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1173" r:id="rId4"/>
    <p:sldId id="1174" r:id="rId5"/>
    <p:sldId id="1175" r:id="rId6"/>
    <p:sldId id="288" r:id="rId7"/>
    <p:sldId id="284" r:id="rId8"/>
    <p:sldId id="1172" r:id="rId9"/>
    <p:sldId id="639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25" autoAdjust="0"/>
  </p:normalViewPr>
  <p:slideViewPr>
    <p:cSldViewPr>
      <p:cViewPr varScale="1">
        <p:scale>
          <a:sx n="79" d="100"/>
          <a:sy n="79" d="100"/>
        </p:scale>
        <p:origin x="106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91B9A-F0FD-4D37-8D86-A21B49DC4B45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0D3E2-40A7-4137-B63A-E3706B10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18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74b06656a1_3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74b06656a1_3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00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925" y="168146"/>
            <a:ext cx="8374148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59601-4132-4ED7-8598-91F5FAAC82C3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EA7F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A7F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C89A3-EBFE-4B49-87AB-89705ADDA998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33231" y="91439"/>
            <a:ext cx="734568" cy="231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83499" y="69748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1" y="276600"/>
                </a:lnTo>
              </a:path>
            </a:pathLst>
          </a:custGeom>
          <a:ln w="952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952231" y="60960"/>
            <a:ext cx="222503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17549" y="784948"/>
            <a:ext cx="7005320" cy="0"/>
          </a:xfrm>
          <a:custGeom>
            <a:avLst/>
            <a:gdLst/>
            <a:ahLst/>
            <a:cxnLst/>
            <a:rect l="l" t="t" r="r" b="b"/>
            <a:pathLst>
              <a:path w="7005320">
                <a:moveTo>
                  <a:pt x="0" y="0"/>
                </a:moveTo>
                <a:lnTo>
                  <a:pt x="7004703" y="1"/>
                </a:lnTo>
              </a:path>
            </a:pathLst>
          </a:custGeom>
          <a:ln w="9525">
            <a:solidFill>
              <a:srgbClr val="EA7F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72000" y="1132497"/>
            <a:ext cx="0" cy="3190240"/>
          </a:xfrm>
          <a:custGeom>
            <a:avLst/>
            <a:gdLst/>
            <a:ahLst/>
            <a:cxnLst/>
            <a:rect l="l" t="t" r="r" b="b"/>
            <a:pathLst>
              <a:path h="3190240">
                <a:moveTo>
                  <a:pt x="0" y="0"/>
                </a:moveTo>
                <a:lnTo>
                  <a:pt x="1" y="3190201"/>
                </a:lnTo>
              </a:path>
            </a:pathLst>
          </a:custGeom>
          <a:ln w="9525">
            <a:solidFill>
              <a:srgbClr val="E691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EA7F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0673" y="1141476"/>
            <a:ext cx="2620010" cy="265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A3A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375567" y="1309115"/>
            <a:ext cx="2918459" cy="2893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A3A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3F4A4-A30E-42FB-8FE9-FC4C41C00272}" type="datetime1">
              <a:rPr lang="en-US" smtClean="0"/>
              <a:t>11/28/2020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33231" y="91439"/>
            <a:ext cx="734568" cy="231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83499" y="69748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1" y="276600"/>
                </a:lnTo>
              </a:path>
            </a:pathLst>
          </a:custGeom>
          <a:ln w="952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952231" y="60960"/>
            <a:ext cx="222503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EA7F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6A52D-5B80-4423-A278-034A4DC07385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33231" y="91439"/>
            <a:ext cx="734568" cy="231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83499" y="69748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1" y="276600"/>
                </a:lnTo>
              </a:path>
            </a:pathLst>
          </a:custGeom>
          <a:ln w="952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952231" y="60960"/>
            <a:ext cx="222503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7543F-68CD-45C4-B7B6-84239EF0339F}" type="datetime1">
              <a:rPr lang="en-US" smtClean="0"/>
              <a:t>11/28/2020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userDrawn="1">
  <p:cSld name="Blank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2417B-E406-6046-A54C-F33F4C152F5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b="0" i="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FB30CD4-BD28-7F4B-AE03-365E744B70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28" y="4738567"/>
            <a:ext cx="959716" cy="221945"/>
          </a:xfrm>
        </p:spPr>
        <p:txBody>
          <a:bodyPr>
            <a:noAutofit/>
          </a:bodyPr>
          <a:lstStyle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24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2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33231" y="91439"/>
            <a:ext cx="734568" cy="2316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83499" y="69748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1" y="276600"/>
                </a:lnTo>
              </a:path>
            </a:pathLst>
          </a:custGeom>
          <a:ln w="952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952231" y="60960"/>
            <a:ext cx="222503" cy="3352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17549" y="784948"/>
            <a:ext cx="7005320" cy="0"/>
          </a:xfrm>
          <a:custGeom>
            <a:avLst/>
            <a:gdLst/>
            <a:ahLst/>
            <a:cxnLst/>
            <a:rect l="l" t="t" r="r" b="b"/>
            <a:pathLst>
              <a:path w="7005320">
                <a:moveTo>
                  <a:pt x="0" y="0"/>
                </a:moveTo>
                <a:lnTo>
                  <a:pt x="7004703" y="1"/>
                </a:lnTo>
              </a:path>
            </a:pathLst>
          </a:custGeom>
          <a:ln w="9525">
            <a:solidFill>
              <a:srgbClr val="EA7F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6162" y="2195066"/>
            <a:ext cx="451167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EA7F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450" y="865124"/>
            <a:ext cx="4754880" cy="262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A7F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A297D-8575-47A1-8892-F73FF48FB9D4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6601" y="4770509"/>
            <a:ext cx="191134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61176" y="295656"/>
            <a:ext cx="2359152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5487" y="307847"/>
            <a:ext cx="2285999" cy="1045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01697" y="1963419"/>
            <a:ext cx="4340860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4775" algn="ctr">
              <a:lnSpc>
                <a:spcPts val="2910"/>
              </a:lnSpc>
              <a:spcBef>
                <a:spcPts val="100"/>
              </a:spcBef>
            </a:pPr>
            <a:r>
              <a:rPr sz="2800" b="1" spc="-155" dirty="0">
                <a:solidFill>
                  <a:srgbClr val="112344"/>
                </a:solidFill>
                <a:latin typeface="Trebuchet MS"/>
                <a:cs typeface="Trebuchet MS"/>
              </a:rPr>
              <a:t>Welcome</a:t>
            </a:r>
            <a:r>
              <a:rPr sz="2800" b="1" spc="-215" dirty="0">
                <a:solidFill>
                  <a:srgbClr val="112344"/>
                </a:solidFill>
                <a:latin typeface="Trebuchet MS"/>
                <a:cs typeface="Trebuchet MS"/>
              </a:rPr>
              <a:t> </a:t>
            </a:r>
            <a:r>
              <a:rPr sz="2800" b="1" spc="-125" dirty="0">
                <a:solidFill>
                  <a:srgbClr val="112344"/>
                </a:solidFill>
                <a:latin typeface="Trebuchet MS"/>
                <a:cs typeface="Trebuchet MS"/>
              </a:rPr>
              <a:t>to</a:t>
            </a:r>
            <a:endParaRPr sz="2800">
              <a:latin typeface="Trebuchet MS"/>
              <a:cs typeface="Trebuchet MS"/>
            </a:endParaRPr>
          </a:p>
          <a:p>
            <a:pPr marR="106680" algn="ctr">
              <a:lnSpc>
                <a:spcPts val="4830"/>
              </a:lnSpc>
            </a:pPr>
            <a:r>
              <a:rPr sz="4400" b="1" spc="-275" dirty="0">
                <a:solidFill>
                  <a:srgbClr val="EA7F25"/>
                </a:solidFill>
                <a:latin typeface="Trebuchet MS"/>
                <a:cs typeface="Trebuchet MS"/>
              </a:rPr>
              <a:t>PES</a:t>
            </a:r>
            <a:r>
              <a:rPr sz="4400" b="1" spc="-355" dirty="0">
                <a:solidFill>
                  <a:srgbClr val="EA7F25"/>
                </a:solidFill>
                <a:latin typeface="Trebuchet MS"/>
                <a:cs typeface="Trebuchet MS"/>
              </a:rPr>
              <a:t> </a:t>
            </a:r>
            <a:r>
              <a:rPr sz="4400" b="1" spc="-245" dirty="0">
                <a:solidFill>
                  <a:srgbClr val="EA7F25"/>
                </a:solidFill>
                <a:latin typeface="Trebuchet MS"/>
                <a:cs typeface="Trebuchet MS"/>
              </a:rPr>
              <a:t>University</a:t>
            </a:r>
            <a:endParaRPr sz="4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800" spc="-105" dirty="0">
                <a:solidFill>
                  <a:srgbClr val="112344"/>
                </a:solidFill>
                <a:latin typeface="Trebuchet MS"/>
                <a:cs typeface="Trebuchet MS"/>
              </a:rPr>
              <a:t>Ring Road </a:t>
            </a:r>
            <a:r>
              <a:rPr sz="2800" spc="-135" dirty="0">
                <a:solidFill>
                  <a:srgbClr val="112344"/>
                </a:solidFill>
                <a:latin typeface="Trebuchet MS"/>
                <a:cs typeface="Trebuchet MS"/>
              </a:rPr>
              <a:t>Campus,</a:t>
            </a:r>
            <a:r>
              <a:rPr sz="2800" spc="-470" dirty="0">
                <a:solidFill>
                  <a:srgbClr val="112344"/>
                </a:solidFill>
                <a:latin typeface="Trebuchet MS"/>
                <a:cs typeface="Trebuchet MS"/>
              </a:rPr>
              <a:t> </a:t>
            </a:r>
            <a:r>
              <a:rPr sz="2800" spc="-110" dirty="0">
                <a:solidFill>
                  <a:srgbClr val="112344"/>
                </a:solidFill>
                <a:latin typeface="Trebuchet MS"/>
                <a:cs typeface="Trebuchet MS"/>
              </a:rPr>
              <a:t>Bengaluru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6601" y="4770509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spc="-20" dirty="0">
                <a:solidFill>
                  <a:srgbClr val="898989"/>
                </a:solidFill>
                <a:latin typeface="Trebuchet MS"/>
                <a:cs typeface="Trebuchet MS"/>
              </a:rPr>
              <a:t>1</a:t>
            </a:fld>
            <a:endParaRPr sz="900">
              <a:latin typeface="Trebuchet MS"/>
              <a:cs typeface="Trebuchet M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1BA68-AC76-4790-A98A-A30BB8102F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20" smtClean="0"/>
              <a:t>1</a:t>
            </a:fld>
            <a:endParaRPr lang="en-IN" spc="-2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61176" y="295656"/>
            <a:ext cx="2359152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5487" y="307847"/>
            <a:ext cx="2285999" cy="1045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5400" y="1876044"/>
            <a:ext cx="6934199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400" spc="-215" dirty="0">
                <a:solidFill>
                  <a:srgbClr val="EA7F25"/>
                </a:solidFill>
              </a:rPr>
              <a:t>Computer Network Security</a:t>
            </a:r>
            <a:br>
              <a:rPr lang="en-IN" sz="4400" spc="-215" dirty="0">
                <a:solidFill>
                  <a:srgbClr val="EA7F25"/>
                </a:solidFill>
              </a:rPr>
            </a:br>
            <a:r>
              <a:rPr lang="en-IN" sz="3200" spc="-215" dirty="0">
                <a:solidFill>
                  <a:srgbClr val="EA7F25"/>
                </a:solidFill>
              </a:rPr>
              <a:t>Network Security Labs</a:t>
            </a:r>
            <a:endParaRPr sz="4400" dirty="0"/>
          </a:p>
        </p:txBody>
      </p:sp>
      <p:sp>
        <p:nvSpPr>
          <p:cNvPr id="6" name="object 6"/>
          <p:cNvSpPr txBox="1"/>
          <p:nvPr/>
        </p:nvSpPr>
        <p:spPr>
          <a:xfrm>
            <a:off x="8776601" y="4770509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spc="-20" dirty="0">
                <a:solidFill>
                  <a:srgbClr val="898989"/>
                </a:solidFill>
                <a:latin typeface="Trebuchet MS"/>
                <a:cs typeface="Trebuchet MS"/>
              </a:rPr>
              <a:t>2</a:t>
            </a:fld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240" y="3257550"/>
            <a:ext cx="40335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algn="ctr">
              <a:lnSpc>
                <a:spcPct val="100000"/>
              </a:lnSpc>
              <a:spcBef>
                <a:spcPts val="550"/>
              </a:spcBef>
            </a:pPr>
            <a:r>
              <a:rPr lang="en-IN" sz="2800" b="1" spc="-165" dirty="0">
                <a:latin typeface="Trebuchet MS"/>
                <a:cs typeface="Trebuchet MS"/>
              </a:rPr>
              <a:t>Dr. Sivaraman Eswaran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24BF55-1938-423E-A36B-5CB267C724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20" smtClean="0"/>
              <a:t>2</a:t>
            </a:fld>
            <a:endParaRPr lang="en-IN" spc="-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910" y="159002"/>
            <a:ext cx="5234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-170" dirty="0">
                <a:solidFill>
                  <a:srgbClr val="112344"/>
                </a:solidFill>
              </a:rPr>
              <a:t>What you’ll learn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84910" y="895350"/>
            <a:ext cx="8301890" cy="409586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5080" indent="-457189">
              <a:lnSpc>
                <a:spcPct val="100800"/>
              </a:lnSpc>
              <a:spcBef>
                <a:spcPts val="625"/>
              </a:spcBef>
              <a:buClr>
                <a:srgbClr val="3A3A3A"/>
              </a:buClr>
              <a:buFont typeface=".Hiragino Kaku Gothic Interface W3"/>
              <a:buChar char="☞"/>
              <a:tabLst>
                <a:tab pos="459740" algn="l"/>
              </a:tabLst>
            </a:pPr>
            <a:r>
              <a:rPr lang="en-US" sz="2400" spc="-135" dirty="0">
                <a:latin typeface="Trebuchet MS" panose="020B0603020202020204" pitchFamily="34" charset="0"/>
              </a:rPr>
              <a:t>Study classic network attacks and gain in-depth understandings of their technical details.</a:t>
            </a:r>
          </a:p>
          <a:p>
            <a:pPr marR="5080" indent="-457189">
              <a:lnSpc>
                <a:spcPct val="100800"/>
              </a:lnSpc>
              <a:spcBef>
                <a:spcPts val="625"/>
              </a:spcBef>
              <a:buClr>
                <a:srgbClr val="3A3A3A"/>
              </a:buClr>
              <a:buFont typeface=".Hiragino Kaku Gothic Interface W3"/>
              <a:buChar char="☞"/>
              <a:tabLst>
                <a:tab pos="459740" algn="l"/>
              </a:tabLst>
            </a:pPr>
            <a:r>
              <a:rPr lang="en-US" sz="2400" spc="-135" dirty="0">
                <a:latin typeface="Trebuchet MS" panose="020B0603020202020204" pitchFamily="34" charset="0"/>
              </a:rPr>
              <a:t>Understand the security problems in the design and implementation of the TCP/IP protocols.</a:t>
            </a:r>
          </a:p>
          <a:p>
            <a:pPr marR="5080" indent="-457189">
              <a:lnSpc>
                <a:spcPct val="100800"/>
              </a:lnSpc>
              <a:spcBef>
                <a:spcPts val="625"/>
              </a:spcBef>
              <a:buClr>
                <a:srgbClr val="3A3A3A"/>
              </a:buClr>
              <a:buFont typeface=".Hiragino Kaku Gothic Interface W3"/>
              <a:buChar char="☞"/>
              <a:tabLst>
                <a:tab pos="459740" algn="l"/>
              </a:tabLst>
            </a:pPr>
            <a:r>
              <a:rPr lang="en-US" sz="2400" spc="-135" dirty="0">
                <a:latin typeface="Trebuchet MS" panose="020B0603020202020204" pitchFamily="34" charset="0"/>
              </a:rPr>
              <a:t>Implement Firewall, VPN, sniffer, spoofing, and various network security tools using C or Python.</a:t>
            </a:r>
          </a:p>
          <a:p>
            <a:pPr marR="5080" indent="-457189">
              <a:lnSpc>
                <a:spcPct val="100800"/>
              </a:lnSpc>
              <a:spcBef>
                <a:spcPts val="625"/>
              </a:spcBef>
              <a:buClr>
                <a:srgbClr val="3A3A3A"/>
              </a:buClr>
              <a:buFont typeface=".Hiragino Kaku Gothic Interface W3"/>
              <a:buChar char="☞"/>
              <a:tabLst>
                <a:tab pos="459740" algn="l"/>
              </a:tabLst>
            </a:pPr>
            <a:r>
              <a:rPr lang="en-US" sz="2400" spc="-135" dirty="0">
                <a:latin typeface="Trebuchet MS" panose="020B0603020202020204" pitchFamily="34" charset="0"/>
              </a:rPr>
              <a:t>Gain extensive hands-on experiences through 7-10 labs (SEED Labs) developed by the instructor.</a:t>
            </a:r>
          </a:p>
          <a:p>
            <a:pPr marR="5080" indent="-457189">
              <a:lnSpc>
                <a:spcPct val="100800"/>
              </a:lnSpc>
              <a:spcBef>
                <a:spcPts val="625"/>
              </a:spcBef>
              <a:buClr>
                <a:srgbClr val="3A3A3A"/>
              </a:buClr>
              <a:buFont typeface=".Hiragino Kaku Gothic Interface W3"/>
              <a:buChar char="☞"/>
              <a:tabLst>
                <a:tab pos="459740" algn="l"/>
              </a:tabLst>
            </a:pPr>
            <a:r>
              <a:rPr lang="en-US" sz="2400" spc="-135" dirty="0">
                <a:latin typeface="Trebuchet MS" panose="020B0603020202020204" pitchFamily="34" charset="0"/>
              </a:rPr>
              <a:t>Master the fundamental attack (ethical hacking) and defense skills in network security.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B0118-1506-4865-ABDA-047410DD2A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20" smtClean="0"/>
              <a:t>3</a:t>
            </a:fld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366179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910" y="159002"/>
            <a:ext cx="5234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-170" dirty="0">
                <a:solidFill>
                  <a:srgbClr val="112344"/>
                </a:solidFill>
              </a:rPr>
              <a:t>Who this course is for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84910" y="895350"/>
            <a:ext cx="5863490" cy="3876702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5080" indent="-457189">
              <a:lnSpc>
                <a:spcPct val="100800"/>
              </a:lnSpc>
              <a:spcBef>
                <a:spcPts val="625"/>
              </a:spcBef>
              <a:buClr>
                <a:srgbClr val="3A3A3A"/>
              </a:buClr>
              <a:buFont typeface=".Hiragino Kaku Gothic Interface W3"/>
              <a:buChar char="☞"/>
              <a:tabLst>
                <a:tab pos="459740" algn="l"/>
              </a:tabLst>
            </a:pPr>
            <a:r>
              <a:rPr lang="en-US" sz="2400" spc="-135" dirty="0">
                <a:latin typeface="Trebuchet MS" panose="020B0603020202020204" pitchFamily="34" charset="0"/>
              </a:rPr>
              <a:t>Anybody interested:</a:t>
            </a:r>
          </a:p>
          <a:p>
            <a:pPr marR="5080" lvl="2" indent="-457189">
              <a:lnSpc>
                <a:spcPct val="100800"/>
              </a:lnSpc>
              <a:spcBef>
                <a:spcPts val="625"/>
              </a:spcBef>
              <a:buClr>
                <a:srgbClr val="3A3A3A"/>
              </a:buClr>
              <a:buFont typeface=".Hiragino Kaku Gothic Interface W3"/>
              <a:buChar char="☞"/>
              <a:tabLst>
                <a:tab pos="459740" algn="l"/>
              </a:tabLst>
            </a:pPr>
            <a:r>
              <a:rPr lang="en-US" sz="2400" spc="-135" dirty="0">
                <a:latin typeface="Trebuchet MS" panose="020B0603020202020204" pitchFamily="34" charset="0"/>
              </a:rPr>
              <a:t>in network related domain.</a:t>
            </a:r>
          </a:p>
          <a:p>
            <a:pPr marR="5080" lvl="2" indent="-457189">
              <a:lnSpc>
                <a:spcPct val="100800"/>
              </a:lnSpc>
              <a:spcBef>
                <a:spcPts val="625"/>
              </a:spcBef>
              <a:buClr>
                <a:srgbClr val="3A3A3A"/>
              </a:buClr>
              <a:buFont typeface=".Hiragino Kaku Gothic Interface W3"/>
              <a:buChar char="☞"/>
              <a:tabLst>
                <a:tab pos="459740" algn="l"/>
              </a:tabLst>
            </a:pPr>
            <a:r>
              <a:rPr lang="en-US" sz="2400" spc="-135" dirty="0">
                <a:latin typeface="Trebuchet MS" panose="020B0603020202020204" pitchFamily="34" charset="0"/>
              </a:rPr>
              <a:t>in ethical hacking.</a:t>
            </a:r>
          </a:p>
          <a:p>
            <a:pPr marR="5080" lvl="2" indent="-457189">
              <a:lnSpc>
                <a:spcPct val="100800"/>
              </a:lnSpc>
              <a:spcBef>
                <a:spcPts val="625"/>
              </a:spcBef>
              <a:buClr>
                <a:srgbClr val="3A3A3A"/>
              </a:buClr>
              <a:buFont typeface=".Hiragino Kaku Gothic Interface W3"/>
              <a:buChar char="☞"/>
              <a:tabLst>
                <a:tab pos="459740" algn="l"/>
              </a:tabLst>
            </a:pPr>
            <a:r>
              <a:rPr lang="en-US" sz="2400" spc="-135" dirty="0">
                <a:latin typeface="Trebuchet MS" panose="020B0603020202020204" pitchFamily="34" charset="0"/>
              </a:rPr>
              <a:t>to learn how the Internet can be attacked.</a:t>
            </a:r>
          </a:p>
          <a:p>
            <a:pPr marR="5080" indent="-457189">
              <a:lnSpc>
                <a:spcPct val="100800"/>
              </a:lnSpc>
              <a:spcBef>
                <a:spcPts val="625"/>
              </a:spcBef>
              <a:buClr>
                <a:srgbClr val="3A3A3A"/>
              </a:buClr>
              <a:buFont typeface=".Hiragino Kaku Gothic Interface W3"/>
              <a:buChar char="☞"/>
              <a:tabLst>
                <a:tab pos="459740" algn="l"/>
              </a:tabLst>
            </a:pPr>
            <a:r>
              <a:rPr lang="en-US" sz="2400" spc="-135" dirty="0">
                <a:latin typeface="Trebuchet MS" panose="020B0603020202020204" pitchFamily="34" charset="0"/>
              </a:rPr>
              <a:t>Students who are interested:</a:t>
            </a:r>
          </a:p>
          <a:p>
            <a:pPr marR="5080" lvl="2" indent="-457189">
              <a:lnSpc>
                <a:spcPct val="100800"/>
              </a:lnSpc>
              <a:spcBef>
                <a:spcPts val="625"/>
              </a:spcBef>
              <a:buClr>
                <a:srgbClr val="3A3A3A"/>
              </a:buClr>
              <a:buFont typeface=".Hiragino Kaku Gothic Interface W3"/>
              <a:buChar char="☞"/>
              <a:tabLst>
                <a:tab pos="459740" algn="l"/>
              </a:tabLst>
            </a:pPr>
            <a:r>
              <a:rPr lang="en-US" sz="2400" spc="-135" dirty="0">
                <a:latin typeface="Trebuchet MS" panose="020B0603020202020204" pitchFamily="34" charset="0"/>
              </a:rPr>
              <a:t>in learning the theories and practices in the field of Network Security.</a:t>
            </a:r>
          </a:p>
          <a:p>
            <a:pPr marR="5080" lvl="2" indent="-457189">
              <a:lnSpc>
                <a:spcPct val="100800"/>
              </a:lnSpc>
              <a:spcBef>
                <a:spcPts val="625"/>
              </a:spcBef>
              <a:buClr>
                <a:srgbClr val="3A3A3A"/>
              </a:buClr>
              <a:buFont typeface=".Hiragino Kaku Gothic Interface W3"/>
              <a:buChar char="☞"/>
              <a:tabLst>
                <a:tab pos="459740" algn="l"/>
              </a:tabLst>
            </a:pPr>
            <a:r>
              <a:rPr lang="en-US" sz="2400" spc="-135" dirty="0">
                <a:latin typeface="Trebuchet MS" panose="020B0603020202020204" pitchFamily="34" charset="0"/>
              </a:rPr>
              <a:t>Pursue their project in Network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C9D50-310E-4C9B-8B17-E49D20F124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20" smtClean="0"/>
              <a:t>4</a:t>
            </a:fld>
            <a:endParaRPr lang="en-IN" spc="-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276E95-D3B5-4488-88F8-3BDC5DBEE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309166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910" y="159002"/>
            <a:ext cx="5234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-170" dirty="0">
                <a:solidFill>
                  <a:srgbClr val="112344"/>
                </a:solidFill>
              </a:rPr>
              <a:t>Requirements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84910" y="895350"/>
            <a:ext cx="7997090" cy="3876702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5080" indent="-457189">
              <a:lnSpc>
                <a:spcPct val="100800"/>
              </a:lnSpc>
              <a:spcBef>
                <a:spcPts val="625"/>
              </a:spcBef>
              <a:buClr>
                <a:srgbClr val="3A3A3A"/>
              </a:buClr>
              <a:buFont typeface=".Hiragino Kaku Gothic Interface W3"/>
              <a:buChar char="☞"/>
              <a:tabLst>
                <a:tab pos="459740" algn="l"/>
              </a:tabLst>
            </a:pPr>
            <a:r>
              <a:rPr lang="en-US" sz="2400" spc="-135" dirty="0">
                <a:latin typeface="Trebuchet MS" panose="020B0603020202020204" pitchFamily="34" charset="0"/>
              </a:rPr>
              <a:t>Strong networking concepts.</a:t>
            </a:r>
          </a:p>
          <a:p>
            <a:pPr marR="5080" indent="-457189">
              <a:lnSpc>
                <a:spcPct val="100800"/>
              </a:lnSpc>
              <a:spcBef>
                <a:spcPts val="625"/>
              </a:spcBef>
              <a:buClr>
                <a:srgbClr val="3A3A3A"/>
              </a:buClr>
              <a:buFont typeface=".Hiragino Kaku Gothic Interface W3"/>
              <a:buChar char="☞"/>
              <a:tabLst>
                <a:tab pos="459740" algn="l"/>
              </a:tabLst>
            </a:pPr>
            <a:r>
              <a:rPr lang="en-US" sz="2400" spc="-135" dirty="0">
                <a:latin typeface="Trebuchet MS" panose="020B0603020202020204" pitchFamily="34" charset="0"/>
              </a:rPr>
              <a:t>Have basic programming background.</a:t>
            </a:r>
          </a:p>
          <a:p>
            <a:pPr marR="5080" indent="-457189">
              <a:lnSpc>
                <a:spcPct val="100800"/>
              </a:lnSpc>
              <a:spcBef>
                <a:spcPts val="625"/>
              </a:spcBef>
              <a:buClr>
                <a:srgbClr val="3A3A3A"/>
              </a:buClr>
              <a:buFont typeface=".Hiragino Kaku Gothic Interface W3"/>
              <a:buChar char="☞"/>
              <a:tabLst>
                <a:tab pos="459740" algn="l"/>
              </a:tabLst>
            </a:pPr>
            <a:r>
              <a:rPr lang="en-US" sz="2400" spc="-135" dirty="0">
                <a:latin typeface="Trebuchet MS" panose="020B0603020202020204" pitchFamily="34" charset="0"/>
              </a:rPr>
              <a:t>Understand basic OS concepts, such as process, memory, kernel etc.</a:t>
            </a:r>
          </a:p>
          <a:p>
            <a:pPr marR="5080" indent="-457189">
              <a:lnSpc>
                <a:spcPct val="100800"/>
              </a:lnSpc>
              <a:spcBef>
                <a:spcPts val="625"/>
              </a:spcBef>
              <a:buClr>
                <a:srgbClr val="3A3A3A"/>
              </a:buClr>
              <a:buFont typeface=".Hiragino Kaku Gothic Interface W3"/>
              <a:buChar char="☞"/>
              <a:tabLst>
                <a:tab pos="459740" algn="l"/>
              </a:tabLst>
            </a:pPr>
            <a:r>
              <a:rPr lang="en-US" sz="2400" spc="-135" dirty="0">
                <a:latin typeface="Trebuchet MS" panose="020B0603020202020204" pitchFamily="34" charset="0"/>
              </a:rPr>
              <a:t>Hands-on experience in tools like Wireshark</a:t>
            </a:r>
          </a:p>
          <a:p>
            <a:pPr marR="5080" indent="-457189">
              <a:lnSpc>
                <a:spcPct val="100800"/>
              </a:lnSpc>
              <a:spcBef>
                <a:spcPts val="625"/>
              </a:spcBef>
              <a:buClr>
                <a:srgbClr val="3A3A3A"/>
              </a:buClr>
              <a:buFont typeface=".Hiragino Kaku Gothic Interface W3"/>
              <a:buChar char="☞"/>
              <a:tabLst>
                <a:tab pos="459740" algn="l"/>
              </a:tabLst>
            </a:pPr>
            <a:r>
              <a:rPr lang="en-US" sz="2400" spc="-135" dirty="0">
                <a:latin typeface="Trebuchet MS" panose="020B0603020202020204" pitchFamily="34" charset="0"/>
              </a:rPr>
              <a:t>A hardware machine with minimum specifications (WFH scenario):</a:t>
            </a:r>
          </a:p>
          <a:p>
            <a:pPr marR="5080" lvl="3" indent="-457189">
              <a:lnSpc>
                <a:spcPct val="100800"/>
              </a:lnSpc>
              <a:spcBef>
                <a:spcPts val="625"/>
              </a:spcBef>
              <a:buClr>
                <a:srgbClr val="3A3A3A"/>
              </a:buClr>
              <a:buFont typeface=".Hiragino Kaku Gothic Interface W3"/>
              <a:buChar char="☞"/>
              <a:tabLst>
                <a:tab pos="459740" algn="l"/>
              </a:tabLst>
            </a:pPr>
            <a:r>
              <a:rPr lang="en-US" sz="2400" spc="-135" dirty="0">
                <a:latin typeface="Trebuchet MS" panose="020B0603020202020204" pitchFamily="34" charset="0"/>
              </a:rPr>
              <a:t>8GB RAM (minimum)</a:t>
            </a:r>
          </a:p>
          <a:p>
            <a:pPr marR="5080" lvl="3" indent="-457189">
              <a:lnSpc>
                <a:spcPct val="100800"/>
              </a:lnSpc>
              <a:spcBef>
                <a:spcPts val="625"/>
              </a:spcBef>
              <a:buClr>
                <a:srgbClr val="3A3A3A"/>
              </a:buClr>
              <a:buFont typeface=".Hiragino Kaku Gothic Interface W3"/>
              <a:buChar char="☞"/>
              <a:tabLst>
                <a:tab pos="459740" algn="l"/>
              </a:tabLst>
            </a:pPr>
            <a:r>
              <a:rPr lang="en-US" sz="2400" spc="-135" dirty="0">
                <a:latin typeface="Trebuchet MS" panose="020B0603020202020204" pitchFamily="34" charset="0"/>
              </a:rPr>
              <a:t>i5 processor &amp; above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09B60-068E-4C3B-891B-EFE0E4DFC9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20" smtClean="0"/>
              <a:t>5</a:t>
            </a:fld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260572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925" y="168146"/>
            <a:ext cx="30440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-135" dirty="0">
                <a:solidFill>
                  <a:srgbClr val="112344"/>
                </a:solidFill>
              </a:rPr>
              <a:t>Grading Scheme*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84925" y="941323"/>
            <a:ext cx="812673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-457189">
              <a:lnSpc>
                <a:spcPct val="100000"/>
              </a:lnSpc>
              <a:spcBef>
                <a:spcPts val="625"/>
              </a:spcBef>
              <a:buClr>
                <a:srgbClr val="3A3A3A"/>
              </a:buClr>
              <a:buFont typeface=".Hiragino Kaku Gothic Interface W3"/>
              <a:buChar char="☞"/>
              <a:tabLst>
                <a:tab pos="459740" algn="l"/>
              </a:tabLst>
            </a:pPr>
            <a:r>
              <a:rPr lang="en-IN" sz="2000" spc="-135" dirty="0">
                <a:latin typeface="Trebuchet MS"/>
              </a:rPr>
              <a:t>In Semester Assessment (ISA) – 60 marks</a:t>
            </a:r>
          </a:p>
          <a:p>
            <a:pPr marR="5080" indent="-457189">
              <a:spcBef>
                <a:spcPts val="625"/>
              </a:spcBef>
              <a:buClr>
                <a:srgbClr val="3A3A3A"/>
              </a:buClr>
              <a:buFont typeface=".Hiragino Kaku Gothic Interface W3"/>
              <a:buChar char="☞"/>
              <a:tabLst>
                <a:tab pos="459740" algn="l"/>
              </a:tabLst>
            </a:pPr>
            <a:r>
              <a:rPr lang="en-IN" sz="2000" spc="-135" dirty="0">
                <a:latin typeface="Trebuchet MS"/>
              </a:rPr>
              <a:t>End Semester Assessment (ESA) – 40 marks</a:t>
            </a:r>
          </a:p>
          <a:p>
            <a:pPr marR="5080" indent="-457189">
              <a:spcBef>
                <a:spcPts val="625"/>
              </a:spcBef>
              <a:buClr>
                <a:srgbClr val="3A3A3A"/>
              </a:buClr>
              <a:buFont typeface=".Hiragino Kaku Gothic Interface W3"/>
              <a:buChar char="☞"/>
              <a:tabLst>
                <a:tab pos="459740" algn="l"/>
              </a:tabLst>
            </a:pPr>
            <a:r>
              <a:rPr lang="en-IN" sz="2000" spc="-135" dirty="0">
                <a:latin typeface="Trebuchet MS"/>
              </a:rPr>
              <a:t>Total = ISA + ESA = 100 marks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64B51CF6-5D2A-49D3-ADCC-16B39D885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12"/>
              </p:ext>
            </p:extLst>
          </p:nvPr>
        </p:nvGraphicFramePr>
        <p:xfrm>
          <a:off x="685800" y="2292975"/>
          <a:ext cx="6092190" cy="1783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90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90" dirty="0">
                          <a:latin typeface="Trebuchet MS"/>
                          <a:cs typeface="Trebuchet MS"/>
                        </a:rPr>
                        <a:t>Activity</a:t>
                      </a:r>
                      <a:endParaRPr sz="14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30" dirty="0">
                          <a:latin typeface="Trebuchet MS"/>
                          <a:cs typeface="Trebuchet MS"/>
                        </a:rPr>
                        <a:t>Marks</a:t>
                      </a:r>
                      <a:endParaRPr sz="14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85" dirty="0">
                          <a:latin typeface="Trebuchet MS"/>
                          <a:cs typeface="Trebuchet MS"/>
                        </a:rPr>
                        <a:t>Remarks</a:t>
                      </a:r>
                      <a:endParaRPr sz="14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45" dirty="0">
                          <a:latin typeface="Trebuchet MS"/>
                          <a:cs typeface="Trebuchet MS"/>
                        </a:rPr>
                        <a:t>ISA </a:t>
                      </a:r>
                      <a:r>
                        <a:rPr sz="1400" spc="-25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400" spc="-2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40" dirty="0">
                          <a:latin typeface="Trebuchet MS"/>
                          <a:cs typeface="Trebuchet MS"/>
                        </a:rPr>
                        <a:t>(MCQ)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0" dirty="0">
                          <a:latin typeface="Trebuchet MS"/>
                          <a:cs typeface="Trebuchet MS"/>
                        </a:rPr>
                        <a:t>40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Scaled 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down </a:t>
                      </a:r>
                      <a:r>
                        <a:rPr sz="1400" spc="-7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400" spc="-3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40" dirty="0">
                          <a:latin typeface="Trebuchet MS"/>
                          <a:cs typeface="Trebuchet MS"/>
                        </a:rPr>
                        <a:t>10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45" dirty="0">
                          <a:latin typeface="Trebuchet MS"/>
                          <a:cs typeface="Trebuchet MS"/>
                        </a:rPr>
                        <a:t>ISA </a:t>
                      </a:r>
                      <a:r>
                        <a:rPr sz="1400" spc="-25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400" spc="-2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40" dirty="0">
                          <a:latin typeface="Trebuchet MS"/>
                          <a:cs typeface="Trebuchet MS"/>
                        </a:rPr>
                        <a:t>(MCQ)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1400" spc="-50" dirty="0"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4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Scaled 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down </a:t>
                      </a:r>
                      <a:r>
                        <a:rPr sz="1400" spc="-7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400" spc="-3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40" dirty="0">
                          <a:latin typeface="Trebuchet MS"/>
                          <a:cs typeface="Trebuchet MS"/>
                        </a:rPr>
                        <a:t>10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Labs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80</a:t>
                      </a:r>
                      <a:r>
                        <a:rPr sz="1400" spc="-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0" dirty="0">
                          <a:latin typeface="Trebuchet MS"/>
                          <a:cs typeface="Trebuchet MS"/>
                        </a:rPr>
                        <a:t>(approx.)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Scaled 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down </a:t>
                      </a:r>
                      <a:r>
                        <a:rPr sz="1400" spc="-7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400" spc="-3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400" spc="-40" dirty="0">
                          <a:latin typeface="Trebuchet MS"/>
                          <a:cs typeface="Trebuchet MS"/>
                        </a:rPr>
                        <a:t>15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0" dirty="0">
                          <a:latin typeface="Trebuchet MS"/>
                          <a:cs typeface="Trebuchet MS"/>
                        </a:rPr>
                        <a:t>Assignments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45" dirty="0">
                          <a:latin typeface="Trebuchet MS"/>
                          <a:cs typeface="Trebuchet MS"/>
                        </a:rPr>
                        <a:t>100</a:t>
                      </a:r>
                      <a:r>
                        <a:rPr sz="1400" spc="-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0" dirty="0">
                          <a:latin typeface="Trebuchet MS"/>
                          <a:cs typeface="Trebuchet MS"/>
                        </a:rPr>
                        <a:t>(approx.)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Scaled 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down </a:t>
                      </a:r>
                      <a:r>
                        <a:rPr sz="1400" spc="-7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400" spc="-3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400" spc="-40" dirty="0">
                          <a:latin typeface="Trebuchet MS"/>
                          <a:cs typeface="Trebuchet MS"/>
                        </a:rPr>
                        <a:t>15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125" dirty="0">
                          <a:latin typeface="Trebuchet MS"/>
                          <a:cs typeface="Trebuchet MS"/>
                        </a:rPr>
                        <a:t>Total</a:t>
                      </a:r>
                      <a:r>
                        <a:rPr sz="14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30" dirty="0">
                          <a:latin typeface="Trebuchet MS"/>
                          <a:cs typeface="Trebuchet MS"/>
                        </a:rPr>
                        <a:t>Marks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B18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0" dirty="0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14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B1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20CD8E8E-68A7-40E0-9E99-7FF83A836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824592"/>
              </p:ext>
            </p:extLst>
          </p:nvPr>
        </p:nvGraphicFramePr>
        <p:xfrm>
          <a:off x="685788" y="4121139"/>
          <a:ext cx="6092190" cy="891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9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90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90" dirty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Activity</a:t>
                      </a: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90" dirty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Marks</a:t>
                      </a: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90" dirty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Remarks</a:t>
                      </a: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80" dirty="0">
                          <a:latin typeface="Trebuchet MS"/>
                          <a:cs typeface="Trebuchet MS"/>
                        </a:rPr>
                        <a:t>Pen </a:t>
                      </a:r>
                      <a:r>
                        <a:rPr sz="1400" spc="-65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400" spc="-2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85" dirty="0">
                          <a:latin typeface="Trebuchet MS"/>
                          <a:cs typeface="Trebuchet MS"/>
                        </a:rPr>
                        <a:t>Paper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0" dirty="0">
                          <a:latin typeface="Trebuchet MS"/>
                          <a:cs typeface="Trebuchet MS"/>
                        </a:rPr>
                        <a:t>100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Scaled 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down </a:t>
                      </a:r>
                      <a:r>
                        <a:rPr sz="1400" spc="-7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400" spc="-3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40" dirty="0">
                          <a:latin typeface="Trebuchet MS"/>
                          <a:cs typeface="Trebuchet MS"/>
                        </a:rPr>
                        <a:t>40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125" dirty="0">
                          <a:latin typeface="Trebuchet MS"/>
                          <a:cs typeface="Trebuchet MS"/>
                        </a:rPr>
                        <a:t>Total</a:t>
                      </a:r>
                      <a:r>
                        <a:rPr sz="14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80" dirty="0">
                          <a:latin typeface="Trebuchet MS"/>
                          <a:cs typeface="Trebuchet MS"/>
                        </a:rPr>
                        <a:t>marks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B18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lang="en-US" sz="1400" spc="-50" dirty="0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14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B1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B68C03-990C-433D-9204-DEE15DACD9E2}"/>
              </a:ext>
            </a:extLst>
          </p:cNvPr>
          <p:cNvSpPr txBox="1"/>
          <p:nvPr/>
        </p:nvSpPr>
        <p:spPr>
          <a:xfrm>
            <a:off x="6934200" y="463346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* subject to change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93AAF-E5C3-42A3-9F34-7367B42718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20" smtClean="0"/>
              <a:t>6</a:t>
            </a:fld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293125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910" y="159002"/>
            <a:ext cx="5234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-170" dirty="0">
                <a:solidFill>
                  <a:srgbClr val="112344"/>
                </a:solidFill>
              </a:rPr>
              <a:t>Course Mechanics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21486" y="971550"/>
            <a:ext cx="7146190" cy="174753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5080" indent="-457189">
              <a:lnSpc>
                <a:spcPct val="100000"/>
              </a:lnSpc>
              <a:spcBef>
                <a:spcPts val="625"/>
              </a:spcBef>
              <a:buClr>
                <a:srgbClr val="3A3A3A"/>
              </a:buClr>
              <a:buFont typeface=".Hiragino Kaku Gothic Interface W3"/>
              <a:buChar char="☞"/>
              <a:tabLst>
                <a:tab pos="459740" algn="l"/>
              </a:tabLst>
            </a:pPr>
            <a:r>
              <a:rPr lang="en-IN" sz="2400" spc="-135" dirty="0">
                <a:solidFill>
                  <a:srgbClr val="EA7F26"/>
                </a:solidFill>
                <a:latin typeface="Trebuchet MS"/>
              </a:rPr>
              <a:t>Instructor: </a:t>
            </a:r>
            <a:r>
              <a:rPr lang="en-IN" sz="2400" spc="-135" dirty="0">
                <a:latin typeface="Trebuchet MS"/>
              </a:rPr>
              <a:t>Dr. Sivaraman Eswaran</a:t>
            </a:r>
            <a:endParaRPr sz="2400" spc="-135" dirty="0">
              <a:latin typeface="Trebuchet MS"/>
            </a:endParaRPr>
          </a:p>
          <a:p>
            <a:pPr marR="5080" indent="-457189">
              <a:spcBef>
                <a:spcPts val="625"/>
              </a:spcBef>
              <a:buClr>
                <a:srgbClr val="3A3A3A"/>
              </a:buClr>
              <a:buFont typeface=".Hiragino Kaku Gothic Interface W3"/>
              <a:buChar char="☞"/>
              <a:tabLst>
                <a:tab pos="459740" algn="l"/>
              </a:tabLst>
            </a:pPr>
            <a:r>
              <a:rPr lang="en-IN" sz="2400" spc="-135" dirty="0">
                <a:solidFill>
                  <a:srgbClr val="EA7F26"/>
                </a:solidFill>
                <a:latin typeface="Trebuchet MS"/>
              </a:rPr>
              <a:t>Lab Instructors:</a:t>
            </a:r>
          </a:p>
          <a:p>
            <a:pPr marL="758825" marR="5080" indent="-285750">
              <a:lnSpc>
                <a:spcPct val="100800"/>
              </a:lnSpc>
              <a:spcBef>
                <a:spcPts val="505"/>
              </a:spcBef>
              <a:buFont typeface="Arial"/>
              <a:buChar char="•"/>
              <a:tabLst>
                <a:tab pos="758190" algn="l"/>
                <a:tab pos="758825" algn="l"/>
              </a:tabLst>
            </a:pPr>
            <a:r>
              <a:rPr lang="en-IN" sz="2400" spc="-125" dirty="0">
                <a:latin typeface="Trebuchet MS"/>
                <a:cs typeface="Trebuchet MS"/>
              </a:rPr>
              <a:t>Dr. Sivaraman Eswaran</a:t>
            </a:r>
          </a:p>
          <a:p>
            <a:pPr marL="758825" marR="5080" indent="-285750">
              <a:lnSpc>
                <a:spcPct val="100800"/>
              </a:lnSpc>
              <a:spcBef>
                <a:spcPts val="505"/>
              </a:spcBef>
              <a:buFont typeface="Arial"/>
              <a:buChar char="•"/>
              <a:tabLst>
                <a:tab pos="758190" algn="l"/>
                <a:tab pos="758825" algn="l"/>
              </a:tabLst>
            </a:pPr>
            <a:r>
              <a:rPr lang="en-IN" sz="2400" spc="-125" dirty="0">
                <a:latin typeface="Trebuchet MS"/>
                <a:cs typeface="Trebuchet MS"/>
              </a:rPr>
              <a:t>Prof. Sushma 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9DBE1-134F-4AF1-8E09-F3AD1003C9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20" smtClean="0"/>
              <a:t>7</a:t>
            </a:fld>
            <a:endParaRPr lang="en-IN" spc="-2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910" y="159002"/>
            <a:ext cx="5234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-170" dirty="0">
                <a:solidFill>
                  <a:srgbClr val="112344"/>
                </a:solidFill>
              </a:rPr>
              <a:t>Course Mechanics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84910" y="895350"/>
            <a:ext cx="7374790" cy="300466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5080" indent="-457189">
              <a:spcBef>
                <a:spcPts val="625"/>
              </a:spcBef>
              <a:buClr>
                <a:srgbClr val="3A3A3A"/>
              </a:buClr>
              <a:buFont typeface=".Hiragino Kaku Gothic Interface W3"/>
              <a:buChar char="☞"/>
              <a:tabLst>
                <a:tab pos="459740" algn="l"/>
              </a:tabLst>
            </a:pPr>
            <a:r>
              <a:rPr lang="en-US" sz="2400" spc="-135" dirty="0">
                <a:solidFill>
                  <a:srgbClr val="EA7F26"/>
                </a:solidFill>
                <a:latin typeface="Trebuchet MS"/>
              </a:rPr>
              <a:t>You will need to join my class on the Edmodo Platform</a:t>
            </a:r>
          </a:p>
          <a:p>
            <a:pPr marL="473075" marR="5080">
              <a:lnSpc>
                <a:spcPct val="100800"/>
              </a:lnSpc>
              <a:spcBef>
                <a:spcPts val="505"/>
              </a:spcBef>
              <a:buClr>
                <a:srgbClr val="3A3A3A"/>
              </a:buClr>
              <a:tabLst>
                <a:tab pos="758190" algn="l"/>
                <a:tab pos="758825" algn="l"/>
              </a:tabLst>
            </a:pPr>
            <a:endParaRPr lang="en-US" sz="2400" b="1" spc="-125" dirty="0">
              <a:latin typeface="Trebuchet MS"/>
            </a:endParaRPr>
          </a:p>
          <a:p>
            <a:pPr marL="758825" marR="5080" indent="-285750">
              <a:lnSpc>
                <a:spcPct val="100800"/>
              </a:lnSpc>
              <a:spcBef>
                <a:spcPts val="505"/>
              </a:spcBef>
              <a:buClr>
                <a:srgbClr val="3A3A3A"/>
              </a:buClr>
              <a:buFont typeface="Arial"/>
              <a:buChar char="•"/>
              <a:tabLst>
                <a:tab pos="758190" algn="l"/>
                <a:tab pos="758825" algn="l"/>
              </a:tabLst>
            </a:pPr>
            <a:r>
              <a:rPr lang="en-US" sz="2400" b="1" spc="-125" dirty="0">
                <a:latin typeface="Trebuchet MS"/>
              </a:rPr>
              <a:t>Class Code: </a:t>
            </a:r>
            <a:r>
              <a:rPr lang="en-IN" sz="2400" spc="-125" dirty="0">
                <a:latin typeface="Trebuchet MS"/>
              </a:rPr>
              <a:t>f3ek7u</a:t>
            </a:r>
          </a:p>
          <a:p>
            <a:pPr marL="758825" marR="5080" indent="-285750">
              <a:lnSpc>
                <a:spcPct val="100800"/>
              </a:lnSpc>
              <a:spcBef>
                <a:spcPts val="505"/>
              </a:spcBef>
              <a:buFont typeface="Arial"/>
              <a:buChar char="•"/>
              <a:tabLst>
                <a:tab pos="758190" algn="l"/>
                <a:tab pos="758825" algn="l"/>
              </a:tabLst>
            </a:pPr>
            <a:r>
              <a:rPr lang="en-US" sz="2400" spc="-125" dirty="0">
                <a:latin typeface="Trebuchet MS"/>
              </a:rPr>
              <a:t>Submit all assignments online thru Edmodo ONLY.</a:t>
            </a:r>
          </a:p>
          <a:p>
            <a:pPr marL="758825" marR="5080" indent="-285750">
              <a:lnSpc>
                <a:spcPct val="100800"/>
              </a:lnSpc>
              <a:spcBef>
                <a:spcPts val="505"/>
              </a:spcBef>
              <a:buFont typeface="Arial"/>
              <a:buChar char="•"/>
              <a:tabLst>
                <a:tab pos="758190" algn="l"/>
                <a:tab pos="758825" algn="l"/>
              </a:tabLst>
            </a:pPr>
            <a:r>
              <a:rPr lang="en-US" sz="2400" spc="-125" dirty="0">
                <a:latin typeface="Trebuchet MS"/>
              </a:rPr>
              <a:t>No EMAIL submissions will be encouraged. </a:t>
            </a:r>
          </a:p>
          <a:p>
            <a:pPr marL="473075" marR="5080">
              <a:lnSpc>
                <a:spcPct val="100800"/>
              </a:lnSpc>
              <a:spcBef>
                <a:spcPts val="505"/>
              </a:spcBef>
              <a:tabLst>
                <a:tab pos="758190" algn="l"/>
                <a:tab pos="758825" algn="l"/>
              </a:tabLst>
            </a:pPr>
            <a:endParaRPr lang="en-US" sz="2400" spc="-125" dirty="0">
              <a:latin typeface="Trebuchet MS"/>
            </a:endParaRPr>
          </a:p>
          <a:p>
            <a:pPr algn="l"/>
            <a:endParaRPr lang="en-IN" sz="2400" spc="-125" dirty="0">
              <a:solidFill>
                <a:srgbClr val="3A3A3A"/>
              </a:solidFill>
              <a:latin typeface="Trebuchet MS"/>
              <a:cs typeface="Trebuchet M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837E1-738E-4B76-8035-D26857DBA1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20" smtClean="0"/>
              <a:t>8</a:t>
            </a:fld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231299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0" name="Google Shape;680;p72"/>
          <p:cNvGrpSpPr/>
          <p:nvPr/>
        </p:nvGrpSpPr>
        <p:grpSpPr>
          <a:xfrm>
            <a:off x="1976938" y="3730089"/>
            <a:ext cx="5190123" cy="932577"/>
            <a:chOff x="2344175" y="3474839"/>
            <a:chExt cx="5190123" cy="932577"/>
          </a:xfrm>
        </p:grpSpPr>
        <p:pic>
          <p:nvPicPr>
            <p:cNvPr id="681" name="Google Shape;681;p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4175" y="3474839"/>
              <a:ext cx="1990303" cy="93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2" name="Google Shape;682;p72"/>
            <p:cNvPicPr preferRelativeResize="0"/>
            <p:nvPr/>
          </p:nvPicPr>
          <p:blipFill rotWithShape="1">
            <a:blip r:embed="rId4">
              <a:alphaModFix/>
            </a:blip>
            <a:srcRect b="13963"/>
            <a:stretch/>
          </p:blipFill>
          <p:spPr>
            <a:xfrm>
              <a:off x="5235100" y="3545139"/>
              <a:ext cx="2299198" cy="8622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3" name="Google Shape;683;p72"/>
          <p:cNvSpPr txBox="1"/>
          <p:nvPr/>
        </p:nvSpPr>
        <p:spPr>
          <a:xfrm>
            <a:off x="674400" y="598311"/>
            <a:ext cx="7795200" cy="264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1666"/>
              </a:lnSpc>
              <a:spcBef>
                <a:spcPts val="100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Arial"/>
              <a:buNone/>
            </a:pPr>
            <a:r>
              <a:rPr lang="en" sz="2800" b="1" dirty="0">
                <a:solidFill>
                  <a:srgbClr val="EA7F26"/>
                </a:solidFill>
                <a:latin typeface="Calibri"/>
                <a:ea typeface="Calibri"/>
                <a:cs typeface="Calibri"/>
                <a:sym typeface="Calibri"/>
              </a:rPr>
              <a:t>PESU Center for Information Security, Forensics and Cyber Resilience (C-ISFCR)</a:t>
            </a:r>
          </a:p>
          <a:p>
            <a:pPr marL="0" lvl="0" indent="0" algn="ctr" rtl="0">
              <a:lnSpc>
                <a:spcPct val="101666"/>
              </a:lnSpc>
              <a:spcBef>
                <a:spcPts val="100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Arial"/>
              <a:buNone/>
            </a:pPr>
            <a:r>
              <a:rPr lang="en" sz="2800" b="1" dirty="0">
                <a:solidFill>
                  <a:srgbClr val="EA7F26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 sz="2800" b="1" dirty="0">
              <a:solidFill>
                <a:srgbClr val="EA7F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166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EA7F26"/>
                </a:solidFill>
                <a:latin typeface="Calibri"/>
                <a:ea typeface="Calibri"/>
                <a:cs typeface="Calibri"/>
                <a:sym typeface="Calibri"/>
              </a:rPr>
              <a:t>Computer Science and Engineering</a:t>
            </a:r>
            <a:endParaRPr sz="2800" dirty="0">
              <a:solidFill>
                <a:srgbClr val="EA7F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166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EA7F26"/>
                </a:solidFill>
                <a:latin typeface="Calibri"/>
                <a:ea typeface="Calibri"/>
                <a:cs typeface="Calibri"/>
                <a:sym typeface="Calibri"/>
              </a:rPr>
              <a:t>PES University, Bengaluru</a:t>
            </a:r>
            <a:endParaRPr sz="2800" dirty="0">
              <a:solidFill>
                <a:srgbClr val="EA7F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1EE8CA-3546-47FE-94BA-3B052E38CC5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6706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8999</TotalTime>
  <Words>379</Words>
  <Application>Microsoft Office PowerPoint</Application>
  <PresentationFormat>On-screen Show (16:9)</PresentationFormat>
  <Paragraphs>83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.Hiragino Kaku Gothic Interface W3</vt:lpstr>
      <vt:lpstr>Arial</vt:lpstr>
      <vt:lpstr>Calibri</vt:lpstr>
      <vt:lpstr>Trebuchet MS</vt:lpstr>
      <vt:lpstr>Office Theme</vt:lpstr>
      <vt:lpstr>PowerPoint Presentation</vt:lpstr>
      <vt:lpstr>Computer Network Security Network Security Labs</vt:lpstr>
      <vt:lpstr>What you’ll learn</vt:lpstr>
      <vt:lpstr>Who this course is for</vt:lpstr>
      <vt:lpstr>Requirements</vt:lpstr>
      <vt:lpstr>Grading Scheme*</vt:lpstr>
      <vt:lpstr>Course Mechanics</vt:lpstr>
      <vt:lpstr>Course Mechanics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Sivaraman Eswaran</cp:lastModifiedBy>
  <cp:revision>92</cp:revision>
  <dcterms:created xsi:type="dcterms:W3CDTF">2020-10-27T09:45:21Z</dcterms:created>
  <dcterms:modified xsi:type="dcterms:W3CDTF">2020-11-28T07:36:35Z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2020-06-28T00:00:00Z</vt:filetime>
  </property>
  <property fmtid="{D5CDD505-2E9C-101B-9397-08002B2CF9AE}" pid="3" name="LastSaved">
    <vt:filetime>2020-10-27T00:00:00Z</vt:filetime>
  </property>
</Properties>
</file>