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3" r:id="rId1"/>
  </p:sldMasterIdLst>
  <p:notesMasterIdLst>
    <p:notesMasterId r:id="rId21"/>
  </p:notesMasterIdLst>
  <p:sldIdLst>
    <p:sldId id="256" r:id="rId2"/>
    <p:sldId id="521" r:id="rId3"/>
    <p:sldId id="258" r:id="rId4"/>
    <p:sldId id="539" r:id="rId5"/>
    <p:sldId id="537" r:id="rId6"/>
    <p:sldId id="538" r:id="rId7"/>
    <p:sldId id="531" r:id="rId8"/>
    <p:sldId id="527" r:id="rId9"/>
    <p:sldId id="428" r:id="rId10"/>
    <p:sldId id="528" r:id="rId11"/>
    <p:sldId id="530" r:id="rId12"/>
    <p:sldId id="536" r:id="rId13"/>
    <p:sldId id="529" r:id="rId14"/>
    <p:sldId id="429" r:id="rId15"/>
    <p:sldId id="532" r:id="rId16"/>
    <p:sldId id="533" r:id="rId17"/>
    <p:sldId id="436" r:id="rId18"/>
    <p:sldId id="430" r:id="rId19"/>
    <p:sldId id="53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2" d="100"/>
        <a:sy n="102" d="100"/>
      </p:scale>
      <p:origin x="0" y="-1043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22FC0-B7DA-4C48-AED3-F4150EF00E6C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2DC62E-0823-43DD-BF4C-0660996A4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66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593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2E77223-8438-4C83-A23F-13F481398A8F}" type="datetime1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Ashwini M. Joshi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2168-78BE-4BD7-B5D1-93928A839A8D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9564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D1E1-A037-4971-A1A5-043E28D08C03}" type="datetime1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Ashwini M. Joshi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2168-78BE-4BD7-B5D1-93928A839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750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BE108-FD60-4AD0-8B61-14BCB9D47A3A}" type="datetime1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Ashwini M. Joshi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2168-78BE-4BD7-B5D1-93928A839A8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197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AAFF-5A51-4DBE-9EC5-63620638D3B9}" type="datetime1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Ashwini M. Joshi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2168-78BE-4BD7-B5D1-93928A839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268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E1C0-C8DB-4931-9B65-7BF22392E254}" type="datetime1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Ashwini M. Joshi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2168-78BE-4BD7-B5D1-93928A839A8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59763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FF8F0-4E04-4034-8E33-E39F1A1D5B88}" type="datetime1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Ashwini M. Joshi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2168-78BE-4BD7-B5D1-93928A839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19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44EE-4393-41F2-909D-0C1D24C2A866}" type="datetime1">
              <a:rPr lang="en-US" smtClean="0"/>
              <a:t>11/28/2020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Ashwini M. Joshi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2168-78BE-4BD7-B5D1-93928A839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9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76A32-047A-44AA-A44D-9D02338958E1}" type="datetime1">
              <a:rPr lang="en-US" smtClean="0"/>
              <a:t>11/28/2020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Ashwini M. Joshi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2168-78BE-4BD7-B5D1-93928A839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029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5676-E630-425D-83A1-F43ADB884AA2}" type="datetime1">
              <a:rPr lang="en-US" smtClean="0"/>
              <a:t>11/28/2020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Ashwini M. Joshi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2168-78BE-4BD7-B5D1-93928A839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32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DC41F-F12B-4A34-B642-E73CB940AFE9}" type="datetime1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Ashwini M. Joshi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2168-78BE-4BD7-B5D1-93928A839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42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86B20-C8BA-44F1-9EAE-D7E5D350E85C}" type="datetime1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Ashwini M. Joshi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2168-78BE-4BD7-B5D1-93928A839A8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8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E44244D-7A58-4006-8608-8B20987D89B2}" type="datetime1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Ashwini M. Joshi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19D2168-78BE-4BD7-B5D1-93928A839A8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3933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4.jpg"/><Relationship Id="rId7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eras.io/" TargetMode="External"/><Relationship Id="rId5" Type="http://schemas.openxmlformats.org/officeDocument/2006/relationships/hyperlink" Target="http://www.nltk.org/book/" TargetMode="External"/><Relationship Id="rId4" Type="http://schemas.openxmlformats.org/officeDocument/2006/relationships/hyperlink" Target="https://web.stanford.edu/~jurafsky/slp3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LssT5z_DsK8BdawOVCCaTCO99Ya58ryR" TargetMode="External"/><Relationship Id="rId2" Type="http://schemas.openxmlformats.org/officeDocument/2006/relationships/hyperlink" Target="https://www.youtube.com/playlist?list=PLiNErZ5Bus8qNxNsFZFkh-9_CzZRW9iH9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playlist?list=PLD392E2ACAEF0C689" TargetMode="External"/><Relationship Id="rId4" Type="http://schemas.openxmlformats.org/officeDocument/2006/relationships/hyperlink" Target="https://www.youtube.com/user/afigfigueira/playlists?view=50&amp;shelf_id=5&amp;sort=dd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amj.nlp2019@gmail.com" TargetMode="External"/><Relationship Id="rId2" Type="http://schemas.openxmlformats.org/officeDocument/2006/relationships/hyperlink" Target="mailto:ashwinimjoshi@pes.edu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Natural Language Processing</a:t>
            </a:r>
            <a:br>
              <a:rPr lang="en-US" b="1" dirty="0"/>
            </a:br>
            <a:r>
              <a:rPr lang="en-US" b="1" dirty="0" smtClean="0"/>
              <a:t>(</a:t>
            </a:r>
            <a:r>
              <a:rPr lang="en-IN" dirty="0" smtClean="0"/>
              <a:t>UE18CS334</a:t>
            </a:r>
            <a:r>
              <a:rPr lang="en-IN" b="1" dirty="0" smtClean="0"/>
              <a:t> </a:t>
            </a:r>
            <a:r>
              <a:rPr lang="en-IN" b="1" dirty="0"/>
              <a:t>CSE sixth semester</a:t>
            </a:r>
            <a:r>
              <a:rPr lang="en-US" b="1" dirty="0"/>
              <a:t>)</a:t>
            </a:r>
            <a:br>
              <a:rPr lang="en-US" b="1" dirty="0"/>
            </a:br>
            <a:r>
              <a:rPr lang="en-US" b="1" dirty="0"/>
              <a:t> 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37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477C50-B8E5-4223-855A-9B36FE4E5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Assignment evaluation : how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608BF20-0D64-4C5A-B432-F4D187CF6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3300" dirty="0"/>
              <a:t>3 factors </a:t>
            </a:r>
          </a:p>
          <a:p>
            <a:pPr marL="630936" lvl="1" indent="-457200"/>
            <a:r>
              <a:rPr lang="en-IN" sz="3300" dirty="0"/>
              <a:t>Timeliness of submission </a:t>
            </a:r>
          </a:p>
          <a:p>
            <a:pPr marL="630936" lvl="1" indent="-457200"/>
            <a:r>
              <a:rPr lang="en-IN" sz="3300" dirty="0"/>
              <a:t>Working code </a:t>
            </a:r>
          </a:p>
          <a:p>
            <a:pPr marL="630936" lvl="1" indent="-457200"/>
            <a:r>
              <a:rPr lang="en-IN" sz="3300" dirty="0"/>
              <a:t>Quality of analysis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3300" dirty="0"/>
              <a:t>Assignments typically are open ended with little bit of analysis  i.e. many possible correct answers  </a:t>
            </a:r>
            <a:endParaRPr lang="en-IN" sz="2800" dirty="0"/>
          </a:p>
          <a:p>
            <a:pPr marL="173736" lvl="1" indent="0">
              <a:buNone/>
            </a:pPr>
            <a:r>
              <a:rPr lang="en-IN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65F2A7C-055E-458C-8F01-02A9DF9A2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Ashwini M. Joshi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6BCBE4F-5B21-4722-A455-EE1C81F6E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2168-78BE-4BD7-B5D1-93928A839A8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22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088F69-4097-4945-8F9C-3016A6A5B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Project evaluation : how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3710776-A878-4D8D-9FE1-022A2DB21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sz="3200" dirty="0"/>
              <a:t>4 factors </a:t>
            </a:r>
          </a:p>
          <a:p>
            <a:pPr marL="630936" lvl="1" indent="-457200"/>
            <a:r>
              <a:rPr lang="en-IN" sz="3200" dirty="0"/>
              <a:t>Timeliness of submission </a:t>
            </a:r>
          </a:p>
          <a:p>
            <a:pPr marL="630936" lvl="1" indent="-457200"/>
            <a:r>
              <a:rPr lang="en-IN" sz="3200" dirty="0"/>
              <a:t>Working code </a:t>
            </a:r>
            <a:r>
              <a:rPr lang="en-IN" sz="3200" dirty="0" smtClean="0"/>
              <a:t>(Objective must meet)</a:t>
            </a:r>
            <a:endParaRPr lang="en-IN" sz="3200" dirty="0"/>
          </a:p>
          <a:p>
            <a:pPr marL="630936" lvl="1" indent="-457200"/>
            <a:r>
              <a:rPr lang="en-IN" sz="3200" dirty="0"/>
              <a:t>Quantity of work </a:t>
            </a:r>
          </a:p>
          <a:p>
            <a:pPr marL="630936" lvl="1" indent="-457200"/>
            <a:r>
              <a:rPr lang="en-IN" sz="3200" dirty="0"/>
              <a:t>Novelty of idea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3200" dirty="0"/>
              <a:t>Marks will normally be Max, Med and Min for each of these three factors 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8F7867A-FC23-42DB-B2F8-FFEADD4A4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Ashwini M. Joshi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6FB2C77-D4C3-4C35-948C-794E33072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2168-78BE-4BD7-B5D1-93928A839A8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97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007EC7-899B-40FC-9DF6-9E94DFADE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What kind of course projects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2727C74-EACA-48E9-8837-F0988046A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3200" dirty="0" smtClean="0"/>
              <a:t>Faculty </a:t>
            </a:r>
            <a:r>
              <a:rPr lang="en-IN" sz="3200" dirty="0"/>
              <a:t>may suggest some topics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200" dirty="0"/>
              <a:t>You are most welcome to choose your topic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200" dirty="0"/>
              <a:t>Some students pick up big topics. It is OK if it cannot be completed as long as you crisply define the deliverables for this semester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200" dirty="0"/>
              <a:t>Deliverables : python </a:t>
            </a:r>
            <a:r>
              <a:rPr lang="en-IN" sz="3200" dirty="0" err="1"/>
              <a:t>jupyter</a:t>
            </a:r>
            <a:r>
              <a:rPr lang="en-IN" sz="3200" dirty="0"/>
              <a:t> notebook , data and 3-5 slides  to explain to your class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FEBBEEE-BA47-4736-A642-EE8A2C7F2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Ashwini M. Joshi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7A2E003-5E9C-4255-8F2D-853A9A381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2168-78BE-4BD7-B5D1-93928A839A8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4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CA81E1-7C58-45C8-A928-89D3A92F6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Individual or team 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4F7336-62E7-4C1F-A798-59CD45A5C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3200" dirty="0"/>
              <a:t>Team of </a:t>
            </a:r>
            <a:r>
              <a:rPr lang="en-IN" sz="3200" dirty="0" smtClean="0"/>
              <a:t>two </a:t>
            </a:r>
            <a:r>
              <a:rPr lang="en-IN" sz="3200" dirty="0"/>
              <a:t>will do all assignments as well as project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3200" dirty="0"/>
              <a:t>Why ? </a:t>
            </a:r>
          </a:p>
          <a:p>
            <a:pPr marL="630936" lvl="1" indent="-457200"/>
            <a:r>
              <a:rPr lang="en-IN" sz="2800" dirty="0"/>
              <a:t>Team learning and team effort ( it brings down the individual load) </a:t>
            </a:r>
          </a:p>
          <a:p>
            <a:pPr marL="630936" lvl="1" indent="-457200"/>
            <a:r>
              <a:rPr lang="en-IN" sz="2800" dirty="0"/>
              <a:t>Everybody contributes to remain fair to his team (ensures learning)</a:t>
            </a:r>
          </a:p>
          <a:p>
            <a:pPr marL="630936" lvl="1" indent="-457200"/>
            <a:r>
              <a:rPr lang="en-IN" sz="2800" dirty="0"/>
              <a:t>Brings down the </a:t>
            </a:r>
            <a:r>
              <a:rPr lang="en-IN" sz="2800" dirty="0" smtClean="0"/>
              <a:t>individual load</a:t>
            </a:r>
            <a:endParaRPr lang="en-IN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DBCB621-DE80-47B3-9D64-52A3B131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Ashwini M. Joshi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5972BFF-79F6-437C-89B2-B93B8FFA4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2168-78BE-4BD7-B5D1-93928A839A8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48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64" y="1954299"/>
            <a:ext cx="2060136" cy="252999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532" y="1954299"/>
            <a:ext cx="1945538" cy="223362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Text books &amp; references </a:t>
            </a:r>
            <a:endParaRPr lang="en-IN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7655" y="4541339"/>
            <a:ext cx="99037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hlinkClick r:id="rId4"/>
              </a:rPr>
              <a:t>https://web.stanford.edu/~jurafsky/slp3/</a:t>
            </a:r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IN" dirty="0">
                <a:hlinkClick r:id="rId5"/>
              </a:rPr>
              <a:t>http://www.nltk.org/book/</a:t>
            </a:r>
            <a:endParaRPr lang="en-IN" dirty="0"/>
          </a:p>
          <a:p>
            <a:endParaRPr lang="en-US" dirty="0"/>
          </a:p>
          <a:p>
            <a:r>
              <a:rPr lang="en-US" dirty="0"/>
              <a:t>(1) Primary text : This is the 3</a:t>
            </a:r>
            <a:r>
              <a:rPr lang="en-US" baseline="30000" dirty="0"/>
              <a:t>rd</a:t>
            </a:r>
            <a:r>
              <a:rPr lang="en-US" dirty="0"/>
              <a:t> and not yet published edition that we will use ; freely downloadable ; 2</a:t>
            </a:r>
            <a:r>
              <a:rPr lang="en-US" baseline="30000" dirty="0"/>
              <a:t>nd</a:t>
            </a:r>
            <a:r>
              <a:rPr lang="en-US" dirty="0"/>
              <a:t> edition print copy available but many topics are not there </a:t>
            </a:r>
          </a:p>
          <a:p>
            <a:r>
              <a:rPr lang="en-IN" dirty="0"/>
              <a:t>(2) Use it to learn NLTK  in Python  (3) Pdf may be available in net but essentially rely on your faculty </a:t>
            </a:r>
          </a:p>
          <a:p>
            <a:r>
              <a:rPr lang="en-IN" dirty="0"/>
              <a:t>(4) Can be used for </a:t>
            </a:r>
            <a:r>
              <a:rPr lang="en-IN" dirty="0" err="1"/>
              <a:t>keras</a:t>
            </a:r>
            <a:r>
              <a:rPr lang="en-IN" dirty="0"/>
              <a:t> based coding. Alternatively you can just look at </a:t>
            </a:r>
            <a:r>
              <a:rPr lang="en-IN" dirty="0">
                <a:hlinkClick r:id="rId6"/>
              </a:rPr>
              <a:t>https://keras.io/</a:t>
            </a:r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226544" y="2849963"/>
            <a:ext cx="3113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3039564" y="2713379"/>
            <a:ext cx="3113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5635681" y="2699946"/>
            <a:ext cx="3113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B35C926-61D7-4A7C-B1B1-465A86F19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649" y="1909023"/>
            <a:ext cx="2060137" cy="23473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65AE013-98C1-4BE1-8772-1585A38E6749}"/>
              </a:ext>
            </a:extLst>
          </p:cNvPr>
          <p:cNvSpPr txBox="1"/>
          <p:nvPr/>
        </p:nvSpPr>
        <p:spPr>
          <a:xfrm flipH="1">
            <a:off x="8318423" y="2849962"/>
            <a:ext cx="3195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BA4F42A-DFA9-41F1-B5BA-F4EB7037CAD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436" y="1867664"/>
            <a:ext cx="1905070" cy="237954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044331-4C79-4767-90C5-94C008062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Ashwini M. Joshi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71F6A50-5D0D-4C0D-B741-9AEC17B1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2168-78BE-4BD7-B5D1-93928A839A8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56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8DE05E-29E4-4D49-A636-D6ADDCB9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Question bank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ED35C7-D5A8-4D30-97EA-CAC6857FA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3200" dirty="0" smtClean="0"/>
              <a:t>No question bank will be provided.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200" dirty="0" smtClean="0"/>
              <a:t>Sample solved examples will be given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200" dirty="0" smtClean="0"/>
              <a:t>Paper pattern will be discussed and will be communicated to students 1 week prior to the exam. </a:t>
            </a:r>
            <a:endParaRPr lang="en-IN" sz="3200" dirty="0"/>
          </a:p>
          <a:p>
            <a:pPr marL="514350" indent="-514350">
              <a:buFont typeface="+mj-lt"/>
              <a:buAutoNum type="arabicPeriod"/>
            </a:pPr>
            <a:r>
              <a:rPr lang="en-IN" sz="3200" dirty="0" smtClean="0"/>
              <a:t>List of topics will be shared apart from Lesson Plan.</a:t>
            </a:r>
            <a:endParaRPr lang="en-IN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C11D4F6-CAF1-4120-8B05-554E91142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Ashwini M. Joshi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F1F33F4-D04C-4E89-B195-F9650222A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2168-78BE-4BD7-B5D1-93928A839A8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784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1E7FAA-31E3-4D1F-8F29-3F38AE742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Likely question pattern for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13407FB-51E7-491A-B9B6-0A60049B0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3200" dirty="0"/>
              <a:t>MCQ on theory concepts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200" dirty="0"/>
              <a:t>Numerical problems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200" dirty="0"/>
              <a:t>No need to memorize and write descriptive answers with diagrams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200" dirty="0"/>
              <a:t>If you have studied well, you will have fun (;-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F91387F-3A6C-4BA3-9011-5148FBF4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Ashwini M. Joshi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612F317-D5CB-4BC7-BA3C-029B1D147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2168-78BE-4BD7-B5D1-93928A839A8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361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Software stack for </a:t>
            </a:r>
            <a:r>
              <a:rPr lang="en-US" b="1" dirty="0" err="1"/>
              <a:t>nlp</a:t>
            </a:r>
            <a:r>
              <a:rPr lang="en-US" b="1" dirty="0"/>
              <a:t> coding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Python 3 with anaconda stack </a:t>
            </a:r>
          </a:p>
          <a:p>
            <a:pPr marL="688086" lvl="1" indent="-514350"/>
            <a:r>
              <a:rPr lang="en-US" sz="2800" dirty="0" err="1"/>
              <a:t>Jupyter</a:t>
            </a:r>
            <a:r>
              <a:rPr lang="en-US" sz="2800" dirty="0"/>
              <a:t> notebook specifically for projects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err="1"/>
              <a:t>Keras</a:t>
            </a:r>
            <a:r>
              <a:rPr lang="en-US" sz="3200" dirty="0"/>
              <a:t>  if we do something using NLP + deep neural  net </a:t>
            </a: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Ashwini M. Joshi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2168-78BE-4BD7-B5D1-93928A839A8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98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Other optional resources for reference</a:t>
            </a:r>
            <a:endParaRPr lang="en-IN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1023938" y="2286000"/>
          <a:ext cx="9720262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82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820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Resources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Stanford NLP course  by Prof 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 </a:t>
                      </a:r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Jurafsky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&amp; Chris Manning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hlinkClick r:id="rId2"/>
                        </a:rPr>
                        <a:t>https://www.youtube.com/playlist?list=PLiNErZ5Bus8qNxNsFZFkh-9_CzZRW9iH9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NLP </a:t>
                      </a:r>
                      <a:r>
                        <a:rPr lang="en-US" baseline="0" dirty="0"/>
                        <a:t>course by Prof </a:t>
                      </a:r>
                      <a:r>
                        <a:rPr lang="en-US" baseline="0" dirty="0" err="1"/>
                        <a:t>Dragomir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Radev</a:t>
                      </a:r>
                      <a:r>
                        <a:rPr lang="en-US" baseline="0" dirty="0"/>
                        <a:t> of University of Michigan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hlinkClick r:id="rId3"/>
                        </a:rPr>
                        <a:t>https://www.youtube.com/playlist?list=PLLssT5z_DsK8BdawOVCCaTCO99Ya58ryR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NLP by Prof Michael</a:t>
                      </a:r>
                      <a:r>
                        <a:rPr lang="en-US" baseline="0" dirty="0"/>
                        <a:t> Collins (Columbia University)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hlinkClick r:id="rId4"/>
                        </a:rPr>
                        <a:t>https://www.youtube.com/user/afigfigueira/playlists?view=50&amp;shelf_id=5&amp;sort=dd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NLP by Prof </a:t>
                      </a:r>
                      <a:r>
                        <a:rPr lang="en-US" dirty="0" err="1"/>
                        <a:t>Pushpak</a:t>
                      </a:r>
                      <a:r>
                        <a:rPr lang="en-US" dirty="0"/>
                        <a:t> Bhattacharya (IIT Mumbai)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hlinkClick r:id="rId5"/>
                        </a:rPr>
                        <a:t>https://www.youtube.com/playlist?list=PLD392E2ACAEF0C689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Ashwini M. Joshi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2168-78BE-4BD7-B5D1-93928A839A8D}" type="slidenum">
              <a:rPr lang="en-US" smtClean="0"/>
              <a:t>18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23938" y="6132639"/>
            <a:ext cx="7039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 : </a:t>
            </a:r>
            <a:r>
              <a:rPr lang="en-US" dirty="0"/>
              <a:t>The slide set will borrow liberally from the above and many others  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509970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78E02C-938C-4158-A053-75AFFE91D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ML core course vs. NLP elective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A370E18-12A6-4D64-B027-25C577DBD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800" dirty="0"/>
              <a:t>There is overlap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NLP faculties will not teach ML theory and derivations. We will provide necessary background enough to explain what is going on and move forward. 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 smtClean="0"/>
              <a:t>ML </a:t>
            </a:r>
            <a:r>
              <a:rPr lang="en-IN" sz="2800" dirty="0"/>
              <a:t>projects </a:t>
            </a:r>
            <a:r>
              <a:rPr lang="en-IN" sz="2800" u="sng" dirty="0"/>
              <a:t>cannot be claimed as </a:t>
            </a:r>
            <a:r>
              <a:rPr lang="en-IN" sz="2800" u="sng" dirty="0" smtClean="0"/>
              <a:t>NLP </a:t>
            </a:r>
            <a:r>
              <a:rPr lang="en-IN" sz="2800" dirty="0"/>
              <a:t>projects ( you can always reuse the knowledge and skill if applicable but cannot use the same project verbatim ).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A754A52-6A49-40C9-A94A-5D93562B9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Ashwini M. Joshi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B3E4D88-407A-4D7E-AAB6-1F7708D4D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2168-78BE-4BD7-B5D1-93928A839A8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62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Course logistics and course information 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execution plan </a:t>
            </a:r>
          </a:p>
        </p:txBody>
      </p:sp>
    </p:spTree>
    <p:extLst>
      <p:ext uri="{BB962C8B-B14F-4D97-AF65-F5344CB8AC3E}">
        <p14:creationId xmlns:p14="http://schemas.microsoft.com/office/powerpoint/2010/main" val="46490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Instructor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/>
              <a:t>Mrs. Ashwini M. Joshi</a:t>
            </a:r>
          </a:p>
          <a:p>
            <a:pPr marL="0" indent="0">
              <a:buNone/>
            </a:pPr>
            <a:r>
              <a:rPr lang="en-US" sz="2000" dirty="0" smtClean="0">
                <a:hlinkClick r:id="rId2"/>
              </a:rPr>
              <a:t>Email id: ashwinimjoshi@pes.edu</a:t>
            </a:r>
            <a:r>
              <a:rPr lang="en-US" sz="2000" dirty="0" smtClean="0"/>
              <a:t>	</a:t>
            </a:r>
          </a:p>
          <a:p>
            <a:pPr marL="0" indent="0">
              <a:buNone/>
            </a:pPr>
            <a:r>
              <a:rPr lang="en-US" sz="2000" dirty="0" smtClean="0"/>
              <a:t>Submissions on: </a:t>
            </a:r>
            <a:r>
              <a:rPr lang="en-IN" sz="2400" dirty="0" smtClean="0">
                <a:hlinkClick r:id="rId3"/>
              </a:rPr>
              <a:t>amj.nlp2019@gmail.com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Office: 2</a:t>
            </a:r>
            <a:r>
              <a:rPr lang="en-IN" sz="2400" baseline="30000" dirty="0" smtClean="0"/>
              <a:t>nd</a:t>
            </a:r>
            <a:r>
              <a:rPr lang="en-IN" sz="2400" dirty="0" smtClean="0"/>
              <a:t> Floor Staff room</a:t>
            </a:r>
            <a:endParaRPr lang="en-US" sz="2000" dirty="0"/>
          </a:p>
          <a:p>
            <a:endParaRPr lang="en-US" sz="2800" dirty="0"/>
          </a:p>
          <a:p>
            <a:pPr lvl="1"/>
            <a:endParaRPr lang="en-US" sz="4200" dirty="0"/>
          </a:p>
          <a:p>
            <a:endParaRPr lang="en-US" sz="4200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Ashwini M. Joshi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2168-78BE-4BD7-B5D1-93928A839A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51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585216"/>
            <a:ext cx="10509389" cy="1441992"/>
          </a:xfrm>
        </p:spPr>
        <p:txBody>
          <a:bodyPr/>
          <a:lstStyle/>
          <a:p>
            <a:r>
              <a:rPr lang="en-US" dirty="0"/>
              <a:t>Pre-Requisite: UE18CS303-Machine Intelligence.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Ashwini M. Joshi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2168-78BE-4BD7-B5D1-93928A839A8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05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Learn </a:t>
            </a:r>
            <a:r>
              <a:rPr lang="en-US" dirty="0"/>
              <a:t>the central themes, </a:t>
            </a:r>
            <a:r>
              <a:rPr lang="en-US" dirty="0" smtClean="0"/>
              <a:t>learning </a:t>
            </a:r>
            <a:r>
              <a:rPr lang="en-US" dirty="0"/>
              <a:t>problem and the problem solving approaches used in NLP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</a:t>
            </a:r>
            <a:r>
              <a:rPr lang="en-US" dirty="0"/>
              <a:t>Learn various learning models related to sequence labeling that is the basic building block in NLP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</a:t>
            </a:r>
            <a:r>
              <a:rPr lang="en-US" dirty="0"/>
              <a:t>Learn how syntactic disambiguation is done in NLP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</a:t>
            </a:r>
            <a:r>
              <a:rPr lang="en-US" dirty="0"/>
              <a:t>Learn how lexical and distributional semantics can be used for semantic disambiguation in NLP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</a:t>
            </a:r>
            <a:r>
              <a:rPr lang="en-US" dirty="0"/>
              <a:t>Learn deep learning techniques and applications in Natural Language Processing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Ashwini M. Joshi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2168-78BE-4BD7-B5D1-93928A839A8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10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Outcomes: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 </a:t>
            </a:r>
            <a:r>
              <a:rPr lang="en-US" dirty="0"/>
              <a:t>the end of this course, the student will be able to</a:t>
            </a:r>
            <a:r>
              <a:rPr lang="en-US" dirty="0" smtClean="0"/>
              <a:t>:</a:t>
            </a:r>
          </a:p>
          <a:p>
            <a:r>
              <a:rPr lang="en-US" dirty="0" smtClean="0"/>
              <a:t></a:t>
            </a:r>
            <a:r>
              <a:rPr lang="en-US" dirty="0"/>
              <a:t>Have a very clear understanding of the central themes, central problem being solved in NLP and </a:t>
            </a:r>
            <a:r>
              <a:rPr lang="en-US" dirty="0" err="1"/>
              <a:t>thelearning</a:t>
            </a:r>
            <a:r>
              <a:rPr lang="en-US" dirty="0"/>
              <a:t> approaches used in solving them</a:t>
            </a:r>
            <a:r>
              <a:rPr lang="en-US" dirty="0" smtClean="0"/>
              <a:t>.</a:t>
            </a:r>
          </a:p>
          <a:p>
            <a:r>
              <a:rPr lang="en-US" dirty="0" smtClean="0"/>
              <a:t></a:t>
            </a:r>
            <a:r>
              <a:rPr lang="en-US" dirty="0"/>
              <a:t>Get a grip on various sequence labeling approaches and applications in NLP</a:t>
            </a:r>
            <a:r>
              <a:rPr lang="en-US" dirty="0" smtClean="0"/>
              <a:t>.</a:t>
            </a:r>
          </a:p>
          <a:p>
            <a:r>
              <a:rPr lang="en-US" dirty="0" smtClean="0"/>
              <a:t></a:t>
            </a:r>
            <a:r>
              <a:rPr lang="en-US" dirty="0"/>
              <a:t>Get a grip on how syntactic ambiguity removal can contribute in overall disambiguation process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</a:t>
            </a:r>
            <a:r>
              <a:rPr lang="en-US" dirty="0"/>
              <a:t>Apply comfortably and confidently appropriate branch of semantics depending on the problem </a:t>
            </a:r>
            <a:r>
              <a:rPr lang="en-US" dirty="0" err="1"/>
              <a:t>beingsolved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</a:t>
            </a:r>
            <a:r>
              <a:rPr lang="en-US" dirty="0"/>
              <a:t>Learn how to implement neural language model, NLP applications using neural techniques </a:t>
            </a:r>
            <a:r>
              <a:rPr lang="en-US" dirty="0" err="1"/>
              <a:t>andutilize</a:t>
            </a:r>
            <a:r>
              <a:rPr lang="en-US" dirty="0"/>
              <a:t> various transfer learning approaches in NLP</a:t>
            </a:r>
            <a:r>
              <a:rPr lang="en-US" dirty="0" smtClean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Ashwini M. Joshi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2168-78BE-4BD7-B5D1-93928A839A8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84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Course information vs. sequence of topics </a:t>
            </a:r>
            <a:endParaRPr lang="en-IN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Ashwini M. Joshi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2168-78BE-4BD7-B5D1-93928A839A8D}" type="slidenum">
              <a:rPr lang="en-US" smtClean="0"/>
              <a:t>7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4C0853AE-F25E-47A7-8922-28A895794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01914"/>
            <a:ext cx="5296773" cy="402336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3200" dirty="0"/>
              <a:t>You can refer to the course information circulated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200" dirty="0"/>
              <a:t>We will </a:t>
            </a:r>
            <a:r>
              <a:rPr lang="en-IN" sz="3200" dirty="0" smtClean="0"/>
              <a:t>follow the same sequence:</a:t>
            </a:r>
            <a:endParaRPr lang="en-IN" sz="3200" dirty="0"/>
          </a:p>
          <a:p>
            <a:pPr marL="688086" lvl="1" indent="-514350"/>
            <a:r>
              <a:rPr lang="en-IN" sz="2800" dirty="0"/>
              <a:t>Idea is to become “hands on ready”  as soon as possible so that we can do projects easily</a:t>
            </a:r>
          </a:p>
          <a:p>
            <a:pPr marL="688086" lvl="1" indent="-514350"/>
            <a:endParaRPr lang="en-IN" sz="2800" dirty="0"/>
          </a:p>
        </p:txBody>
      </p:sp>
      <p:pic>
        <p:nvPicPr>
          <p:cNvPr id="9" name="Content Placeholder 6">
            <a:extLst>
              <a:ext uri="{FF2B5EF4-FFF2-40B4-BE49-F238E27FC236}">
                <a16:creationId xmlns:a16="http://schemas.microsoft.com/office/drawing/2014/main" xmlns="" id="{6316411F-CBDF-4149-8E62-DA4227718A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4" t="14563" r="17139" b="11865"/>
          <a:stretch/>
        </p:blipFill>
        <p:spPr>
          <a:xfrm>
            <a:off x="6320901" y="2001914"/>
            <a:ext cx="5681708" cy="414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776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877A38-ED8A-4647-A00C-5A083556D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Teacher vs. subject autonomy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3D406A1-B832-4AED-BC27-443FBC435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Ashwini M. Joshi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1018BD0-2794-475D-B548-0BAA976C4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2168-78BE-4BD7-B5D1-93928A839A8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659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Evaluation policy  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695635"/>
            <a:ext cx="9720073" cy="4613725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500" b="1" dirty="0"/>
              <a:t>ISA : ESA = 40 :60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500" b="1" dirty="0"/>
              <a:t>ISA 1 : 40 s</a:t>
            </a:r>
            <a:r>
              <a:rPr lang="en-US" sz="3500" dirty="0"/>
              <a:t>caled to </a:t>
            </a:r>
            <a:r>
              <a:rPr lang="en-US" sz="3500" dirty="0" smtClean="0"/>
              <a:t>15 </a:t>
            </a:r>
            <a:r>
              <a:rPr lang="en-US" sz="3500" dirty="0"/>
              <a:t>marks </a:t>
            </a:r>
            <a:r>
              <a:rPr lang="en-US" sz="3500" dirty="0" smtClean="0"/>
              <a:t>(</a:t>
            </a:r>
            <a:r>
              <a:rPr lang="en-US" sz="3500" dirty="0" smtClean="0"/>
              <a:t>CBT/Pen-Paper as per university policy). </a:t>
            </a:r>
            <a:endParaRPr lang="en-US" sz="35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500" b="1" dirty="0" smtClean="0"/>
              <a:t>ISA </a:t>
            </a:r>
            <a:r>
              <a:rPr lang="en-US" sz="3500" b="1" dirty="0"/>
              <a:t>2 :  40 s</a:t>
            </a:r>
            <a:r>
              <a:rPr lang="en-US" sz="3500" dirty="0"/>
              <a:t>caled to 15 marks </a:t>
            </a:r>
            <a:r>
              <a:rPr lang="en-US" sz="3500" dirty="0"/>
              <a:t>(CBT/Pen-Paper as per university policy). </a:t>
            </a:r>
            <a:r>
              <a:rPr lang="en-US" sz="3500" dirty="0" smtClean="0"/>
              <a:t>. </a:t>
            </a:r>
            <a:endParaRPr lang="en-US" sz="35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500" dirty="0" smtClean="0"/>
              <a:t>Assignment: 10 Marks (2 assignments for evaluation+ some </a:t>
            </a:r>
            <a:r>
              <a:rPr lang="en-US" sz="3500" dirty="0" err="1" smtClean="0"/>
              <a:t>handson</a:t>
            </a:r>
            <a:r>
              <a:rPr lang="en-US" sz="3500" dirty="0" smtClean="0"/>
              <a:t> assignment)</a:t>
            </a:r>
            <a:endParaRPr lang="en-US" sz="3500" dirty="0"/>
          </a:p>
          <a:p>
            <a:pPr marL="514350" indent="-514350">
              <a:buFont typeface="+mj-lt"/>
              <a:buAutoNum type="arabicPeriod"/>
            </a:pPr>
            <a:r>
              <a:rPr lang="en-US" sz="3500" b="1" dirty="0" smtClean="0"/>
              <a:t>ESA </a:t>
            </a:r>
            <a:r>
              <a:rPr lang="en-US" sz="3500" b="1" dirty="0"/>
              <a:t>Project : 20 marks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500" b="1" dirty="0"/>
              <a:t>ESA  theory:  100 </a:t>
            </a:r>
            <a:r>
              <a:rPr lang="en-US" sz="3500" dirty="0"/>
              <a:t>Scaled to 40 marks ( pen &amp; paper)</a:t>
            </a:r>
          </a:p>
          <a:p>
            <a:pPr marL="745236" lvl="1" indent="-571500"/>
            <a:r>
              <a:rPr lang="en-US" sz="3600" dirty="0"/>
              <a:t>University attendance policy applicable.  </a:t>
            </a:r>
          </a:p>
          <a:p>
            <a:pPr marL="173736" lvl="1" indent="0">
              <a:buNone/>
            </a:pPr>
            <a:endParaRPr lang="en-IN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Ashwini M. Joshi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2168-78BE-4BD7-B5D1-93928A839A8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2526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212</TotalTime>
  <Words>931</Words>
  <Application>Microsoft Office PowerPoint</Application>
  <PresentationFormat>Widescreen</PresentationFormat>
  <Paragraphs>140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Tw Cen MT</vt:lpstr>
      <vt:lpstr>Tw Cen MT Condensed</vt:lpstr>
      <vt:lpstr>Wingdings</vt:lpstr>
      <vt:lpstr>Wingdings 3</vt:lpstr>
      <vt:lpstr>Integral</vt:lpstr>
      <vt:lpstr>Natural Language Processing (UE18CS334 CSE sixth semester)   </vt:lpstr>
      <vt:lpstr>Course logistics and course information </vt:lpstr>
      <vt:lpstr>Instructor </vt:lpstr>
      <vt:lpstr>Pre-Requisite: UE18CS303-Machine Intelligence.</vt:lpstr>
      <vt:lpstr>Course Objectives:</vt:lpstr>
      <vt:lpstr>Course Outcomes:</vt:lpstr>
      <vt:lpstr>Course information vs. sequence of topics </vt:lpstr>
      <vt:lpstr>Teacher vs. subject autonomy</vt:lpstr>
      <vt:lpstr>Evaluation policy   </vt:lpstr>
      <vt:lpstr>Assignment evaluation : how  </vt:lpstr>
      <vt:lpstr>Project evaluation : how  </vt:lpstr>
      <vt:lpstr>What kind of course projects ?</vt:lpstr>
      <vt:lpstr>Individual or team ? </vt:lpstr>
      <vt:lpstr>Text books &amp; references </vt:lpstr>
      <vt:lpstr>Question bank </vt:lpstr>
      <vt:lpstr>Likely question pattern for theory</vt:lpstr>
      <vt:lpstr>Software stack for nlp coding</vt:lpstr>
      <vt:lpstr>Other optional resources for reference</vt:lpstr>
      <vt:lpstr>ML core course vs. NLP elective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Bhaskarjyoti Das</dc:creator>
  <cp:lastModifiedBy>Dell</cp:lastModifiedBy>
  <cp:revision>652</cp:revision>
  <dcterms:created xsi:type="dcterms:W3CDTF">2017-07-10T03:16:29Z</dcterms:created>
  <dcterms:modified xsi:type="dcterms:W3CDTF">2020-11-28T15:33:20Z</dcterms:modified>
</cp:coreProperties>
</file>