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2" r:id="rId2"/>
    <p:sldId id="273" r:id="rId3"/>
    <p:sldId id="432" r:id="rId4"/>
    <p:sldId id="436" r:id="rId5"/>
    <p:sldId id="437" r:id="rId6"/>
    <p:sldId id="429" r:id="rId7"/>
    <p:sldId id="433" r:id="rId8"/>
    <p:sldId id="434" r:id="rId9"/>
    <p:sldId id="430" r:id="rId10"/>
    <p:sldId id="431" r:id="rId11"/>
    <p:sldId id="435" r:id="rId12"/>
    <p:sldId id="42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sit" initials="p" lastIdx="2" clrIdx="0"/>
  <p:cmAuthor id="2" name="vaxbjd@outlook.com" initials="v" lastIdx="1" clrIdx="1">
    <p:extLst>
      <p:ext uri="{19B8F6BF-5375-455C-9EA6-DF929625EA0E}">
        <p15:presenceInfo xmlns:p15="http://schemas.microsoft.com/office/powerpoint/2012/main" xmlns="" userId="5e9b6911bbea4a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0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2B8D7-FE5D-4444-833C-9BDDB34D4B0B}" type="datetimeFigureOut">
              <a:rPr lang="en-IN" smtClean="0"/>
              <a:pPr/>
              <a:t>27-11-2020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CD90B-DDFD-4A12-A7D0-04AF814B0A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574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CD90B-DDFD-4A12-A7D0-04AF814B0ACE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25725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CD90B-DDFD-4A12-A7D0-04AF814B0ACE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25358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CD90B-DDFD-4A12-A7D0-04AF814B0ACE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62635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CD90B-DDFD-4A12-A7D0-04AF814B0ACE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892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CD90B-DDFD-4A12-A7D0-04AF814B0ACE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0805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CD90B-DDFD-4A12-A7D0-04AF814B0ACE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6519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CD90B-DDFD-4A12-A7D0-04AF814B0ACE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6519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CD90B-DDFD-4A12-A7D0-04AF814B0ACE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651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CD90B-DDFD-4A12-A7D0-04AF814B0ACE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4271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CD90B-DDFD-4A12-A7D0-04AF814B0ACE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7535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 algn="just">
              <a:buFont typeface="+mj-lt"/>
              <a:buAutoNum type="arabicPeriod"/>
            </a:pPr>
            <a:r>
              <a:rPr lang="en-IN" sz="1400" dirty="0">
                <a:ea typeface="ＭＳ Ｐゴシック"/>
              </a:rPr>
              <a:t>Who have </a:t>
            </a:r>
            <a:r>
              <a:rPr lang="en-IN" sz="1400" b="1" u="sng" dirty="0">
                <a:solidFill>
                  <a:srgbClr val="00B0F0"/>
                </a:solidFill>
                <a:ea typeface="ＭＳ Ｐゴシック"/>
              </a:rPr>
              <a:t>aligned </a:t>
            </a:r>
            <a:r>
              <a:rPr lang="en-IN" sz="1400" dirty="0">
                <a:ea typeface="ＭＳ Ｐゴシック"/>
              </a:rPr>
              <a:t>themselves with </a:t>
            </a:r>
            <a:r>
              <a:rPr lang="en-IN" sz="1400" b="1" u="sng" dirty="0">
                <a:solidFill>
                  <a:srgbClr val="00B0F0"/>
                </a:solidFill>
                <a:ea typeface="ＭＳ Ｐゴシック"/>
              </a:rPr>
              <a:t>Data Science specialization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sz="1400" u="sng" dirty="0">
                <a:ea typeface="ＭＳ Ｐゴシック"/>
              </a:rPr>
              <a:t>Machine learning methods </a:t>
            </a:r>
            <a:r>
              <a:rPr lang="en-IN" sz="1400" dirty="0">
                <a:ea typeface="ＭＳ Ｐゴシック"/>
              </a:rPr>
              <a:t>get applied on </a:t>
            </a:r>
            <a:r>
              <a:rPr lang="en-IN" sz="1400" b="1" dirty="0">
                <a:solidFill>
                  <a:srgbClr val="00B0F0"/>
                </a:solidFill>
                <a:ea typeface="ＭＳ Ｐゴシック"/>
              </a:rPr>
              <a:t>different domains of big data</a:t>
            </a:r>
            <a:r>
              <a:rPr lang="en-IN" sz="1400" dirty="0">
                <a:ea typeface="ＭＳ Ｐゴシック"/>
              </a:rPr>
              <a:t> i.e. </a:t>
            </a:r>
            <a:r>
              <a:rPr lang="en-IN" sz="1400" u="sng" dirty="0">
                <a:solidFill>
                  <a:srgbClr val="00B0F0"/>
                </a:solidFill>
                <a:ea typeface="ＭＳ Ｐゴシック"/>
              </a:rPr>
              <a:t>text</a:t>
            </a:r>
            <a:r>
              <a:rPr lang="en-IN" sz="1400" dirty="0">
                <a:solidFill>
                  <a:srgbClr val="00B0F0"/>
                </a:solidFill>
                <a:ea typeface="ＭＳ Ｐゴシック"/>
              </a:rPr>
              <a:t> </a:t>
            </a:r>
            <a:r>
              <a:rPr lang="en-IN" sz="1400" dirty="0">
                <a:ea typeface="ＭＳ Ｐゴシック"/>
              </a:rPr>
              <a:t>, video, image, speech. One has to choose a </a:t>
            </a:r>
            <a:r>
              <a:rPr lang="en-IN" sz="1400" u="sng" dirty="0">
                <a:ea typeface="ＭＳ Ｐゴシック"/>
              </a:rPr>
              <a:t>domain </a:t>
            </a:r>
            <a:r>
              <a:rPr lang="en-IN" sz="1400" dirty="0">
                <a:ea typeface="ＭＳ Ｐゴシック"/>
              </a:rPr>
              <a:t>to get specialized (not Jack of all trades..) </a:t>
            </a:r>
          </a:p>
          <a:p>
            <a:pPr marL="1371600" lvl="2" indent="-457200" algn="just">
              <a:buFont typeface="+mj-lt"/>
              <a:buAutoNum type="alphaLcPeriod"/>
            </a:pPr>
            <a:r>
              <a:rPr lang="en-IN" sz="1400" dirty="0">
                <a:ea typeface="ＭＳ Ｐゴシック"/>
              </a:rPr>
              <a:t>Already </a:t>
            </a:r>
            <a:r>
              <a:rPr lang="en-IN" sz="1400" b="1" u="sng" dirty="0">
                <a:solidFill>
                  <a:srgbClr val="00B0F0"/>
                </a:solidFill>
                <a:ea typeface="ＭＳ Ｐゴシック"/>
              </a:rPr>
              <a:t>comfortable and interested about text  data </a:t>
            </a:r>
            <a:r>
              <a:rPr lang="en-IN" sz="1400" dirty="0">
                <a:ea typeface="ＭＳ Ｐゴシック"/>
              </a:rPr>
              <a:t>( taken NLP course or done ML/DL based assignments on text )</a:t>
            </a:r>
          </a:p>
          <a:p>
            <a:pPr marL="1371600" lvl="2" indent="-457200" algn="just">
              <a:buFont typeface="+mj-lt"/>
              <a:buAutoNum type="alphaLcPeriod"/>
            </a:pPr>
            <a:r>
              <a:rPr lang="en-IN" sz="1400" dirty="0">
                <a:ea typeface="ＭＳ Ｐゴシック"/>
              </a:rPr>
              <a:t>Want to utilize this course for </a:t>
            </a:r>
            <a:r>
              <a:rPr lang="en-IN" sz="1400" b="1" u="sng" dirty="0">
                <a:solidFill>
                  <a:srgbClr val="00B0F0"/>
                </a:solidFill>
                <a:ea typeface="ＭＳ Ｐゴシック"/>
              </a:rPr>
              <a:t>reinforcing their grip and competence around text data by acquiring insights and building meaningful course projects </a:t>
            </a:r>
            <a:r>
              <a:rPr lang="en-IN" sz="1400" u="sng" dirty="0">
                <a:ea typeface="ＭＳ Ｐゴシック"/>
              </a:rPr>
              <a:t>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sz="1400" dirty="0">
                <a:ea typeface="ＭＳ Ｐゴシック"/>
              </a:rPr>
              <a:t>Your course project can either focus on </a:t>
            </a:r>
            <a:r>
              <a:rPr lang="en-IN" sz="1400" u="sng" dirty="0">
                <a:ea typeface="ＭＳ Ｐゴシック"/>
              </a:rPr>
              <a:t>search</a:t>
            </a:r>
            <a:r>
              <a:rPr lang="en-IN" sz="1400" dirty="0">
                <a:ea typeface="ＭＳ Ｐゴシック"/>
              </a:rPr>
              <a:t> or </a:t>
            </a:r>
            <a:r>
              <a:rPr lang="en-IN" sz="1400" u="sng" dirty="0">
                <a:ea typeface="ＭＳ Ｐゴシック"/>
              </a:rPr>
              <a:t>ML/DL based specific text IR application </a:t>
            </a:r>
            <a:r>
              <a:rPr lang="en-IN" sz="1400" dirty="0">
                <a:ea typeface="ＭＳ Ｐゴシック"/>
              </a:rPr>
              <a:t> </a:t>
            </a:r>
            <a:endParaRPr lang="en-IN" sz="1400" dirty="0">
              <a:solidFill>
                <a:srgbClr val="00B0F0"/>
              </a:solidFill>
              <a:ea typeface="ＭＳ Ｐゴシック"/>
            </a:endParaRPr>
          </a:p>
          <a:p>
            <a:pPr marL="914400" lvl="1" indent="-457200" algn="just">
              <a:buFont typeface="+mj-lt"/>
              <a:buAutoNum type="arabicPeriod"/>
            </a:pPr>
            <a:endParaRPr lang="en-IN" sz="1400" dirty="0">
              <a:solidFill>
                <a:srgbClr val="00B0F0"/>
              </a:solidFill>
              <a:ea typeface="ＭＳ Ｐゴシック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IN" sz="1400" dirty="0">
                <a:ea typeface="ＭＳ Ｐゴシック"/>
              </a:rPr>
              <a:t>Interested in </a:t>
            </a:r>
            <a:r>
              <a:rPr lang="en-IN" sz="1400" b="1" dirty="0">
                <a:solidFill>
                  <a:srgbClr val="00B0F0"/>
                </a:solidFill>
                <a:ea typeface="ＭＳ Ｐゴシック"/>
              </a:rPr>
              <a:t>search</a:t>
            </a:r>
            <a:r>
              <a:rPr lang="en-IN" sz="1400" dirty="0">
                <a:ea typeface="ＭＳ Ｐゴシック"/>
              </a:rPr>
              <a:t> on physical as well as web corpus 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>
              <a:ea typeface="ＭＳ Ｐゴシック"/>
            </a:endParaRPr>
          </a:p>
          <a:p>
            <a:endParaRPr lang="en-IN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CD90B-DDFD-4A12-A7D0-04AF814B0ACE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36965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CD90B-DDFD-4A12-A7D0-04AF814B0ACE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0008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8086D1-E02E-4450-A933-79C315958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082EC40-DA80-439C-B6A3-6C9A083DC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1FD375-C7C3-420A-B491-E0662E0D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8227-6121-4790-9731-C67513047025}" type="datetimeFigureOut">
              <a:rPr lang="en-IN" smtClean="0"/>
              <a:pPr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79B9A2-046B-4301-B05E-CBD976EB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829AC5-A3F0-4B35-9342-2D46F07D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4577-2FDB-4C90-9E11-A4D807437B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7943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41348D-59BA-4252-8696-E8C65D73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4EB47BD-F363-4EE5-86FA-82BCC5547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E4A823-10D4-4C26-BCC9-BEF39DC1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8227-6121-4790-9731-C67513047025}" type="datetimeFigureOut">
              <a:rPr lang="en-IN" smtClean="0"/>
              <a:pPr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27C15A-4115-4D30-BA2E-FCC434D0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8D1EBC-EB21-4015-96C7-6925D909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4577-2FDB-4C90-9E11-A4D807437B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21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FCF859D-F90D-454B-8571-2CB9EC302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3D176E1-0449-4A58-8153-59F3C594D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F23127-AD20-4C02-B0AA-038A1960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8227-6121-4790-9731-C67513047025}" type="datetimeFigureOut">
              <a:rPr lang="en-IN" smtClean="0"/>
              <a:pPr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75ED25-ECBE-4466-B316-368F55D9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0FD5F6-7B18-400B-9BEA-3F89B8B4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4577-2FDB-4C90-9E11-A4D807437B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9811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7B058-6A93-4570-81D5-4C3B9E51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C99BCF-E0DC-4A75-9A54-C3DC7D7E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DD1DCA-667C-4309-94C9-CCA3260A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8227-6121-4790-9731-C67513047025}" type="datetimeFigureOut">
              <a:rPr lang="en-IN" smtClean="0"/>
              <a:pPr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9D5854-FC18-4178-8682-6215DD59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19A42D-6D53-4845-A6E7-1B098BDD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4577-2FDB-4C90-9E11-A4D807437B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5510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E4E8C1-555D-42D8-8EEE-08A65D18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66D539-4464-4D9E-891C-3D8FB940A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89C840-E35A-496F-9C61-156EC5FD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8227-6121-4790-9731-C67513047025}" type="datetimeFigureOut">
              <a:rPr lang="en-IN" smtClean="0"/>
              <a:pPr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5F051F-343F-470C-A238-75583CCA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DB1E4D-7810-43F4-B5D7-729847D5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4577-2FDB-4C90-9E11-A4D807437B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767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019000-0097-4A6B-B47C-96DE4DAA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C94E0C-F8F1-42A9-B9E5-97BE8837A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D8699B8-5F6A-4160-ADFC-EE7D915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535B76-4685-4CF0-9AE5-6A88E48F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8227-6121-4790-9731-C67513047025}" type="datetimeFigureOut">
              <a:rPr lang="en-IN" smtClean="0"/>
              <a:pPr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E0B13A3-403E-4623-9EC9-4F401640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B0D9CBF-E2E2-406A-BA50-EF47BA06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4577-2FDB-4C90-9E11-A4D807437B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317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00E6E5-091A-43D2-9ABE-6EF28394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5F69DB-A7BB-4527-A888-F003C9385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0EFBCDB-3025-4722-A7B6-2DDF0C7EE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BBE34F6-430A-47B4-849B-5208912E7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B755E23-8592-4111-9C45-939AA706A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E6728FC-A878-4A29-BF86-5B6FD5E6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8227-6121-4790-9731-C67513047025}" type="datetimeFigureOut">
              <a:rPr lang="en-IN" smtClean="0"/>
              <a:pPr/>
              <a:t>27-11-2020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76F819-6B4B-4938-A2B9-82AEED60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E7FD0DE-A412-4AE1-AB85-E66E5F0D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4577-2FDB-4C90-9E11-A4D807437B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632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2F312-70F8-479A-8689-397EA31F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57C40D1-B6D2-4B72-9B73-2284FB3D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8227-6121-4790-9731-C67513047025}" type="datetimeFigureOut">
              <a:rPr lang="en-IN" smtClean="0"/>
              <a:pPr/>
              <a:t>27-11-2020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FA9ADBB-17F9-493F-823F-F5219DFA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34DEBE2-761E-44CA-8420-C43CB215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4577-2FDB-4C90-9E11-A4D807437B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5764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7C547E7-84CC-47A9-8D7B-20E7B56C9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8227-6121-4790-9731-C67513047025}" type="datetimeFigureOut">
              <a:rPr lang="en-IN" smtClean="0"/>
              <a:pPr/>
              <a:t>27-11-2020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367E649-4CCA-490F-BED3-B3F3CE4D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08BFB73-08A1-4AEF-B746-C1E17303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4577-2FDB-4C90-9E11-A4D807437B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166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F5011F-0ED9-4E8F-822D-D95373287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525BB5-07FE-4A3F-9E09-61B78A11B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F8E456B-F0A0-4D9D-AADC-5BE0B20E4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FFBA12-AE6C-496E-9432-57B3BA18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8227-6121-4790-9731-C67513047025}" type="datetimeFigureOut">
              <a:rPr lang="en-IN" smtClean="0"/>
              <a:pPr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376C84A-9E4D-47D1-92C3-618E88B8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8CAFEE-4FF1-45A0-8858-47C6F812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4577-2FDB-4C90-9E11-A4D807437B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823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066D65-A1B8-4A8B-8A14-25A9DAFF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B9D2473-780A-44A3-AAD6-BBD24EE5C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145E882-904F-4F8C-B232-0A0669DC3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68F0E71-EF7E-4190-8B32-E9D4579B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8227-6121-4790-9731-C67513047025}" type="datetimeFigureOut">
              <a:rPr lang="en-IN" smtClean="0"/>
              <a:pPr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EBE6A4-A52A-4036-9BDD-4ACAC37C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1F3C7C-47A5-4ADC-8A59-BDB08BC9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4577-2FDB-4C90-9E11-A4D807437B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7042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B3050A8-83C8-4AA9-924C-BE1C0E42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C416B8-33DE-42EC-B433-E41B7AFD6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6310B6-5441-4DB2-8E6E-91D0A8F25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38227-6121-4790-9731-C67513047025}" type="datetimeFigureOut">
              <a:rPr lang="en-IN" smtClean="0"/>
              <a:pPr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8295FC-EDE7-4696-BAC7-C206D4EB4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A742C7-321C-43A8-B335-530DFB427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44577-2FDB-4C90-9E11-A4D807437B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9086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File:Checkmark_green.svg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hequirksofenglish.blogspot.com/2017/05/are-you-tired-of-yes-and-no-good-and.html" TargetMode="External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quitable_Building_(Manhattan)" TargetMode="Externa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44702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3777522" y="1049311"/>
            <a:ext cx="8586050" cy="1200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ALGORITHMS </a:t>
            </a:r>
            <a:r>
              <a:rPr lang="en-IN" sz="3600" b="1" dirty="0" smtClean="0">
                <a:solidFill>
                  <a:srgbClr val="C00000"/>
                </a:solidFill>
              </a:rPr>
              <a:t>FOR INTELLIGENCE WEB &amp; </a:t>
            </a:r>
            <a:r>
              <a:rPr lang="en-IN" sz="3600" b="1" dirty="0">
                <a:solidFill>
                  <a:srgbClr val="C00000"/>
                </a:solidFill>
              </a:rPr>
              <a:t>INFORMATION RETRIEVAL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6422AB6-140D-4770-9103-80AC6BB54125}"/>
              </a:ext>
            </a:extLst>
          </p:cNvPr>
          <p:cNvSpPr/>
          <p:nvPr/>
        </p:nvSpPr>
        <p:spPr>
          <a:xfrm>
            <a:off x="4263228" y="227195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What’s In It For You ?</a:t>
            </a:r>
          </a:p>
        </p:txBody>
      </p:sp>
    </p:spTree>
    <p:extLst>
      <p:ext uri="{BB962C8B-B14F-4D97-AF65-F5344CB8AC3E}">
        <p14:creationId xmlns:p14="http://schemas.microsoft.com/office/powerpoint/2010/main" xmlns="" val="142226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4A18499-D267-4FCA-9273-61437F78472C}"/>
              </a:ext>
            </a:extLst>
          </p:cNvPr>
          <p:cNvSpPr/>
          <p:nvPr/>
        </p:nvSpPr>
        <p:spPr>
          <a:xfrm>
            <a:off x="0" y="1262230"/>
            <a:ext cx="8966447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2400" b="1" dirty="0">
                <a:ea typeface="ＭＳ Ｐゴシック"/>
              </a:rPr>
              <a:t>In most universities , IR and NLP are in the same school.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B0F0"/>
                </a:solidFill>
                <a:ea typeface="ＭＳ Ｐゴシック"/>
              </a:rPr>
              <a:t>Stanford University -</a:t>
            </a:r>
            <a:r>
              <a:rPr lang="en-IN" sz="2400" dirty="0">
                <a:ea typeface="ＭＳ Ｐゴシック"/>
              </a:rPr>
              <a:t>Incubated </a:t>
            </a:r>
            <a:r>
              <a:rPr lang="en-IN" sz="2400" b="1" dirty="0">
                <a:solidFill>
                  <a:srgbClr val="00B0F0"/>
                </a:solidFill>
                <a:ea typeface="ＭＳ Ｐゴシック"/>
              </a:rPr>
              <a:t>two most successful IR companies </a:t>
            </a:r>
            <a:r>
              <a:rPr lang="en-IN" sz="2400" dirty="0">
                <a:ea typeface="ＭＳ Ｐゴシック"/>
              </a:rPr>
              <a:t>i.e. Google and Yahoo!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400" b="1" dirty="0">
                <a:ea typeface="ＭＳ Ｐゴシック"/>
              </a:rPr>
              <a:t>Prof Christopher Manning </a:t>
            </a:r>
            <a:r>
              <a:rPr lang="en-IN" sz="2400" dirty="0">
                <a:ea typeface="ＭＳ Ｐゴシック"/>
              </a:rPr>
              <a:t>now runs the </a:t>
            </a:r>
            <a:r>
              <a:rPr lang="en-US" sz="2400" b="1" i="0" dirty="0">
                <a:solidFill>
                  <a:srgbClr val="00B0F0"/>
                </a:solidFill>
                <a:effectLst/>
              </a:rPr>
              <a:t>CS224n: Natural Language Processing with Deep Learning </a:t>
            </a:r>
            <a:r>
              <a:rPr lang="en-IN" sz="2400" dirty="0">
                <a:ea typeface="ＭＳ Ｐゴシック"/>
              </a:rPr>
              <a:t>@ Stanford and also runs </a:t>
            </a:r>
            <a:r>
              <a:rPr lang="en-US" sz="2400" b="1" i="0" dirty="0">
                <a:solidFill>
                  <a:srgbClr val="00B0F0"/>
                </a:solidFill>
                <a:effectLst/>
              </a:rPr>
              <a:t>CS 276 / LING 286: Information Retrieval and Web Search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ea typeface="ＭＳ Ｐゴシック"/>
              </a:rPr>
              <a:t>Look at </a:t>
            </a:r>
            <a:r>
              <a:rPr lang="en-IN" sz="2400" b="1" dirty="0">
                <a:ea typeface="ＭＳ Ｐゴシック"/>
              </a:rPr>
              <a:t>ACM SIGIR </a:t>
            </a:r>
            <a:r>
              <a:rPr lang="en-IN" sz="2400" dirty="0">
                <a:ea typeface="ＭＳ Ｐゴシック"/>
              </a:rPr>
              <a:t>and find out which </a:t>
            </a:r>
            <a:r>
              <a:rPr lang="en-IN" sz="2400" b="1" dirty="0">
                <a:ea typeface="ＭＳ Ｐゴシック"/>
              </a:rPr>
              <a:t>US research schools </a:t>
            </a:r>
            <a:r>
              <a:rPr lang="en-IN" sz="2400" dirty="0">
                <a:ea typeface="ＭＳ Ｐゴシック"/>
              </a:rPr>
              <a:t>are publishing in IR !</a:t>
            </a:r>
          </a:p>
          <a:p>
            <a:pPr lvl="1" algn="just"/>
            <a:r>
              <a:rPr lang="en-US" sz="2400" b="0" i="0" dirty="0">
                <a:solidFill>
                  <a:srgbClr val="282829"/>
                </a:solidFill>
                <a:effectLst/>
              </a:rPr>
              <a:t>University of Massachusetts Amherst , Carnegie Mellon University  </a:t>
            </a:r>
          </a:p>
          <a:p>
            <a:pPr lvl="1" algn="just"/>
            <a:r>
              <a:rPr lang="en-US" sz="2400" b="0" i="0" dirty="0">
                <a:solidFill>
                  <a:srgbClr val="282829"/>
                </a:solidFill>
                <a:effectLst/>
              </a:rPr>
              <a:t>University of Maryland</a:t>
            </a:r>
            <a:r>
              <a:rPr lang="en-US" sz="2400" dirty="0">
                <a:solidFill>
                  <a:srgbClr val="282829"/>
                </a:solidFill>
              </a:rPr>
              <a:t>, U</a:t>
            </a:r>
            <a:r>
              <a:rPr lang="en-US" sz="2400" b="0" i="0" dirty="0">
                <a:solidFill>
                  <a:srgbClr val="282829"/>
                </a:solidFill>
                <a:effectLst/>
              </a:rPr>
              <a:t>niversity of Illinois at Urbana-Champaign  </a:t>
            </a:r>
          </a:p>
          <a:p>
            <a:pPr lvl="1" algn="just"/>
            <a:r>
              <a:rPr lang="en-US" sz="2400" b="0" i="0" dirty="0">
                <a:solidFill>
                  <a:srgbClr val="282829"/>
                </a:solidFill>
                <a:effectLst/>
              </a:rPr>
              <a:t>Purdue University, University of Washington</a:t>
            </a:r>
          </a:p>
          <a:p>
            <a:pPr lvl="1" algn="just"/>
            <a:r>
              <a:rPr lang="en-US" sz="2400" b="0" i="0" dirty="0">
                <a:solidFill>
                  <a:srgbClr val="282829"/>
                </a:solidFill>
                <a:effectLst/>
              </a:rPr>
              <a:t>Rutgers University, Northeastern University</a:t>
            </a:r>
            <a:r>
              <a:rPr lang="en-IN" sz="2400" dirty="0">
                <a:ea typeface="ＭＳ Ｐゴシック"/>
              </a:rPr>
              <a:t>  </a:t>
            </a:r>
          </a:p>
          <a:p>
            <a:pPr lvl="1" algn="just"/>
            <a:r>
              <a:rPr lang="en-IN" sz="2400" dirty="0">
                <a:ea typeface="ＭＳ Ｐゴシック"/>
              </a:rPr>
              <a:t>And many others …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b="1" dirty="0">
                <a:ea typeface="ＭＳ Ｐゴシック"/>
              </a:rPr>
              <a:t>A popular trend </a:t>
            </a:r>
            <a:r>
              <a:rPr lang="en-IN" sz="2400" dirty="0">
                <a:ea typeface="ＭＳ Ｐゴシック"/>
              </a:rPr>
              <a:t>now is Information Retrieval in </a:t>
            </a:r>
            <a:r>
              <a:rPr lang="en-IN" sz="2400" b="1" dirty="0">
                <a:ea typeface="ＭＳ Ｐゴシック"/>
              </a:rPr>
              <a:t>different domains </a:t>
            </a:r>
            <a:endParaRPr lang="en-US" sz="2400" b="1" dirty="0"/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ea typeface="ＭＳ Ｐゴシック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lvl="1" algn="just">
              <a:lnSpc>
                <a:spcPct val="100000"/>
              </a:lnSpc>
              <a:buFont typeface="Wingdings" charset="2"/>
              <a:buChar char=""/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b="1" dirty="0">
              <a:solidFill>
                <a:srgbClr val="000000"/>
              </a:solidFill>
            </a:endParaRPr>
          </a:p>
          <a:p>
            <a:pPr algn="just"/>
            <a:endParaRPr lang="en-IN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8516EA-334A-41D9-96B4-C9E6666EA599}"/>
              </a:ext>
            </a:extLst>
          </p:cNvPr>
          <p:cNvSpPr/>
          <p:nvPr/>
        </p:nvSpPr>
        <p:spPr>
          <a:xfrm>
            <a:off x="371880" y="652001"/>
            <a:ext cx="9153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Is it Good For Future Research Career / Higher Study 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0342E58-168A-4857-A223-FF1004B4E7F6}"/>
              </a:ext>
            </a:extLst>
          </p:cNvPr>
          <p:cNvSpPr/>
          <p:nvPr/>
        </p:nvSpPr>
        <p:spPr>
          <a:xfrm>
            <a:off x="326971" y="167566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ALGORITHMS </a:t>
            </a:r>
            <a:r>
              <a:rPr lang="en-IN" sz="2000" b="1" dirty="0" smtClean="0">
                <a:solidFill>
                  <a:srgbClr val="C00000"/>
                </a:solidFill>
              </a:rPr>
              <a:t>FOR INTELLIGENT WEB &amp; </a:t>
            </a:r>
            <a:r>
              <a:rPr lang="en-IN" sz="2000" b="1" dirty="0">
                <a:solidFill>
                  <a:srgbClr val="C00000"/>
                </a:solidFill>
              </a:rPr>
              <a:t>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xmlns="" val="18036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4A18499-D267-4FCA-9273-61437F78472C}"/>
              </a:ext>
            </a:extLst>
          </p:cNvPr>
          <p:cNvSpPr/>
          <p:nvPr/>
        </p:nvSpPr>
        <p:spPr>
          <a:xfrm>
            <a:off x="1" y="1262230"/>
            <a:ext cx="7617040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2400" b="1" dirty="0">
                <a:ea typeface="ＭＳ Ｐゴシック"/>
              </a:rPr>
              <a:t>Details have to be still decided </a:t>
            </a:r>
            <a:r>
              <a:rPr lang="en-IN" sz="2400" dirty="0">
                <a:ea typeface="ＭＳ Ｐゴシック"/>
              </a:rPr>
              <a:t>(everything depends on enrolment and interest ) </a:t>
            </a:r>
          </a:p>
          <a:p>
            <a:pPr marL="457200" indent="-457200" algn="just">
              <a:buFont typeface="+mj-lt"/>
              <a:buAutoNum type="arabicPeriod"/>
            </a:pPr>
            <a:endParaRPr lang="en-IN" sz="2400" dirty="0">
              <a:ea typeface="ＭＳ Ｐゴシック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b="1" dirty="0">
                <a:ea typeface="ＭＳ Ｐゴシック"/>
              </a:rPr>
              <a:t>What we can expect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ea typeface="ＭＳ Ｐゴシック"/>
              </a:rPr>
              <a:t>ISA  with assignments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ea typeface="ＭＳ Ｐゴシック"/>
              </a:rPr>
              <a:t>ESA with course project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IN" sz="2400" dirty="0">
              <a:ea typeface="ＭＳ Ｐゴシック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b="1" dirty="0">
                <a:ea typeface="ＭＳ Ｐゴシック"/>
              </a:rPr>
              <a:t>What can be course project areas </a:t>
            </a:r>
            <a:r>
              <a:rPr lang="en-IN" sz="2400" dirty="0">
                <a:ea typeface="ＭＳ Ｐゴシック"/>
              </a:rPr>
              <a:t>where you need to code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ea typeface="ＭＳ Ｐゴシック"/>
              </a:rPr>
              <a:t>Any interesting </a:t>
            </a:r>
            <a:r>
              <a:rPr lang="en-IN" sz="2400" b="1" dirty="0">
                <a:ea typeface="ＭＳ Ｐゴシック"/>
              </a:rPr>
              <a:t>IR problem using text data </a:t>
            </a:r>
            <a:r>
              <a:rPr lang="en-IN" sz="2400" dirty="0">
                <a:ea typeface="ＭＳ Ｐゴシック"/>
              </a:rPr>
              <a:t>(most welcome to use cutting edge NLP techniques)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ea typeface="ＭＳ Ｐゴシック"/>
              </a:rPr>
              <a:t>Hard to do any </a:t>
            </a:r>
            <a:r>
              <a:rPr lang="en-IN" sz="2400" b="1" dirty="0">
                <a:ea typeface="ＭＳ Ｐゴシック"/>
              </a:rPr>
              <a:t>search project </a:t>
            </a:r>
            <a:r>
              <a:rPr lang="en-IN" sz="2400" dirty="0">
                <a:ea typeface="ＭＳ Ｐゴシック"/>
              </a:rPr>
              <a:t>with so less amount of data. So, course projects in this are not expected but one can try Apache </a:t>
            </a:r>
            <a:r>
              <a:rPr lang="en-IN" sz="2400" dirty="0" err="1">
                <a:ea typeface="ＭＳ Ｐゴシック"/>
              </a:rPr>
              <a:t>Nutch</a:t>
            </a:r>
            <a:r>
              <a:rPr lang="en-IN" sz="2400" dirty="0">
                <a:ea typeface="ＭＳ Ｐゴシック"/>
              </a:rPr>
              <a:t>/</a:t>
            </a:r>
            <a:r>
              <a:rPr lang="en-IN" sz="2400" dirty="0" err="1">
                <a:ea typeface="ＭＳ Ｐゴシック"/>
              </a:rPr>
              <a:t>Solr</a:t>
            </a:r>
            <a:r>
              <a:rPr lang="en-IN" sz="2400" dirty="0">
                <a:ea typeface="ＭＳ Ｐゴシック"/>
              </a:rPr>
              <a:t> APIs by his own initiative  (but what is the benefit ? 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IN" sz="2400" dirty="0">
              <a:ea typeface="ＭＳ Ｐゴシック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ea typeface="ＭＳ Ｐゴシック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lvl="1" algn="just">
              <a:lnSpc>
                <a:spcPct val="100000"/>
              </a:lnSpc>
              <a:buFont typeface="Wingdings" charset="2"/>
              <a:buChar char=""/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b="1" dirty="0">
              <a:solidFill>
                <a:srgbClr val="000000"/>
              </a:solidFill>
            </a:endParaRPr>
          </a:p>
          <a:p>
            <a:pPr algn="just"/>
            <a:endParaRPr lang="en-IN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8516EA-334A-41D9-96B4-C9E6666EA599}"/>
              </a:ext>
            </a:extLst>
          </p:cNvPr>
          <p:cNvSpPr/>
          <p:nvPr/>
        </p:nvSpPr>
        <p:spPr>
          <a:xfrm>
            <a:off x="371880" y="652001"/>
            <a:ext cx="9153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Course Structure and Evaluation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0342E58-168A-4857-A223-FF1004B4E7F6}"/>
              </a:ext>
            </a:extLst>
          </p:cNvPr>
          <p:cNvSpPr/>
          <p:nvPr/>
        </p:nvSpPr>
        <p:spPr>
          <a:xfrm>
            <a:off x="326971" y="167566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ALGORITHMS </a:t>
            </a:r>
            <a:r>
              <a:rPr lang="en-IN" sz="2000" b="1" dirty="0" smtClean="0">
                <a:solidFill>
                  <a:srgbClr val="C00000"/>
                </a:solidFill>
              </a:rPr>
              <a:t>FOR INTELLIGENT WEB &amp; </a:t>
            </a:r>
            <a:r>
              <a:rPr lang="en-IN" sz="2000" b="1" dirty="0">
                <a:solidFill>
                  <a:srgbClr val="C00000"/>
                </a:solidFill>
              </a:rPr>
              <a:t>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xmlns="" val="310050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Dr. </a:t>
            </a:r>
            <a:r>
              <a:rPr lang="en-IN" sz="2400" b="1" dirty="0" err="1" smtClean="0"/>
              <a:t>Nagegowda</a:t>
            </a:r>
            <a:r>
              <a:rPr lang="en-IN" sz="2400" b="1" dirty="0" smtClean="0"/>
              <a:t> K S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DFA267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301224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What’s In It For You ?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65D2F3C-EB35-4C6A-9A09-BC0B3D82F229}"/>
              </a:ext>
            </a:extLst>
          </p:cNvPr>
          <p:cNvSpPr/>
          <p:nvPr/>
        </p:nvSpPr>
        <p:spPr>
          <a:xfrm>
            <a:off x="598882" y="1197690"/>
            <a:ext cx="74972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ALGORITHMS </a:t>
            </a:r>
            <a:r>
              <a:rPr lang="en-IN" sz="3600" b="1" dirty="0" smtClean="0">
                <a:solidFill>
                  <a:srgbClr val="C00000"/>
                </a:solidFill>
              </a:rPr>
              <a:t>FOR INTELLIGENCE WEB &amp;  </a:t>
            </a:r>
            <a:r>
              <a:rPr lang="en-IN" sz="3600" b="1" dirty="0">
                <a:solidFill>
                  <a:srgbClr val="C00000"/>
                </a:solidFill>
              </a:rPr>
              <a:t>INFORMATION RETRIEVAL</a:t>
            </a:r>
            <a:endParaRPr lang="en-IN" sz="3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983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4A18499-D267-4FCA-9273-61437F78472C}"/>
              </a:ext>
            </a:extLst>
          </p:cNvPr>
          <p:cNvSpPr/>
          <p:nvPr/>
        </p:nvSpPr>
        <p:spPr>
          <a:xfrm>
            <a:off x="0" y="1209922"/>
            <a:ext cx="1010336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C00000"/>
                </a:solidFill>
              </a:rPr>
              <a:t>Understand the architecture, models and algorithms used in Information Retrieval</a:t>
            </a:r>
            <a:r>
              <a:rPr lang="en-US" sz="2400" dirty="0" smtClean="0">
                <a:solidFill>
                  <a:srgbClr val="C00000"/>
                </a:solidFill>
              </a:rPr>
              <a:t>.</a:t>
            </a:r>
          </a:p>
          <a:p>
            <a:endParaRPr lang="en-US" sz="2400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C00000"/>
                </a:solidFill>
              </a:rPr>
              <a:t>Understand </a:t>
            </a:r>
            <a:r>
              <a:rPr lang="en-US" sz="2400" dirty="0" smtClean="0">
                <a:solidFill>
                  <a:srgbClr val="C00000"/>
                </a:solidFill>
              </a:rPr>
              <a:t>the basic principles and implementation of Indexing and Search</a:t>
            </a:r>
            <a:r>
              <a:rPr lang="en-US" sz="2400" dirty="0" smtClean="0">
                <a:solidFill>
                  <a:srgbClr val="C00000"/>
                </a:solidFill>
              </a:rPr>
              <a:t>.</a:t>
            </a:r>
          </a:p>
          <a:p>
            <a:endParaRPr lang="en-US" sz="2400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Understand the use of machine learning in Information Retrieval and Web Applications</a:t>
            </a:r>
            <a:r>
              <a:rPr lang="en-US" sz="2400" dirty="0" smtClean="0">
                <a:solidFill>
                  <a:srgbClr val="C00000"/>
                </a:solidFill>
              </a:rPr>
              <a:t>.</a:t>
            </a:r>
          </a:p>
          <a:p>
            <a:endParaRPr lang="en-US" sz="2400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C00000"/>
                </a:solidFill>
              </a:rPr>
              <a:t>Understand </a:t>
            </a:r>
            <a:r>
              <a:rPr lang="en-US" sz="2400" dirty="0" smtClean="0">
                <a:solidFill>
                  <a:srgbClr val="C00000"/>
                </a:solidFill>
              </a:rPr>
              <a:t>the recommendation algorithms and Clustering Algorithms and their working</a:t>
            </a:r>
            <a:r>
              <a:rPr lang="en-US" sz="2400" dirty="0" smtClean="0">
                <a:solidFill>
                  <a:srgbClr val="C00000"/>
                </a:solidFill>
              </a:rPr>
              <a:t>.</a:t>
            </a:r>
          </a:p>
          <a:p>
            <a:endParaRPr lang="en-US" sz="2400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C00000"/>
                </a:solidFill>
              </a:rPr>
              <a:t>Understand </a:t>
            </a:r>
            <a:r>
              <a:rPr lang="en-US" sz="2400" dirty="0" smtClean="0">
                <a:solidFill>
                  <a:srgbClr val="C00000"/>
                </a:solidFill>
              </a:rPr>
              <a:t>the different web Applications</a:t>
            </a:r>
            <a:endParaRPr lang="en-US" sz="2400" dirty="0">
              <a:solidFill>
                <a:srgbClr val="C00000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400" b="1" dirty="0">
              <a:solidFill>
                <a:srgbClr val="000000"/>
              </a:solidFill>
            </a:endParaRPr>
          </a:p>
          <a:p>
            <a:pPr algn="just"/>
            <a:endParaRPr lang="en-IN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05397" y="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0342E58-168A-4857-A223-FF1004B4E7F6}"/>
              </a:ext>
            </a:extLst>
          </p:cNvPr>
          <p:cNvSpPr/>
          <p:nvPr/>
        </p:nvSpPr>
        <p:spPr>
          <a:xfrm>
            <a:off x="326971" y="167566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ALGORITHMS </a:t>
            </a:r>
            <a:r>
              <a:rPr lang="en-IN" sz="2000" b="1" dirty="0" smtClean="0">
                <a:solidFill>
                  <a:srgbClr val="C00000"/>
                </a:solidFill>
              </a:rPr>
              <a:t>FOR INTELLIGENT WEB &amp; </a:t>
            </a:r>
            <a:r>
              <a:rPr lang="en-IN" sz="2000" b="1" dirty="0">
                <a:solidFill>
                  <a:srgbClr val="C00000"/>
                </a:solidFill>
              </a:rPr>
              <a:t>INFORMATION RETRIEVAL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8516EA-334A-41D9-96B4-C9E6666EA599}"/>
              </a:ext>
            </a:extLst>
          </p:cNvPr>
          <p:cNvSpPr/>
          <p:nvPr/>
        </p:nvSpPr>
        <p:spPr>
          <a:xfrm>
            <a:off x="371880" y="652001"/>
            <a:ext cx="9153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Course Objective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65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4A18499-D267-4FCA-9273-61437F78472C}"/>
              </a:ext>
            </a:extLst>
          </p:cNvPr>
          <p:cNvSpPr/>
          <p:nvPr/>
        </p:nvSpPr>
        <p:spPr>
          <a:xfrm>
            <a:off x="254834" y="1404794"/>
            <a:ext cx="885918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</a:rPr>
              <a:t>Implement an efficient index for a document collection</a:t>
            </a:r>
            <a:r>
              <a:rPr lang="en-US" sz="2400" dirty="0" smtClean="0">
                <a:solidFill>
                  <a:srgbClr val="00B050"/>
                </a:solidFill>
              </a:rPr>
              <a:t>.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Perform searches on a document collection, rank and evaluate results</a:t>
            </a:r>
            <a:r>
              <a:rPr lang="en-US" sz="2400" dirty="0" smtClean="0">
                <a:solidFill>
                  <a:srgbClr val="00B050"/>
                </a:solidFill>
              </a:rPr>
              <a:t>.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</a:rPr>
              <a:t>Apply </a:t>
            </a:r>
            <a:r>
              <a:rPr lang="en-US" sz="2400" dirty="0" smtClean="0">
                <a:solidFill>
                  <a:srgbClr val="00B050"/>
                </a:solidFill>
              </a:rPr>
              <a:t>Machine Learning techniques in Information Retrieval Systems and Web Applications</a:t>
            </a:r>
            <a:r>
              <a:rPr lang="en-US" sz="2400" dirty="0" smtClean="0">
                <a:solidFill>
                  <a:srgbClr val="00B050"/>
                </a:solidFill>
              </a:rPr>
              <a:t>.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Implement different recommendation algorithms and clustering algorithms</a:t>
            </a:r>
            <a:r>
              <a:rPr lang="en-US" sz="2400" dirty="0" smtClean="0">
                <a:solidFill>
                  <a:srgbClr val="00B050"/>
                </a:solidFill>
              </a:rPr>
              <a:t>.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Design different intelligent web applications.</a:t>
            </a:r>
            <a:endParaRPr lang="en-US" sz="2400" dirty="0">
              <a:solidFill>
                <a:srgbClr val="00B050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400" b="1" dirty="0">
              <a:solidFill>
                <a:srgbClr val="000000"/>
              </a:solidFill>
            </a:endParaRPr>
          </a:p>
          <a:p>
            <a:pPr algn="just"/>
            <a:endParaRPr lang="en-IN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05397" y="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0342E58-168A-4857-A223-FF1004B4E7F6}"/>
              </a:ext>
            </a:extLst>
          </p:cNvPr>
          <p:cNvSpPr/>
          <p:nvPr/>
        </p:nvSpPr>
        <p:spPr>
          <a:xfrm>
            <a:off x="326971" y="167566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ALGORITHMS </a:t>
            </a:r>
            <a:r>
              <a:rPr lang="en-IN" sz="2000" b="1" dirty="0" smtClean="0">
                <a:solidFill>
                  <a:srgbClr val="C00000"/>
                </a:solidFill>
              </a:rPr>
              <a:t>FOR INTELLIGENT WEB &amp; </a:t>
            </a:r>
            <a:r>
              <a:rPr lang="en-IN" sz="2000" b="1" dirty="0">
                <a:solidFill>
                  <a:srgbClr val="C00000"/>
                </a:solidFill>
              </a:rPr>
              <a:t>INFORMATION RETRIEVAL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8516EA-334A-41D9-96B4-C9E6666EA599}"/>
              </a:ext>
            </a:extLst>
          </p:cNvPr>
          <p:cNvSpPr/>
          <p:nvPr/>
        </p:nvSpPr>
        <p:spPr>
          <a:xfrm>
            <a:off x="371880" y="652001"/>
            <a:ext cx="9153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Course Outcome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65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4A18499-D267-4FCA-9273-61437F78472C}"/>
              </a:ext>
            </a:extLst>
          </p:cNvPr>
          <p:cNvSpPr/>
          <p:nvPr/>
        </p:nvSpPr>
        <p:spPr>
          <a:xfrm>
            <a:off x="1" y="1209922"/>
            <a:ext cx="7022236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2000" b="1" dirty="0">
                <a:ea typeface="ＭＳ Ｐゴシック"/>
              </a:rPr>
              <a:t>M</a:t>
            </a:r>
            <a:r>
              <a:rPr lang="en-IN" sz="2000" b="1" dirty="0">
                <a:solidFill>
                  <a:srgbClr val="00B0F0"/>
                </a:solidFill>
                <a:ea typeface="ＭＳ Ｐゴシック"/>
              </a:rPr>
              <a:t>achine Learning and Deep Learning (ML/DL</a:t>
            </a:r>
            <a:r>
              <a:rPr lang="en-IN" sz="2000" dirty="0">
                <a:ea typeface="ＭＳ Ｐゴシック"/>
              </a:rPr>
              <a:t>): </a:t>
            </a:r>
            <a:r>
              <a:rPr lang="en-US" sz="2000" b="0" i="0" dirty="0">
                <a:solidFill>
                  <a:srgbClr val="282829"/>
                </a:solidFill>
                <a:effectLst/>
              </a:rPr>
              <a:t>ML</a:t>
            </a:r>
            <a:r>
              <a:rPr lang="en-US" sz="2000" dirty="0">
                <a:solidFill>
                  <a:srgbClr val="282829"/>
                </a:solidFill>
              </a:rPr>
              <a:t> and </a:t>
            </a:r>
            <a:r>
              <a:rPr lang="en-US" sz="2000" b="0" i="0" dirty="0">
                <a:solidFill>
                  <a:srgbClr val="282829"/>
                </a:solidFill>
                <a:effectLst/>
              </a:rPr>
              <a:t>DL are about </a:t>
            </a:r>
            <a:r>
              <a:rPr lang="en-US" sz="2000" b="1" i="0" dirty="0">
                <a:solidFill>
                  <a:srgbClr val="00B0F0"/>
                </a:solidFill>
                <a:effectLst/>
              </a:rPr>
              <a:t>methods </a:t>
            </a:r>
            <a:r>
              <a:rPr lang="en-US" sz="2000" b="0" i="0" dirty="0">
                <a:solidFill>
                  <a:srgbClr val="282829"/>
                </a:solidFill>
                <a:effectLst/>
              </a:rPr>
              <a:t>of </a:t>
            </a:r>
            <a:r>
              <a:rPr lang="en-US" sz="2000" b="1" i="0" dirty="0">
                <a:solidFill>
                  <a:srgbClr val="00B0F0"/>
                </a:solidFill>
                <a:effectLst/>
              </a:rPr>
              <a:t>function approximation</a:t>
            </a:r>
            <a:r>
              <a:rPr lang="en-US" sz="2000" b="0" i="0" dirty="0">
                <a:solidFill>
                  <a:srgbClr val="282829"/>
                </a:solidFill>
                <a:effectLst/>
              </a:rPr>
              <a:t>(not </a:t>
            </a:r>
            <a:r>
              <a:rPr lang="en-US" sz="2000" b="1" i="0" dirty="0">
                <a:solidFill>
                  <a:srgbClr val="00B0F0"/>
                </a:solidFill>
                <a:effectLst/>
              </a:rPr>
              <a:t>applications)</a:t>
            </a:r>
            <a:r>
              <a:rPr lang="en-US" sz="2000" b="0" i="0" dirty="0">
                <a:solidFill>
                  <a:srgbClr val="282829"/>
                </a:solidFill>
                <a:effectLst/>
              </a:rPr>
              <a:t>. 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/>
              <a:t>N</a:t>
            </a:r>
            <a:r>
              <a:rPr lang="en-US" sz="2000" b="1" dirty="0">
                <a:solidFill>
                  <a:srgbClr val="00B0F0"/>
                </a:solidFill>
              </a:rPr>
              <a:t>atural Language Processing (NLP) </a:t>
            </a:r>
            <a:r>
              <a:rPr lang="en-US" sz="2000" dirty="0">
                <a:solidFill>
                  <a:srgbClr val="282829"/>
                </a:solidFill>
              </a:rPr>
              <a:t>:  Deals with </a:t>
            </a:r>
            <a:r>
              <a:rPr lang="en-US" sz="2000" b="1" dirty="0">
                <a:solidFill>
                  <a:srgbClr val="00B0F0"/>
                </a:solidFill>
              </a:rPr>
              <a:t>algorithms </a:t>
            </a:r>
            <a:r>
              <a:rPr lang="en-US" sz="2000" dirty="0"/>
              <a:t>specifically for text data</a:t>
            </a:r>
            <a:r>
              <a:rPr lang="en-US" sz="2000" dirty="0">
                <a:solidFill>
                  <a:srgbClr val="282829"/>
                </a:solidFill>
              </a:rPr>
              <a:t>. The key NLP model is “</a:t>
            </a:r>
            <a:r>
              <a:rPr lang="en-US" sz="2000" b="1" dirty="0">
                <a:solidFill>
                  <a:srgbClr val="00B0F0"/>
                </a:solidFill>
              </a:rPr>
              <a:t>sequence model</a:t>
            </a:r>
            <a:r>
              <a:rPr lang="en-US" sz="2000" dirty="0">
                <a:solidFill>
                  <a:srgbClr val="282829"/>
                </a:solidFill>
              </a:rPr>
              <a:t>” and current state of art NLP models are deep learning based (image net moment of NLP arrived in 2018).   </a:t>
            </a:r>
            <a:endParaRPr lang="en-US" sz="2000" b="1" dirty="0">
              <a:solidFill>
                <a:srgbClr val="00B0F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b="1" dirty="0">
              <a:ea typeface="ＭＳ Ｐゴシック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ea typeface="ＭＳ Ｐゴシック"/>
              </a:rPr>
              <a:t>I</a:t>
            </a:r>
            <a:r>
              <a:rPr lang="en-US" sz="2000" b="1" dirty="0">
                <a:solidFill>
                  <a:srgbClr val="00B0F0"/>
                </a:solidFill>
                <a:ea typeface="ＭＳ Ｐゴシック"/>
              </a:rPr>
              <a:t>nformation Retrieval (IR) : </a:t>
            </a:r>
            <a:r>
              <a:rPr lang="en-US" sz="2000" dirty="0">
                <a:ea typeface="ＭＳ Ｐゴシック"/>
              </a:rPr>
              <a:t>extracting information from text data (</a:t>
            </a:r>
            <a:r>
              <a:rPr lang="en-US" sz="2000" b="1" dirty="0">
                <a:solidFill>
                  <a:srgbClr val="00B0F0"/>
                </a:solidFill>
                <a:ea typeface="ＭＳ Ｐゴシック"/>
              </a:rPr>
              <a:t>ML + DL on text</a:t>
            </a:r>
            <a:r>
              <a:rPr lang="en-US" sz="2000" dirty="0">
                <a:ea typeface="ＭＳ Ｐゴシック"/>
              </a:rPr>
              <a:t>) and optionally do a search on the text corpus (</a:t>
            </a:r>
            <a:r>
              <a:rPr lang="en-US" sz="2000" b="1" dirty="0">
                <a:solidFill>
                  <a:srgbClr val="00B0F0"/>
                </a:solidFill>
                <a:ea typeface="ＭＳ Ｐゴシック"/>
              </a:rPr>
              <a:t>Classical and web SEARCH) </a:t>
            </a:r>
            <a:r>
              <a:rPr lang="en-US" sz="2000" dirty="0">
                <a:ea typeface="ＭＳ Ｐゴシック"/>
              </a:rPr>
              <a:t>.</a:t>
            </a:r>
            <a:r>
              <a:rPr lang="en-US" sz="2000" b="1" dirty="0">
                <a:ea typeface="ＭＳ Ｐゴシック"/>
              </a:rPr>
              <a:t>  </a:t>
            </a:r>
            <a:endParaRPr lang="en-US" sz="2000" b="1" dirty="0" smtClean="0">
              <a:ea typeface="ＭＳ Ｐゴシック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b="1" dirty="0" smtClean="0">
              <a:ea typeface="ＭＳ Ｐゴシック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 smtClean="0">
                <a:solidFill>
                  <a:srgbClr val="00B0F0"/>
                </a:solidFill>
                <a:ea typeface="ＭＳ Ｐゴシック"/>
              </a:rPr>
              <a:t>Intelligence Web</a:t>
            </a:r>
            <a:r>
              <a:rPr lang="en-US" sz="2000" b="1" dirty="0" smtClean="0">
                <a:ea typeface="ＭＳ Ｐゴシック"/>
              </a:rPr>
              <a:t>:   </a:t>
            </a:r>
            <a:r>
              <a:rPr lang="en-US" sz="2000" dirty="0" smtClean="0"/>
              <a:t>The intelligent web, also often referred to as Web 3.0, involves the idea that World Wide Web pages, sites and applications will continue to be imbued with artificial intelligence</a:t>
            </a:r>
            <a:endParaRPr lang="en-US" sz="2000" dirty="0">
              <a:ea typeface="ＭＳ Ｐゴシック"/>
            </a:endParaRPr>
          </a:p>
          <a:p>
            <a:pPr lvl="1" algn="just">
              <a:lnSpc>
                <a:spcPct val="100000"/>
              </a:lnSpc>
              <a:buFont typeface="Wingdings" charset="2"/>
              <a:buChar char=""/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b="1" dirty="0">
              <a:solidFill>
                <a:srgbClr val="000000"/>
              </a:solidFill>
            </a:endParaRPr>
          </a:p>
          <a:p>
            <a:pPr algn="just"/>
            <a:endParaRPr lang="en-IN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05397" y="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0342E58-168A-4857-A223-FF1004B4E7F6}"/>
              </a:ext>
            </a:extLst>
          </p:cNvPr>
          <p:cNvSpPr/>
          <p:nvPr/>
        </p:nvSpPr>
        <p:spPr>
          <a:xfrm>
            <a:off x="326971" y="167566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ALGORITHMS </a:t>
            </a:r>
            <a:r>
              <a:rPr lang="en-IN" sz="2000" b="1" dirty="0" smtClean="0">
                <a:solidFill>
                  <a:srgbClr val="C00000"/>
                </a:solidFill>
              </a:rPr>
              <a:t>FOR INTELLIGENT WEB &amp; </a:t>
            </a:r>
            <a:r>
              <a:rPr lang="en-IN" sz="2000" b="1" dirty="0">
                <a:solidFill>
                  <a:srgbClr val="C00000"/>
                </a:solidFill>
              </a:rPr>
              <a:t>INFORMATION RETRIEVAL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8516EA-334A-41D9-96B4-C9E6666EA599}"/>
              </a:ext>
            </a:extLst>
          </p:cNvPr>
          <p:cNvSpPr/>
          <p:nvPr/>
        </p:nvSpPr>
        <p:spPr>
          <a:xfrm>
            <a:off x="371880" y="652001"/>
            <a:ext cx="9153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Clearing the Subjects Confusion !</a:t>
            </a:r>
          </a:p>
        </p:txBody>
      </p:sp>
    </p:spTree>
    <p:extLst>
      <p:ext uri="{BB962C8B-B14F-4D97-AF65-F5344CB8AC3E}">
        <p14:creationId xmlns:p14="http://schemas.microsoft.com/office/powerpoint/2010/main" xmlns="" val="9465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4A18499-D267-4FCA-9273-61437F78472C}"/>
              </a:ext>
            </a:extLst>
          </p:cNvPr>
          <p:cNvSpPr/>
          <p:nvPr/>
        </p:nvSpPr>
        <p:spPr>
          <a:xfrm>
            <a:off x="1" y="1262230"/>
            <a:ext cx="7989756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rgbClr val="00B0F0"/>
                </a:solidFill>
              </a:rPr>
              <a:t>All of these are good strategies  as long as you have a plan in mind !</a:t>
            </a:r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Focus on </a:t>
            </a:r>
            <a:r>
              <a:rPr lang="en-US" sz="2400" b="1" dirty="0"/>
              <a:t>Systems And Core Computing 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Focus on becoming a </a:t>
            </a:r>
            <a:r>
              <a:rPr lang="en-US" sz="2400" b="1" dirty="0"/>
              <a:t>Coding Geek, Advanced Algorithms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Focus on </a:t>
            </a:r>
            <a:r>
              <a:rPr lang="en-US" sz="2400" b="1" dirty="0"/>
              <a:t>Security</a:t>
            </a:r>
            <a:r>
              <a:rPr lang="en-US" sz="2400" dirty="0"/>
              <a:t> in Internet Age 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Focus on </a:t>
            </a:r>
            <a:r>
              <a:rPr lang="en-US" sz="2400" dirty="0" smtClean="0"/>
              <a:t>(</a:t>
            </a:r>
            <a:r>
              <a:rPr lang="en-US" sz="2400" b="1" dirty="0" smtClean="0"/>
              <a:t>Big </a:t>
            </a:r>
            <a:r>
              <a:rPr lang="en-US" sz="2400" b="1" dirty="0"/>
              <a:t>Data + </a:t>
            </a:r>
            <a:r>
              <a:rPr lang="en-US" sz="2400" b="1" dirty="0" smtClean="0"/>
              <a:t>ML+ AI </a:t>
            </a:r>
            <a:r>
              <a:rPr lang="en-US" sz="2400" b="1" dirty="0"/>
              <a:t>+ Data </a:t>
            </a:r>
            <a:r>
              <a:rPr lang="en-US" sz="2400" b="1" dirty="0" smtClean="0"/>
              <a:t>Science) </a:t>
            </a:r>
            <a:r>
              <a:rPr lang="en-US" sz="2400" dirty="0"/>
              <a:t>because it is the information age 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Some </a:t>
            </a:r>
            <a:r>
              <a:rPr lang="en-US" sz="2400" b="1" dirty="0"/>
              <a:t>special subjects </a:t>
            </a:r>
            <a:r>
              <a:rPr lang="en-US" sz="2400" dirty="0"/>
              <a:t> that you find appealing  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000000"/>
              </a:solidFill>
            </a:endParaRPr>
          </a:p>
          <a:p>
            <a:pPr algn="ctr"/>
            <a:endParaRPr lang="en-IN" sz="3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8516EA-334A-41D9-96B4-C9E6666EA599}"/>
              </a:ext>
            </a:extLst>
          </p:cNvPr>
          <p:cNvSpPr/>
          <p:nvPr/>
        </p:nvSpPr>
        <p:spPr>
          <a:xfrm>
            <a:off x="371880" y="652001"/>
            <a:ext cx="9153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What Strategy Are you Following For Choosing Electives ?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3D4991D-0304-445C-9A89-11C82380C916}"/>
              </a:ext>
            </a:extLst>
          </p:cNvPr>
          <p:cNvSpPr txBox="1"/>
          <p:nvPr/>
        </p:nvSpPr>
        <p:spPr>
          <a:xfrm>
            <a:off x="6913169" y="2516200"/>
            <a:ext cx="4300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/>
              <a:t>Information Retrieval fits here !!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A5A23A0C-E52B-4333-9793-6DD231A2EB59}"/>
              </a:ext>
            </a:extLst>
          </p:cNvPr>
          <p:cNvCxnSpPr/>
          <p:nvPr/>
        </p:nvCxnSpPr>
        <p:spPr>
          <a:xfrm flipH="1">
            <a:off x="5335481" y="3158268"/>
            <a:ext cx="1624613" cy="18908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0342E58-168A-4857-A223-FF1004B4E7F6}"/>
              </a:ext>
            </a:extLst>
          </p:cNvPr>
          <p:cNvSpPr/>
          <p:nvPr/>
        </p:nvSpPr>
        <p:spPr>
          <a:xfrm>
            <a:off x="326971" y="167566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ALGORITHMS </a:t>
            </a:r>
            <a:r>
              <a:rPr lang="en-IN" sz="2000" b="1" dirty="0" smtClean="0">
                <a:solidFill>
                  <a:srgbClr val="C00000"/>
                </a:solidFill>
              </a:rPr>
              <a:t>FOR INTELLIGENT WEB &amp; </a:t>
            </a:r>
            <a:r>
              <a:rPr lang="en-IN" sz="2000" b="1" dirty="0">
                <a:solidFill>
                  <a:srgbClr val="C00000"/>
                </a:solidFill>
              </a:rPr>
              <a:t>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xmlns="" val="31775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3655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05397" y="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8516EA-334A-41D9-96B4-C9E6666EA599}"/>
              </a:ext>
            </a:extLst>
          </p:cNvPr>
          <p:cNvSpPr/>
          <p:nvPr/>
        </p:nvSpPr>
        <p:spPr>
          <a:xfrm>
            <a:off x="184414" y="652115"/>
            <a:ext cx="9153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Scope of this Subject !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xmlns="" id="{3A62D988-85AD-4F81-90AC-B24312E92FA5}"/>
              </a:ext>
            </a:extLst>
          </p:cNvPr>
          <p:cNvSpPr/>
          <p:nvPr/>
        </p:nvSpPr>
        <p:spPr>
          <a:xfrm>
            <a:off x="2142474" y="3827695"/>
            <a:ext cx="1284300" cy="876677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Machine Learning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xmlns="" id="{4C54E313-45C3-4726-B71F-A4A5BEABF39F}"/>
              </a:ext>
            </a:extLst>
          </p:cNvPr>
          <p:cNvSpPr/>
          <p:nvPr/>
        </p:nvSpPr>
        <p:spPr>
          <a:xfrm>
            <a:off x="3552746" y="3852041"/>
            <a:ext cx="1284300" cy="876677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Deep Learning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xmlns="" id="{5C312A07-CA29-4217-8120-34CA3CE05B78}"/>
              </a:ext>
            </a:extLst>
          </p:cNvPr>
          <p:cNvSpPr/>
          <p:nvPr/>
        </p:nvSpPr>
        <p:spPr>
          <a:xfrm>
            <a:off x="2142474" y="4965099"/>
            <a:ext cx="5634369" cy="520092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Text (Big) Data 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xmlns="" id="{1D4580D1-BFFA-47F9-A1D2-33A52EE959CC}"/>
              </a:ext>
            </a:extLst>
          </p:cNvPr>
          <p:cNvSpPr/>
          <p:nvPr/>
        </p:nvSpPr>
        <p:spPr>
          <a:xfrm>
            <a:off x="5051397" y="1642844"/>
            <a:ext cx="2512381" cy="926178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 </a:t>
            </a:r>
          </a:p>
          <a:p>
            <a:pPr algn="ctr"/>
            <a:r>
              <a:rPr lang="en-IN" dirty="0"/>
              <a:t>Engine 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xmlns="" id="{D18C19F1-04D7-4628-9512-BDDF2CDF5F21}"/>
              </a:ext>
            </a:extLst>
          </p:cNvPr>
          <p:cNvSpPr/>
          <p:nvPr/>
        </p:nvSpPr>
        <p:spPr>
          <a:xfrm>
            <a:off x="2142474" y="2667500"/>
            <a:ext cx="2420643" cy="1026848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Natural Language Processing  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xmlns="" id="{9085F063-60F1-4AF0-BE19-586B324E6FC3}"/>
              </a:ext>
            </a:extLst>
          </p:cNvPr>
          <p:cNvSpPr/>
          <p:nvPr/>
        </p:nvSpPr>
        <p:spPr>
          <a:xfrm>
            <a:off x="4894548" y="2667501"/>
            <a:ext cx="1284300" cy="1986868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Index Classical IR</a:t>
            </a:r>
          </a:p>
          <a:p>
            <a:pPr algn="ctr"/>
            <a:r>
              <a:rPr lang="en-IN" dirty="0"/>
              <a:t>Unit 1-3  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xmlns="" id="{E6D5349E-1E43-4E57-885C-3E7F7EF1121E}"/>
              </a:ext>
            </a:extLst>
          </p:cNvPr>
          <p:cNvSpPr/>
          <p:nvPr/>
        </p:nvSpPr>
        <p:spPr>
          <a:xfrm>
            <a:off x="6403468" y="2726717"/>
            <a:ext cx="1284300" cy="1977664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Index </a:t>
            </a:r>
          </a:p>
          <a:p>
            <a:pPr algn="ctr"/>
            <a:r>
              <a:rPr lang="en-IN" dirty="0"/>
              <a:t>Web IR</a:t>
            </a:r>
          </a:p>
          <a:p>
            <a:pPr algn="ctr"/>
            <a:r>
              <a:rPr lang="en-IN" dirty="0"/>
              <a:t>Unit 4  </a:t>
            </a: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xmlns="" id="{A327BA76-35CF-4D37-ADE3-B14268C8847E}"/>
              </a:ext>
            </a:extLst>
          </p:cNvPr>
          <p:cNvSpPr/>
          <p:nvPr/>
        </p:nvSpPr>
        <p:spPr>
          <a:xfrm>
            <a:off x="2245034" y="1655112"/>
            <a:ext cx="2649513" cy="926178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Machine  Learning for text </a:t>
            </a:r>
          </a:p>
          <a:p>
            <a:pPr algn="ctr"/>
            <a:r>
              <a:rPr lang="en-IN" dirty="0"/>
              <a:t>Unit 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B279648-1C92-41AD-ADC2-77C3E18CBB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3463959" y="1580607"/>
            <a:ext cx="394400" cy="3422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8DA6163-7DC4-4FF4-8054-6514E0964A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5389691" y="2827782"/>
            <a:ext cx="394400" cy="3422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A4B557D-2DB2-4D82-9161-F748206D13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6848418" y="2820124"/>
            <a:ext cx="394400" cy="3422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2B3F9CC-1BC1-48BF-B81D-A8B77D3F8F8A}"/>
              </a:ext>
            </a:extLst>
          </p:cNvPr>
          <p:cNvSpPr txBox="1"/>
          <p:nvPr/>
        </p:nvSpPr>
        <p:spPr>
          <a:xfrm>
            <a:off x="194288" y="4314548"/>
            <a:ext cx="91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Layer 1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AC0C658-08A8-47EB-973D-0654B81B0416}"/>
              </a:ext>
            </a:extLst>
          </p:cNvPr>
          <p:cNvSpPr txBox="1"/>
          <p:nvPr/>
        </p:nvSpPr>
        <p:spPr>
          <a:xfrm>
            <a:off x="184414" y="2977717"/>
            <a:ext cx="91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Layer 2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EC03629-7FAD-408D-B2C0-DFAA7C4FD6D7}"/>
              </a:ext>
            </a:extLst>
          </p:cNvPr>
          <p:cNvSpPr txBox="1"/>
          <p:nvPr/>
        </p:nvSpPr>
        <p:spPr>
          <a:xfrm>
            <a:off x="194288" y="1844472"/>
            <a:ext cx="91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Layer 3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0342E58-168A-4857-A223-FF1004B4E7F6}"/>
              </a:ext>
            </a:extLst>
          </p:cNvPr>
          <p:cNvSpPr/>
          <p:nvPr/>
        </p:nvSpPr>
        <p:spPr>
          <a:xfrm>
            <a:off x="326971" y="167566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ALGORITHMS </a:t>
            </a:r>
            <a:r>
              <a:rPr lang="en-IN" sz="2000" b="1" dirty="0" smtClean="0">
                <a:solidFill>
                  <a:srgbClr val="C00000"/>
                </a:solidFill>
              </a:rPr>
              <a:t>FOR INTELLIGENT WEB &amp; </a:t>
            </a:r>
            <a:r>
              <a:rPr lang="en-IN" sz="2000" b="1" dirty="0">
                <a:solidFill>
                  <a:srgbClr val="C00000"/>
                </a:solidFill>
              </a:rPr>
              <a:t>INFORMATION RETRIEVAL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58DA6163-7DC4-4FF4-8054-6514E0964A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6126708" y="1646057"/>
            <a:ext cx="394400" cy="34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137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3655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05397" y="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8516EA-334A-41D9-96B4-C9E6666EA599}"/>
              </a:ext>
            </a:extLst>
          </p:cNvPr>
          <p:cNvSpPr/>
          <p:nvPr/>
        </p:nvSpPr>
        <p:spPr>
          <a:xfrm>
            <a:off x="194288" y="660735"/>
            <a:ext cx="9153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How does this course Help Position Your Resume ?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xmlns="" id="{4C54E313-45C3-4726-B71F-A4A5BEABF39F}"/>
              </a:ext>
            </a:extLst>
          </p:cNvPr>
          <p:cNvSpPr/>
          <p:nvPr/>
        </p:nvSpPr>
        <p:spPr>
          <a:xfrm>
            <a:off x="932154" y="4027129"/>
            <a:ext cx="2883865" cy="642584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Deep Learning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xmlns="" id="{1D4580D1-BFFA-47F9-A1D2-33A52EE959CC}"/>
              </a:ext>
            </a:extLst>
          </p:cNvPr>
          <p:cNvSpPr/>
          <p:nvPr/>
        </p:nvSpPr>
        <p:spPr>
          <a:xfrm>
            <a:off x="2289948" y="4778494"/>
            <a:ext cx="1625634" cy="926178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Image/Video  Data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xmlns="" id="{9085F063-60F1-4AF0-BE19-586B324E6FC3}"/>
              </a:ext>
            </a:extLst>
          </p:cNvPr>
          <p:cNvSpPr/>
          <p:nvPr/>
        </p:nvSpPr>
        <p:spPr>
          <a:xfrm>
            <a:off x="2581983" y="1885149"/>
            <a:ext cx="1383735" cy="1966820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 Processing, Pattern recognition, Computer Vision etc.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78B238A-CA32-48B7-AFB7-4467216A15CE}"/>
              </a:ext>
            </a:extLst>
          </p:cNvPr>
          <p:cNvSpPr/>
          <p:nvPr/>
        </p:nvSpPr>
        <p:spPr>
          <a:xfrm>
            <a:off x="868540" y="5804307"/>
            <a:ext cx="8576848" cy="96757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Computer architecture, Automata Theory, Compiler Design, DBMS, Operating System, Web Technology, Data Structure, Algorithm, Computer Networking, OOAD and OOP, Big Data , Cloud computing, Machine Learning,  Language skills (C++, Python, Java etc.) etc.    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xmlns="" id="{9E3AF483-E5BD-4A25-847D-7BD0C32A2E95}"/>
              </a:ext>
            </a:extLst>
          </p:cNvPr>
          <p:cNvSpPr/>
          <p:nvPr/>
        </p:nvSpPr>
        <p:spPr>
          <a:xfrm>
            <a:off x="884824" y="1912816"/>
            <a:ext cx="1383735" cy="1943637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Natural Language Processing, Information Retrieval.  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xmlns="" id="{50909A40-3651-4579-A6CE-6CC6DF070F4D}"/>
              </a:ext>
            </a:extLst>
          </p:cNvPr>
          <p:cNvSpPr/>
          <p:nvPr/>
        </p:nvSpPr>
        <p:spPr>
          <a:xfrm>
            <a:off x="780176" y="4828312"/>
            <a:ext cx="1349309" cy="926178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Text Data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2CA47D30-FFCC-4688-A6A2-1CD5B55BFD54}"/>
              </a:ext>
            </a:extLst>
          </p:cNvPr>
          <p:cNvCxnSpPr/>
          <p:nvPr/>
        </p:nvCxnSpPr>
        <p:spPr>
          <a:xfrm>
            <a:off x="4052942" y="1691362"/>
            <a:ext cx="0" cy="39300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xmlns="" id="{499FD972-1177-4251-AED9-795D4882AB68}"/>
              </a:ext>
            </a:extLst>
          </p:cNvPr>
          <p:cNvSpPr/>
          <p:nvPr/>
        </p:nvSpPr>
        <p:spPr>
          <a:xfrm>
            <a:off x="4317360" y="1534941"/>
            <a:ext cx="1679208" cy="4086502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Parallel computing, HPCA,  Reconfigurable Computing,  Storage, Wireless Network </a:t>
            </a:r>
          </a:p>
          <a:p>
            <a:pPr algn="ctr"/>
            <a:r>
              <a:rPr lang="en-IN" dirty="0"/>
              <a:t>etc.  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xmlns="" id="{62869A21-217F-4670-B5D5-BD81B4542A03}"/>
              </a:ext>
            </a:extLst>
          </p:cNvPr>
          <p:cNvSpPr/>
          <p:nvPr/>
        </p:nvSpPr>
        <p:spPr>
          <a:xfrm>
            <a:off x="6317493" y="1488812"/>
            <a:ext cx="1679208" cy="408649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Information Security, Network Security, </a:t>
            </a:r>
          </a:p>
          <a:p>
            <a:pPr algn="ctr"/>
            <a:r>
              <a:rPr lang="en-IN" dirty="0"/>
              <a:t>Block Chain </a:t>
            </a:r>
          </a:p>
          <a:p>
            <a:pPr algn="ctr"/>
            <a:r>
              <a:rPr lang="en-IN" dirty="0"/>
              <a:t>etc.    </a:t>
            </a: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xmlns="" id="{9C714BDA-CB17-4D9F-B5DF-FFE8B80C843A}"/>
              </a:ext>
            </a:extLst>
          </p:cNvPr>
          <p:cNvSpPr/>
          <p:nvPr/>
        </p:nvSpPr>
        <p:spPr>
          <a:xfrm>
            <a:off x="8345596" y="1427367"/>
            <a:ext cx="1679208" cy="408649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CSPA, HCI, ERP, Design Patterns, Generic Programming etc.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A570FD05-2BAF-49AC-AF1A-1F272801D70F}"/>
              </a:ext>
            </a:extLst>
          </p:cNvPr>
          <p:cNvCxnSpPr/>
          <p:nvPr/>
        </p:nvCxnSpPr>
        <p:spPr>
          <a:xfrm>
            <a:off x="6158429" y="1613151"/>
            <a:ext cx="0" cy="39300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D100564B-B322-45DE-904D-BD4AA1BAC1B5}"/>
              </a:ext>
            </a:extLst>
          </p:cNvPr>
          <p:cNvCxnSpPr/>
          <p:nvPr/>
        </p:nvCxnSpPr>
        <p:spPr>
          <a:xfrm>
            <a:off x="8171148" y="1567022"/>
            <a:ext cx="0" cy="39300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A3B5B39D-6A53-460E-AEFD-F1B13668F0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122079" y="6038018"/>
            <a:ext cx="499602" cy="58088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973B647-EA02-473E-9E5A-9AC96A90F0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143214" y="5000958"/>
            <a:ext cx="499602" cy="58088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2195A1EA-5830-46D8-A0DE-3278C526C0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122079" y="4088827"/>
            <a:ext cx="499602" cy="58088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6B0310D0-F8C8-4ADE-B458-C5666FC7FB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111407" y="2578116"/>
            <a:ext cx="499602" cy="580886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394EF8BE-79ED-4FF3-96B6-1CA6C94D52CE}"/>
              </a:ext>
            </a:extLst>
          </p:cNvPr>
          <p:cNvSpPr/>
          <p:nvPr/>
        </p:nvSpPr>
        <p:spPr>
          <a:xfrm>
            <a:off x="618091" y="1233996"/>
            <a:ext cx="9245000" cy="5832629"/>
          </a:xfrm>
          <a:custGeom>
            <a:avLst/>
            <a:gdLst>
              <a:gd name="connsiteX0" fmla="*/ 92123 w 9245000"/>
              <a:gd name="connsiteY0" fmla="*/ 470517 h 5832629"/>
              <a:gd name="connsiteX1" fmla="*/ 56612 w 9245000"/>
              <a:gd name="connsiteY1" fmla="*/ 674703 h 5832629"/>
              <a:gd name="connsiteX2" fmla="*/ 38857 w 9245000"/>
              <a:gd name="connsiteY2" fmla="*/ 1065321 h 5832629"/>
              <a:gd name="connsiteX3" fmla="*/ 47734 w 9245000"/>
              <a:gd name="connsiteY3" fmla="*/ 1216241 h 5832629"/>
              <a:gd name="connsiteX4" fmla="*/ 65490 w 9245000"/>
              <a:gd name="connsiteY4" fmla="*/ 1287262 h 5832629"/>
              <a:gd name="connsiteX5" fmla="*/ 83245 w 9245000"/>
              <a:gd name="connsiteY5" fmla="*/ 1322773 h 5832629"/>
              <a:gd name="connsiteX6" fmla="*/ 101000 w 9245000"/>
              <a:gd name="connsiteY6" fmla="*/ 1393794 h 5832629"/>
              <a:gd name="connsiteX7" fmla="*/ 109878 w 9245000"/>
              <a:gd name="connsiteY7" fmla="*/ 1420427 h 5832629"/>
              <a:gd name="connsiteX8" fmla="*/ 118756 w 9245000"/>
              <a:gd name="connsiteY8" fmla="*/ 1571348 h 5832629"/>
              <a:gd name="connsiteX9" fmla="*/ 127633 w 9245000"/>
              <a:gd name="connsiteY9" fmla="*/ 1597981 h 5832629"/>
              <a:gd name="connsiteX10" fmla="*/ 145389 w 9245000"/>
              <a:gd name="connsiteY10" fmla="*/ 1731146 h 5832629"/>
              <a:gd name="connsiteX11" fmla="*/ 154266 w 9245000"/>
              <a:gd name="connsiteY11" fmla="*/ 1802167 h 5832629"/>
              <a:gd name="connsiteX12" fmla="*/ 163144 w 9245000"/>
              <a:gd name="connsiteY12" fmla="*/ 1828800 h 5832629"/>
              <a:gd name="connsiteX13" fmla="*/ 180899 w 9245000"/>
              <a:gd name="connsiteY13" fmla="*/ 1873188 h 5832629"/>
              <a:gd name="connsiteX14" fmla="*/ 189777 w 9245000"/>
              <a:gd name="connsiteY14" fmla="*/ 1899821 h 5832629"/>
              <a:gd name="connsiteX15" fmla="*/ 207532 w 9245000"/>
              <a:gd name="connsiteY15" fmla="*/ 1935332 h 5832629"/>
              <a:gd name="connsiteX16" fmla="*/ 225288 w 9245000"/>
              <a:gd name="connsiteY16" fmla="*/ 1988598 h 5832629"/>
              <a:gd name="connsiteX17" fmla="*/ 234165 w 9245000"/>
              <a:gd name="connsiteY17" fmla="*/ 2015231 h 5832629"/>
              <a:gd name="connsiteX18" fmla="*/ 251921 w 9245000"/>
              <a:gd name="connsiteY18" fmla="*/ 2032987 h 5832629"/>
              <a:gd name="connsiteX19" fmla="*/ 269676 w 9245000"/>
              <a:gd name="connsiteY19" fmla="*/ 2077375 h 5832629"/>
              <a:gd name="connsiteX20" fmla="*/ 278554 w 9245000"/>
              <a:gd name="connsiteY20" fmla="*/ 2112886 h 5832629"/>
              <a:gd name="connsiteX21" fmla="*/ 287431 w 9245000"/>
              <a:gd name="connsiteY21" fmla="*/ 2139519 h 5832629"/>
              <a:gd name="connsiteX22" fmla="*/ 305187 w 9245000"/>
              <a:gd name="connsiteY22" fmla="*/ 2210540 h 5832629"/>
              <a:gd name="connsiteX23" fmla="*/ 314064 w 9245000"/>
              <a:gd name="connsiteY23" fmla="*/ 2246051 h 5832629"/>
              <a:gd name="connsiteX24" fmla="*/ 331820 w 9245000"/>
              <a:gd name="connsiteY24" fmla="*/ 2423604 h 5832629"/>
              <a:gd name="connsiteX25" fmla="*/ 322942 w 9245000"/>
              <a:gd name="connsiteY25" fmla="*/ 2672179 h 5832629"/>
              <a:gd name="connsiteX26" fmla="*/ 296309 w 9245000"/>
              <a:gd name="connsiteY26" fmla="*/ 2805344 h 5832629"/>
              <a:gd name="connsiteX27" fmla="*/ 278554 w 9245000"/>
              <a:gd name="connsiteY27" fmla="*/ 2894121 h 5832629"/>
              <a:gd name="connsiteX28" fmla="*/ 269676 w 9245000"/>
              <a:gd name="connsiteY28" fmla="*/ 2920754 h 5832629"/>
              <a:gd name="connsiteX29" fmla="*/ 251921 w 9245000"/>
              <a:gd name="connsiteY29" fmla="*/ 2947387 h 5832629"/>
              <a:gd name="connsiteX30" fmla="*/ 207532 w 9245000"/>
              <a:gd name="connsiteY30" fmla="*/ 3018408 h 5832629"/>
              <a:gd name="connsiteX31" fmla="*/ 198655 w 9245000"/>
              <a:gd name="connsiteY31" fmla="*/ 3045041 h 5832629"/>
              <a:gd name="connsiteX32" fmla="*/ 180899 w 9245000"/>
              <a:gd name="connsiteY32" fmla="*/ 3071674 h 5832629"/>
              <a:gd name="connsiteX33" fmla="*/ 154266 w 9245000"/>
              <a:gd name="connsiteY33" fmla="*/ 3124940 h 5832629"/>
              <a:gd name="connsiteX34" fmla="*/ 145389 w 9245000"/>
              <a:gd name="connsiteY34" fmla="*/ 3222594 h 5832629"/>
              <a:gd name="connsiteX35" fmla="*/ 127633 w 9245000"/>
              <a:gd name="connsiteY35" fmla="*/ 3639845 h 5832629"/>
              <a:gd name="connsiteX36" fmla="*/ 92123 w 9245000"/>
              <a:gd name="connsiteY36" fmla="*/ 3728621 h 5832629"/>
              <a:gd name="connsiteX37" fmla="*/ 74367 w 9245000"/>
              <a:gd name="connsiteY37" fmla="*/ 3773010 h 5832629"/>
              <a:gd name="connsiteX38" fmla="*/ 65490 w 9245000"/>
              <a:gd name="connsiteY38" fmla="*/ 3808521 h 5832629"/>
              <a:gd name="connsiteX39" fmla="*/ 29979 w 9245000"/>
              <a:gd name="connsiteY39" fmla="*/ 3861787 h 5832629"/>
              <a:gd name="connsiteX40" fmla="*/ 21101 w 9245000"/>
              <a:gd name="connsiteY40" fmla="*/ 3888420 h 5832629"/>
              <a:gd name="connsiteX41" fmla="*/ 21101 w 9245000"/>
              <a:gd name="connsiteY41" fmla="*/ 4350058 h 5832629"/>
              <a:gd name="connsiteX42" fmla="*/ 29979 w 9245000"/>
              <a:gd name="connsiteY42" fmla="*/ 4376691 h 5832629"/>
              <a:gd name="connsiteX43" fmla="*/ 38857 w 9245000"/>
              <a:gd name="connsiteY43" fmla="*/ 4412202 h 5832629"/>
              <a:gd name="connsiteX44" fmla="*/ 56612 w 9245000"/>
              <a:gd name="connsiteY44" fmla="*/ 4447713 h 5832629"/>
              <a:gd name="connsiteX45" fmla="*/ 83245 w 9245000"/>
              <a:gd name="connsiteY45" fmla="*/ 4518734 h 5832629"/>
              <a:gd name="connsiteX46" fmla="*/ 92123 w 9245000"/>
              <a:gd name="connsiteY46" fmla="*/ 4580878 h 5832629"/>
              <a:gd name="connsiteX47" fmla="*/ 109878 w 9245000"/>
              <a:gd name="connsiteY47" fmla="*/ 4616388 h 5832629"/>
              <a:gd name="connsiteX48" fmla="*/ 118756 w 9245000"/>
              <a:gd name="connsiteY48" fmla="*/ 4660777 h 5832629"/>
              <a:gd name="connsiteX49" fmla="*/ 127633 w 9245000"/>
              <a:gd name="connsiteY49" fmla="*/ 4696287 h 5832629"/>
              <a:gd name="connsiteX50" fmla="*/ 136511 w 9245000"/>
              <a:gd name="connsiteY50" fmla="*/ 4722921 h 5832629"/>
              <a:gd name="connsiteX51" fmla="*/ 163144 w 9245000"/>
              <a:gd name="connsiteY51" fmla="*/ 4802820 h 5832629"/>
              <a:gd name="connsiteX52" fmla="*/ 172022 w 9245000"/>
              <a:gd name="connsiteY52" fmla="*/ 5317724 h 5832629"/>
              <a:gd name="connsiteX53" fmla="*/ 198655 w 9245000"/>
              <a:gd name="connsiteY53" fmla="*/ 5370990 h 5832629"/>
              <a:gd name="connsiteX54" fmla="*/ 225288 w 9245000"/>
              <a:gd name="connsiteY54" fmla="*/ 5424256 h 5832629"/>
              <a:gd name="connsiteX55" fmla="*/ 260798 w 9245000"/>
              <a:gd name="connsiteY55" fmla="*/ 5468645 h 5832629"/>
              <a:gd name="connsiteX56" fmla="*/ 287431 w 9245000"/>
              <a:gd name="connsiteY56" fmla="*/ 5521911 h 5832629"/>
              <a:gd name="connsiteX57" fmla="*/ 314064 w 9245000"/>
              <a:gd name="connsiteY57" fmla="*/ 5539666 h 5832629"/>
              <a:gd name="connsiteX58" fmla="*/ 349575 w 9245000"/>
              <a:gd name="connsiteY58" fmla="*/ 5575177 h 5832629"/>
              <a:gd name="connsiteX59" fmla="*/ 376208 w 9245000"/>
              <a:gd name="connsiteY59" fmla="*/ 5592932 h 5832629"/>
              <a:gd name="connsiteX60" fmla="*/ 402841 w 9245000"/>
              <a:gd name="connsiteY60" fmla="*/ 5619565 h 5832629"/>
              <a:gd name="connsiteX61" fmla="*/ 429474 w 9245000"/>
              <a:gd name="connsiteY61" fmla="*/ 5628443 h 5832629"/>
              <a:gd name="connsiteX62" fmla="*/ 500495 w 9245000"/>
              <a:gd name="connsiteY62" fmla="*/ 5663954 h 5832629"/>
              <a:gd name="connsiteX63" fmla="*/ 615905 w 9245000"/>
              <a:gd name="connsiteY63" fmla="*/ 5690587 h 5832629"/>
              <a:gd name="connsiteX64" fmla="*/ 704682 w 9245000"/>
              <a:gd name="connsiteY64" fmla="*/ 5717220 h 5832629"/>
              <a:gd name="connsiteX65" fmla="*/ 846725 w 9245000"/>
              <a:gd name="connsiteY65" fmla="*/ 5734975 h 5832629"/>
              <a:gd name="connsiteX66" fmla="*/ 882235 w 9245000"/>
              <a:gd name="connsiteY66" fmla="*/ 5743853 h 5832629"/>
              <a:gd name="connsiteX67" fmla="*/ 1255097 w 9245000"/>
              <a:gd name="connsiteY67" fmla="*/ 5743853 h 5832629"/>
              <a:gd name="connsiteX68" fmla="*/ 1459284 w 9245000"/>
              <a:gd name="connsiteY68" fmla="*/ 5726097 h 5832629"/>
              <a:gd name="connsiteX69" fmla="*/ 1947556 w 9245000"/>
              <a:gd name="connsiteY69" fmla="*/ 5717220 h 5832629"/>
              <a:gd name="connsiteX70" fmla="*/ 2773179 w 9245000"/>
              <a:gd name="connsiteY70" fmla="*/ 5708342 h 5832629"/>
              <a:gd name="connsiteX71" fmla="*/ 3376860 w 9245000"/>
              <a:gd name="connsiteY71" fmla="*/ 5699464 h 5832629"/>
              <a:gd name="connsiteX72" fmla="*/ 3456759 w 9245000"/>
              <a:gd name="connsiteY72" fmla="*/ 5708342 h 5832629"/>
              <a:gd name="connsiteX73" fmla="*/ 3705334 w 9245000"/>
              <a:gd name="connsiteY73" fmla="*/ 5726097 h 5832629"/>
              <a:gd name="connsiteX74" fmla="*/ 3989420 w 9245000"/>
              <a:gd name="connsiteY74" fmla="*/ 5717220 h 5832629"/>
              <a:gd name="connsiteX75" fmla="*/ 4087074 w 9245000"/>
              <a:gd name="connsiteY75" fmla="*/ 5699464 h 5832629"/>
              <a:gd name="connsiteX76" fmla="*/ 4166973 w 9245000"/>
              <a:gd name="connsiteY76" fmla="*/ 5690587 h 5832629"/>
              <a:gd name="connsiteX77" fmla="*/ 4548713 w 9245000"/>
              <a:gd name="connsiteY77" fmla="*/ 5699464 h 5832629"/>
              <a:gd name="connsiteX78" fmla="*/ 4584224 w 9245000"/>
              <a:gd name="connsiteY78" fmla="*/ 5708342 h 5832629"/>
              <a:gd name="connsiteX79" fmla="*/ 4681878 w 9245000"/>
              <a:gd name="connsiteY79" fmla="*/ 5726097 h 5832629"/>
              <a:gd name="connsiteX80" fmla="*/ 4788410 w 9245000"/>
              <a:gd name="connsiteY80" fmla="*/ 5752730 h 5832629"/>
              <a:gd name="connsiteX81" fmla="*/ 4823921 w 9245000"/>
              <a:gd name="connsiteY81" fmla="*/ 5761608 h 5832629"/>
              <a:gd name="connsiteX82" fmla="*/ 4850554 w 9245000"/>
              <a:gd name="connsiteY82" fmla="*/ 5770486 h 5832629"/>
              <a:gd name="connsiteX83" fmla="*/ 4903820 w 9245000"/>
              <a:gd name="connsiteY83" fmla="*/ 5779363 h 5832629"/>
              <a:gd name="connsiteX84" fmla="*/ 4948208 w 9245000"/>
              <a:gd name="connsiteY84" fmla="*/ 5788241 h 5832629"/>
              <a:gd name="connsiteX85" fmla="*/ 5001474 w 9245000"/>
              <a:gd name="connsiteY85" fmla="*/ 5797119 h 5832629"/>
              <a:gd name="connsiteX86" fmla="*/ 5108006 w 9245000"/>
              <a:gd name="connsiteY86" fmla="*/ 5823752 h 5832629"/>
              <a:gd name="connsiteX87" fmla="*/ 5161272 w 9245000"/>
              <a:gd name="connsiteY87" fmla="*/ 5832629 h 5832629"/>
              <a:gd name="connsiteX88" fmla="*/ 5551890 w 9245000"/>
              <a:gd name="connsiteY88" fmla="*/ 5823752 h 5832629"/>
              <a:gd name="connsiteX89" fmla="*/ 5605156 w 9245000"/>
              <a:gd name="connsiteY89" fmla="*/ 5814874 h 5832629"/>
              <a:gd name="connsiteX90" fmla="*/ 5853730 w 9245000"/>
              <a:gd name="connsiteY90" fmla="*/ 5797119 h 5832629"/>
              <a:gd name="connsiteX91" fmla="*/ 5924752 w 9245000"/>
              <a:gd name="connsiteY91" fmla="*/ 5788241 h 5832629"/>
              <a:gd name="connsiteX92" fmla="*/ 5960262 w 9245000"/>
              <a:gd name="connsiteY92" fmla="*/ 5779363 h 5832629"/>
              <a:gd name="connsiteX93" fmla="*/ 6057917 w 9245000"/>
              <a:gd name="connsiteY93" fmla="*/ 5761608 h 5832629"/>
              <a:gd name="connsiteX94" fmla="*/ 6164449 w 9245000"/>
              <a:gd name="connsiteY94" fmla="*/ 5752730 h 5832629"/>
              <a:gd name="connsiteX95" fmla="*/ 6359758 w 9245000"/>
              <a:gd name="connsiteY95" fmla="*/ 5734975 h 5832629"/>
              <a:gd name="connsiteX96" fmla="*/ 6404146 w 9245000"/>
              <a:gd name="connsiteY96" fmla="*/ 5717220 h 5832629"/>
              <a:gd name="connsiteX97" fmla="*/ 6608332 w 9245000"/>
              <a:gd name="connsiteY97" fmla="*/ 5690587 h 5832629"/>
              <a:gd name="connsiteX98" fmla="*/ 6643843 w 9245000"/>
              <a:gd name="connsiteY98" fmla="*/ 5681709 h 5832629"/>
              <a:gd name="connsiteX99" fmla="*/ 6697109 w 9245000"/>
              <a:gd name="connsiteY99" fmla="*/ 5663954 h 5832629"/>
              <a:gd name="connsiteX100" fmla="*/ 6768130 w 9245000"/>
              <a:gd name="connsiteY100" fmla="*/ 5646198 h 5832629"/>
              <a:gd name="connsiteX101" fmla="*/ 6794763 w 9245000"/>
              <a:gd name="connsiteY101" fmla="*/ 5637321 h 5832629"/>
              <a:gd name="connsiteX102" fmla="*/ 6839152 w 9245000"/>
              <a:gd name="connsiteY102" fmla="*/ 5628443 h 5832629"/>
              <a:gd name="connsiteX103" fmla="*/ 6954561 w 9245000"/>
              <a:gd name="connsiteY103" fmla="*/ 5601810 h 5832629"/>
              <a:gd name="connsiteX104" fmla="*/ 7016705 w 9245000"/>
              <a:gd name="connsiteY104" fmla="*/ 5592932 h 5832629"/>
              <a:gd name="connsiteX105" fmla="*/ 7229769 w 9245000"/>
              <a:gd name="connsiteY105" fmla="*/ 5575177 h 5832629"/>
              <a:gd name="connsiteX106" fmla="*/ 7327424 w 9245000"/>
              <a:gd name="connsiteY106" fmla="*/ 5566299 h 5832629"/>
              <a:gd name="connsiteX107" fmla="*/ 7975493 w 9245000"/>
              <a:gd name="connsiteY107" fmla="*/ 5575177 h 5832629"/>
              <a:gd name="connsiteX108" fmla="*/ 8161925 w 9245000"/>
              <a:gd name="connsiteY108" fmla="*/ 5584054 h 5832629"/>
              <a:gd name="connsiteX109" fmla="*/ 8881016 w 9245000"/>
              <a:gd name="connsiteY109" fmla="*/ 5575177 h 5832629"/>
              <a:gd name="connsiteX110" fmla="*/ 8907649 w 9245000"/>
              <a:gd name="connsiteY110" fmla="*/ 5566299 h 5832629"/>
              <a:gd name="connsiteX111" fmla="*/ 8934282 w 9245000"/>
              <a:gd name="connsiteY111" fmla="*/ 5539666 h 5832629"/>
              <a:gd name="connsiteX112" fmla="*/ 8978670 w 9245000"/>
              <a:gd name="connsiteY112" fmla="*/ 5530788 h 5832629"/>
              <a:gd name="connsiteX113" fmla="*/ 9005303 w 9245000"/>
              <a:gd name="connsiteY113" fmla="*/ 5521911 h 5832629"/>
              <a:gd name="connsiteX114" fmla="*/ 9094080 w 9245000"/>
              <a:gd name="connsiteY114" fmla="*/ 5468645 h 5832629"/>
              <a:gd name="connsiteX115" fmla="*/ 9111835 w 9245000"/>
              <a:gd name="connsiteY115" fmla="*/ 5442012 h 5832629"/>
              <a:gd name="connsiteX116" fmla="*/ 9138468 w 9245000"/>
              <a:gd name="connsiteY116" fmla="*/ 5415379 h 5832629"/>
              <a:gd name="connsiteX117" fmla="*/ 9173979 w 9245000"/>
              <a:gd name="connsiteY117" fmla="*/ 5335480 h 5832629"/>
              <a:gd name="connsiteX118" fmla="*/ 9191734 w 9245000"/>
              <a:gd name="connsiteY118" fmla="*/ 5308847 h 5832629"/>
              <a:gd name="connsiteX119" fmla="*/ 9209490 w 9245000"/>
              <a:gd name="connsiteY119" fmla="*/ 5255581 h 5832629"/>
              <a:gd name="connsiteX120" fmla="*/ 9218367 w 9245000"/>
              <a:gd name="connsiteY120" fmla="*/ 5202315 h 5832629"/>
              <a:gd name="connsiteX121" fmla="*/ 9245000 w 9245000"/>
              <a:gd name="connsiteY121" fmla="*/ 5131293 h 5832629"/>
              <a:gd name="connsiteX122" fmla="*/ 9236123 w 9245000"/>
              <a:gd name="connsiteY122" fmla="*/ 4989251 h 5832629"/>
              <a:gd name="connsiteX123" fmla="*/ 9200612 w 9245000"/>
              <a:gd name="connsiteY123" fmla="*/ 4900474 h 5832629"/>
              <a:gd name="connsiteX124" fmla="*/ 9191734 w 9245000"/>
              <a:gd name="connsiteY124" fmla="*/ 4873841 h 5832629"/>
              <a:gd name="connsiteX125" fmla="*/ 9156224 w 9245000"/>
              <a:gd name="connsiteY125" fmla="*/ 4838330 h 5832629"/>
              <a:gd name="connsiteX126" fmla="*/ 9129591 w 9245000"/>
              <a:gd name="connsiteY126" fmla="*/ 4785064 h 5832629"/>
              <a:gd name="connsiteX127" fmla="*/ 9111835 w 9245000"/>
              <a:gd name="connsiteY127" fmla="*/ 4740676 h 5832629"/>
              <a:gd name="connsiteX128" fmla="*/ 9102958 w 9245000"/>
              <a:gd name="connsiteY128" fmla="*/ 4714043 h 5832629"/>
              <a:gd name="connsiteX129" fmla="*/ 9067447 w 9245000"/>
              <a:gd name="connsiteY129" fmla="*/ 4651899 h 5832629"/>
              <a:gd name="connsiteX130" fmla="*/ 9049692 w 9245000"/>
              <a:gd name="connsiteY130" fmla="*/ 4598633 h 5832629"/>
              <a:gd name="connsiteX131" fmla="*/ 9040814 w 9245000"/>
              <a:gd name="connsiteY131" fmla="*/ 4572000 h 5832629"/>
              <a:gd name="connsiteX132" fmla="*/ 8996426 w 9245000"/>
              <a:gd name="connsiteY132" fmla="*/ 4500979 h 5832629"/>
              <a:gd name="connsiteX133" fmla="*/ 8969792 w 9245000"/>
              <a:gd name="connsiteY133" fmla="*/ 4421080 h 5832629"/>
              <a:gd name="connsiteX134" fmla="*/ 8952037 w 9245000"/>
              <a:gd name="connsiteY134" fmla="*/ 4394447 h 5832629"/>
              <a:gd name="connsiteX135" fmla="*/ 8916526 w 9245000"/>
              <a:gd name="connsiteY135" fmla="*/ 4358936 h 5832629"/>
              <a:gd name="connsiteX136" fmla="*/ 8854383 w 9245000"/>
              <a:gd name="connsiteY136" fmla="*/ 4323425 h 5832629"/>
              <a:gd name="connsiteX137" fmla="*/ 8801117 w 9245000"/>
              <a:gd name="connsiteY137" fmla="*/ 4305670 h 5832629"/>
              <a:gd name="connsiteX138" fmla="*/ 8774484 w 9245000"/>
              <a:gd name="connsiteY138" fmla="*/ 4296792 h 5832629"/>
              <a:gd name="connsiteX139" fmla="*/ 8703462 w 9245000"/>
              <a:gd name="connsiteY139" fmla="*/ 4270159 h 5832629"/>
              <a:gd name="connsiteX140" fmla="*/ 8605808 w 9245000"/>
              <a:gd name="connsiteY140" fmla="*/ 4252404 h 5832629"/>
              <a:gd name="connsiteX141" fmla="*/ 8570297 w 9245000"/>
              <a:gd name="connsiteY141" fmla="*/ 4243526 h 5832629"/>
              <a:gd name="connsiteX142" fmla="*/ 8170802 w 9245000"/>
              <a:gd name="connsiteY142" fmla="*/ 4261282 h 5832629"/>
              <a:gd name="connsiteX143" fmla="*/ 8082026 w 9245000"/>
              <a:gd name="connsiteY143" fmla="*/ 4279037 h 5832629"/>
              <a:gd name="connsiteX144" fmla="*/ 7957738 w 9245000"/>
              <a:gd name="connsiteY144" fmla="*/ 4296792 h 5832629"/>
              <a:gd name="connsiteX145" fmla="*/ 7895594 w 9245000"/>
              <a:gd name="connsiteY145" fmla="*/ 4305670 h 5832629"/>
              <a:gd name="connsiteX146" fmla="*/ 7833451 w 9245000"/>
              <a:gd name="connsiteY146" fmla="*/ 4314548 h 5832629"/>
              <a:gd name="connsiteX147" fmla="*/ 7735796 w 9245000"/>
              <a:gd name="connsiteY147" fmla="*/ 4341181 h 5832629"/>
              <a:gd name="connsiteX148" fmla="*/ 7558243 w 9245000"/>
              <a:gd name="connsiteY148" fmla="*/ 4376691 h 5832629"/>
              <a:gd name="connsiteX149" fmla="*/ 7487222 w 9245000"/>
              <a:gd name="connsiteY149" fmla="*/ 4394447 h 5832629"/>
              <a:gd name="connsiteX150" fmla="*/ 7460589 w 9245000"/>
              <a:gd name="connsiteY150" fmla="*/ 4403324 h 5832629"/>
              <a:gd name="connsiteX151" fmla="*/ 7354057 w 9245000"/>
              <a:gd name="connsiteY151" fmla="*/ 4412202 h 5832629"/>
              <a:gd name="connsiteX152" fmla="*/ 6732620 w 9245000"/>
              <a:gd name="connsiteY152" fmla="*/ 4412202 h 5832629"/>
              <a:gd name="connsiteX153" fmla="*/ 6581699 w 9245000"/>
              <a:gd name="connsiteY153" fmla="*/ 4429957 h 5832629"/>
              <a:gd name="connsiteX154" fmla="*/ 6430779 w 9245000"/>
              <a:gd name="connsiteY154" fmla="*/ 4438835 h 5832629"/>
              <a:gd name="connsiteX155" fmla="*/ 6093427 w 9245000"/>
              <a:gd name="connsiteY155" fmla="*/ 4421080 h 5832629"/>
              <a:gd name="connsiteX156" fmla="*/ 6066794 w 9245000"/>
              <a:gd name="connsiteY156" fmla="*/ 4412202 h 5832629"/>
              <a:gd name="connsiteX157" fmla="*/ 6031284 w 9245000"/>
              <a:gd name="connsiteY157" fmla="*/ 4403324 h 5832629"/>
              <a:gd name="connsiteX158" fmla="*/ 5978018 w 9245000"/>
              <a:gd name="connsiteY158" fmla="*/ 4385569 h 5832629"/>
              <a:gd name="connsiteX159" fmla="*/ 5871486 w 9245000"/>
              <a:gd name="connsiteY159" fmla="*/ 4358936 h 5832629"/>
              <a:gd name="connsiteX160" fmla="*/ 5835975 w 9245000"/>
              <a:gd name="connsiteY160" fmla="*/ 4350058 h 5832629"/>
              <a:gd name="connsiteX161" fmla="*/ 5809342 w 9245000"/>
              <a:gd name="connsiteY161" fmla="*/ 4341181 h 5832629"/>
              <a:gd name="connsiteX162" fmla="*/ 5756076 w 9245000"/>
              <a:gd name="connsiteY162" fmla="*/ 4332303 h 5832629"/>
              <a:gd name="connsiteX163" fmla="*/ 5622911 w 9245000"/>
              <a:gd name="connsiteY163" fmla="*/ 4341181 h 5832629"/>
              <a:gd name="connsiteX164" fmla="*/ 5596278 w 9245000"/>
              <a:gd name="connsiteY164" fmla="*/ 4350058 h 5832629"/>
              <a:gd name="connsiteX165" fmla="*/ 5507501 w 9245000"/>
              <a:gd name="connsiteY165" fmla="*/ 4367814 h 5832629"/>
              <a:gd name="connsiteX166" fmla="*/ 5400969 w 9245000"/>
              <a:gd name="connsiteY166" fmla="*/ 4376691 h 5832629"/>
              <a:gd name="connsiteX167" fmla="*/ 5161272 w 9245000"/>
              <a:gd name="connsiteY167" fmla="*/ 4394447 h 5832629"/>
              <a:gd name="connsiteX168" fmla="*/ 3962787 w 9245000"/>
              <a:gd name="connsiteY168" fmla="*/ 4394447 h 5832629"/>
              <a:gd name="connsiteX169" fmla="*/ 3927276 w 9245000"/>
              <a:gd name="connsiteY169" fmla="*/ 4403324 h 5832629"/>
              <a:gd name="connsiteX170" fmla="*/ 3865132 w 9245000"/>
              <a:gd name="connsiteY170" fmla="*/ 4429957 h 5832629"/>
              <a:gd name="connsiteX171" fmla="*/ 3794111 w 9245000"/>
              <a:gd name="connsiteY171" fmla="*/ 4447713 h 5832629"/>
              <a:gd name="connsiteX172" fmla="*/ 3740845 w 9245000"/>
              <a:gd name="connsiteY172" fmla="*/ 4465468 h 5832629"/>
              <a:gd name="connsiteX173" fmla="*/ 3669824 w 9245000"/>
              <a:gd name="connsiteY173" fmla="*/ 4500979 h 5832629"/>
              <a:gd name="connsiteX174" fmla="*/ 3607680 w 9245000"/>
              <a:gd name="connsiteY174" fmla="*/ 4536489 h 5832629"/>
              <a:gd name="connsiteX175" fmla="*/ 3581047 w 9245000"/>
              <a:gd name="connsiteY175" fmla="*/ 4554245 h 5832629"/>
              <a:gd name="connsiteX176" fmla="*/ 3527781 w 9245000"/>
              <a:gd name="connsiteY176" fmla="*/ 4572000 h 5832629"/>
              <a:gd name="connsiteX177" fmla="*/ 3474515 w 9245000"/>
              <a:gd name="connsiteY177" fmla="*/ 4589755 h 5832629"/>
              <a:gd name="connsiteX178" fmla="*/ 3367983 w 9245000"/>
              <a:gd name="connsiteY178" fmla="*/ 4616388 h 5832629"/>
              <a:gd name="connsiteX179" fmla="*/ 3296961 w 9245000"/>
              <a:gd name="connsiteY179" fmla="*/ 4643021 h 5832629"/>
              <a:gd name="connsiteX180" fmla="*/ 3270328 w 9245000"/>
              <a:gd name="connsiteY180" fmla="*/ 4651899 h 5832629"/>
              <a:gd name="connsiteX181" fmla="*/ 3225940 w 9245000"/>
              <a:gd name="connsiteY181" fmla="*/ 4660777 h 5832629"/>
              <a:gd name="connsiteX182" fmla="*/ 2977365 w 9245000"/>
              <a:gd name="connsiteY182" fmla="*/ 4651899 h 5832629"/>
              <a:gd name="connsiteX183" fmla="*/ 2906344 w 9245000"/>
              <a:gd name="connsiteY183" fmla="*/ 4634144 h 5832629"/>
              <a:gd name="connsiteX184" fmla="*/ 2524604 w 9245000"/>
              <a:gd name="connsiteY184" fmla="*/ 4616388 h 5832629"/>
              <a:gd name="connsiteX185" fmla="*/ 2364806 w 9245000"/>
              <a:gd name="connsiteY185" fmla="*/ 4580878 h 5832629"/>
              <a:gd name="connsiteX186" fmla="*/ 2320418 w 9245000"/>
              <a:gd name="connsiteY186" fmla="*/ 4563122 h 5832629"/>
              <a:gd name="connsiteX187" fmla="*/ 2258274 w 9245000"/>
              <a:gd name="connsiteY187" fmla="*/ 4545367 h 5832629"/>
              <a:gd name="connsiteX188" fmla="*/ 2231641 w 9245000"/>
              <a:gd name="connsiteY188" fmla="*/ 4536489 h 5832629"/>
              <a:gd name="connsiteX189" fmla="*/ 2205008 w 9245000"/>
              <a:gd name="connsiteY189" fmla="*/ 4518734 h 5832629"/>
              <a:gd name="connsiteX190" fmla="*/ 2178375 w 9245000"/>
              <a:gd name="connsiteY190" fmla="*/ 4509856 h 5832629"/>
              <a:gd name="connsiteX191" fmla="*/ 2071843 w 9245000"/>
              <a:gd name="connsiteY191" fmla="*/ 4465468 h 5832629"/>
              <a:gd name="connsiteX192" fmla="*/ 2045210 w 9245000"/>
              <a:gd name="connsiteY192" fmla="*/ 4456590 h 5832629"/>
              <a:gd name="connsiteX193" fmla="*/ 1849901 w 9245000"/>
              <a:gd name="connsiteY193" fmla="*/ 4429957 h 5832629"/>
              <a:gd name="connsiteX194" fmla="*/ 1770002 w 9245000"/>
              <a:gd name="connsiteY194" fmla="*/ 4412202 h 5832629"/>
              <a:gd name="connsiteX195" fmla="*/ 1716736 w 9245000"/>
              <a:gd name="connsiteY195" fmla="*/ 4394447 h 5832629"/>
              <a:gd name="connsiteX196" fmla="*/ 1690103 w 9245000"/>
              <a:gd name="connsiteY196" fmla="*/ 4376691 h 5832629"/>
              <a:gd name="connsiteX197" fmla="*/ 1672348 w 9245000"/>
              <a:gd name="connsiteY197" fmla="*/ 4350058 h 5832629"/>
              <a:gd name="connsiteX198" fmla="*/ 1619082 w 9245000"/>
              <a:gd name="connsiteY198" fmla="*/ 4314548 h 5832629"/>
              <a:gd name="connsiteX199" fmla="*/ 1565816 w 9245000"/>
              <a:gd name="connsiteY199" fmla="*/ 4243526 h 5832629"/>
              <a:gd name="connsiteX200" fmla="*/ 1556938 w 9245000"/>
              <a:gd name="connsiteY200" fmla="*/ 4208016 h 5832629"/>
              <a:gd name="connsiteX201" fmla="*/ 1548060 w 9245000"/>
              <a:gd name="connsiteY201" fmla="*/ 4181383 h 5832629"/>
              <a:gd name="connsiteX202" fmla="*/ 1539183 w 9245000"/>
              <a:gd name="connsiteY202" fmla="*/ 4128117 h 5832629"/>
              <a:gd name="connsiteX203" fmla="*/ 1530305 w 9245000"/>
              <a:gd name="connsiteY203" fmla="*/ 4101484 h 5832629"/>
              <a:gd name="connsiteX204" fmla="*/ 1521427 w 9245000"/>
              <a:gd name="connsiteY204" fmla="*/ 4057095 h 5832629"/>
              <a:gd name="connsiteX205" fmla="*/ 1530305 w 9245000"/>
              <a:gd name="connsiteY205" fmla="*/ 3826276 h 5832629"/>
              <a:gd name="connsiteX206" fmla="*/ 1548060 w 9245000"/>
              <a:gd name="connsiteY206" fmla="*/ 3773010 h 5832629"/>
              <a:gd name="connsiteX207" fmla="*/ 1565816 w 9245000"/>
              <a:gd name="connsiteY207" fmla="*/ 3755254 h 5832629"/>
              <a:gd name="connsiteX208" fmla="*/ 1610204 w 9245000"/>
              <a:gd name="connsiteY208" fmla="*/ 3701988 h 5832629"/>
              <a:gd name="connsiteX209" fmla="*/ 1627959 w 9245000"/>
              <a:gd name="connsiteY209" fmla="*/ 3675355 h 5832629"/>
              <a:gd name="connsiteX210" fmla="*/ 1654592 w 9245000"/>
              <a:gd name="connsiteY210" fmla="*/ 3657600 h 5832629"/>
              <a:gd name="connsiteX211" fmla="*/ 1752247 w 9245000"/>
              <a:gd name="connsiteY211" fmla="*/ 3630967 h 5832629"/>
              <a:gd name="connsiteX212" fmla="*/ 1832146 w 9245000"/>
              <a:gd name="connsiteY212" fmla="*/ 3604334 h 5832629"/>
              <a:gd name="connsiteX213" fmla="*/ 1867657 w 9245000"/>
              <a:gd name="connsiteY213" fmla="*/ 3586579 h 5832629"/>
              <a:gd name="connsiteX214" fmla="*/ 1894290 w 9245000"/>
              <a:gd name="connsiteY214" fmla="*/ 3568823 h 5832629"/>
              <a:gd name="connsiteX215" fmla="*/ 1929800 w 9245000"/>
              <a:gd name="connsiteY215" fmla="*/ 3559946 h 5832629"/>
              <a:gd name="connsiteX216" fmla="*/ 1991944 w 9245000"/>
              <a:gd name="connsiteY216" fmla="*/ 3542190 h 5832629"/>
              <a:gd name="connsiteX217" fmla="*/ 2382561 w 9245000"/>
              <a:gd name="connsiteY217" fmla="*/ 3533313 h 5832629"/>
              <a:gd name="connsiteX218" fmla="*/ 2506849 w 9245000"/>
              <a:gd name="connsiteY218" fmla="*/ 3542190 h 5832629"/>
              <a:gd name="connsiteX219" fmla="*/ 2604503 w 9245000"/>
              <a:gd name="connsiteY219" fmla="*/ 3577701 h 5832629"/>
              <a:gd name="connsiteX220" fmla="*/ 2675525 w 9245000"/>
              <a:gd name="connsiteY220" fmla="*/ 3595456 h 5832629"/>
              <a:gd name="connsiteX221" fmla="*/ 2728791 w 9245000"/>
              <a:gd name="connsiteY221" fmla="*/ 3613212 h 5832629"/>
              <a:gd name="connsiteX222" fmla="*/ 3137163 w 9245000"/>
              <a:gd name="connsiteY222" fmla="*/ 3622089 h 5832629"/>
              <a:gd name="connsiteX223" fmla="*/ 3208185 w 9245000"/>
              <a:gd name="connsiteY223" fmla="*/ 3613212 h 5832629"/>
              <a:gd name="connsiteX224" fmla="*/ 3225940 w 9245000"/>
              <a:gd name="connsiteY224" fmla="*/ 3586579 h 5832629"/>
              <a:gd name="connsiteX225" fmla="*/ 3243695 w 9245000"/>
              <a:gd name="connsiteY225" fmla="*/ 3568823 h 5832629"/>
              <a:gd name="connsiteX226" fmla="*/ 3279206 w 9245000"/>
              <a:gd name="connsiteY226" fmla="*/ 3497802 h 5832629"/>
              <a:gd name="connsiteX227" fmla="*/ 3305839 w 9245000"/>
              <a:gd name="connsiteY227" fmla="*/ 3471169 h 5832629"/>
              <a:gd name="connsiteX228" fmla="*/ 3341350 w 9245000"/>
              <a:gd name="connsiteY228" fmla="*/ 3409025 h 5832629"/>
              <a:gd name="connsiteX229" fmla="*/ 3359105 w 9245000"/>
              <a:gd name="connsiteY229" fmla="*/ 3355759 h 5832629"/>
              <a:gd name="connsiteX230" fmla="*/ 3376860 w 9245000"/>
              <a:gd name="connsiteY230" fmla="*/ 3320249 h 5832629"/>
              <a:gd name="connsiteX231" fmla="*/ 3394616 w 9245000"/>
              <a:gd name="connsiteY231" fmla="*/ 3275860 h 5832629"/>
              <a:gd name="connsiteX232" fmla="*/ 3412371 w 9245000"/>
              <a:gd name="connsiteY232" fmla="*/ 3204839 h 5832629"/>
              <a:gd name="connsiteX233" fmla="*/ 3430126 w 9245000"/>
              <a:gd name="connsiteY233" fmla="*/ 3124940 h 5832629"/>
              <a:gd name="connsiteX234" fmla="*/ 3403493 w 9245000"/>
              <a:gd name="connsiteY234" fmla="*/ 3027286 h 5832629"/>
              <a:gd name="connsiteX235" fmla="*/ 3376860 w 9245000"/>
              <a:gd name="connsiteY235" fmla="*/ 2982897 h 5832629"/>
              <a:gd name="connsiteX236" fmla="*/ 3350227 w 9245000"/>
              <a:gd name="connsiteY236" fmla="*/ 2938509 h 5832629"/>
              <a:gd name="connsiteX237" fmla="*/ 3341350 w 9245000"/>
              <a:gd name="connsiteY237" fmla="*/ 2911876 h 5832629"/>
              <a:gd name="connsiteX238" fmla="*/ 3296961 w 9245000"/>
              <a:gd name="connsiteY238" fmla="*/ 2876365 h 5832629"/>
              <a:gd name="connsiteX239" fmla="*/ 3279206 w 9245000"/>
              <a:gd name="connsiteY239" fmla="*/ 2849732 h 5832629"/>
              <a:gd name="connsiteX240" fmla="*/ 3234818 w 9245000"/>
              <a:gd name="connsiteY240" fmla="*/ 2840854 h 5832629"/>
              <a:gd name="connsiteX241" fmla="*/ 3199307 w 9245000"/>
              <a:gd name="connsiteY241" fmla="*/ 2823099 h 5832629"/>
              <a:gd name="connsiteX242" fmla="*/ 3172674 w 9245000"/>
              <a:gd name="connsiteY242" fmla="*/ 2805344 h 5832629"/>
              <a:gd name="connsiteX243" fmla="*/ 3128286 w 9245000"/>
              <a:gd name="connsiteY243" fmla="*/ 2787588 h 5832629"/>
              <a:gd name="connsiteX244" fmla="*/ 3075020 w 9245000"/>
              <a:gd name="connsiteY244" fmla="*/ 2752078 h 5832629"/>
              <a:gd name="connsiteX245" fmla="*/ 3003998 w 9245000"/>
              <a:gd name="connsiteY245" fmla="*/ 2725445 h 5832629"/>
              <a:gd name="connsiteX246" fmla="*/ 2906344 w 9245000"/>
              <a:gd name="connsiteY246" fmla="*/ 2698812 h 5832629"/>
              <a:gd name="connsiteX247" fmla="*/ 2160620 w 9245000"/>
              <a:gd name="connsiteY247" fmla="*/ 2654423 h 5832629"/>
              <a:gd name="connsiteX248" fmla="*/ 2054088 w 9245000"/>
              <a:gd name="connsiteY248" fmla="*/ 2618913 h 5832629"/>
              <a:gd name="connsiteX249" fmla="*/ 1991944 w 9245000"/>
              <a:gd name="connsiteY249" fmla="*/ 2592280 h 5832629"/>
              <a:gd name="connsiteX250" fmla="*/ 1938678 w 9245000"/>
              <a:gd name="connsiteY250" fmla="*/ 2547891 h 5832629"/>
              <a:gd name="connsiteX251" fmla="*/ 1920923 w 9245000"/>
              <a:gd name="connsiteY251" fmla="*/ 2521258 h 5832629"/>
              <a:gd name="connsiteX252" fmla="*/ 1903167 w 9245000"/>
              <a:gd name="connsiteY252" fmla="*/ 2503503 h 5832629"/>
              <a:gd name="connsiteX253" fmla="*/ 1849901 w 9245000"/>
              <a:gd name="connsiteY253" fmla="*/ 2432482 h 5832629"/>
              <a:gd name="connsiteX254" fmla="*/ 1832146 w 9245000"/>
              <a:gd name="connsiteY254" fmla="*/ 2370338 h 5832629"/>
              <a:gd name="connsiteX255" fmla="*/ 1787758 w 9245000"/>
              <a:gd name="connsiteY255" fmla="*/ 2272684 h 5832629"/>
              <a:gd name="connsiteX256" fmla="*/ 1770002 w 9245000"/>
              <a:gd name="connsiteY256" fmla="*/ 2210540 h 5832629"/>
              <a:gd name="connsiteX257" fmla="*/ 1752247 w 9245000"/>
              <a:gd name="connsiteY257" fmla="*/ 2121763 h 5832629"/>
              <a:gd name="connsiteX258" fmla="*/ 1743369 w 9245000"/>
              <a:gd name="connsiteY258" fmla="*/ 2095130 h 5832629"/>
              <a:gd name="connsiteX259" fmla="*/ 1734492 w 9245000"/>
              <a:gd name="connsiteY259" fmla="*/ 2032987 h 5832629"/>
              <a:gd name="connsiteX260" fmla="*/ 1752247 w 9245000"/>
              <a:gd name="connsiteY260" fmla="*/ 1740023 h 5832629"/>
              <a:gd name="connsiteX261" fmla="*/ 1761125 w 9245000"/>
              <a:gd name="connsiteY261" fmla="*/ 1704513 h 5832629"/>
              <a:gd name="connsiteX262" fmla="*/ 1761125 w 9245000"/>
              <a:gd name="connsiteY262" fmla="*/ 1189608 h 5832629"/>
              <a:gd name="connsiteX263" fmla="*/ 1743369 w 9245000"/>
              <a:gd name="connsiteY263" fmla="*/ 1136342 h 5832629"/>
              <a:gd name="connsiteX264" fmla="*/ 1734492 w 9245000"/>
              <a:gd name="connsiteY264" fmla="*/ 1029810 h 5832629"/>
              <a:gd name="connsiteX265" fmla="*/ 1698981 w 9245000"/>
              <a:gd name="connsiteY265" fmla="*/ 870012 h 5832629"/>
              <a:gd name="connsiteX266" fmla="*/ 1690103 w 9245000"/>
              <a:gd name="connsiteY266" fmla="*/ 807868 h 5832629"/>
              <a:gd name="connsiteX267" fmla="*/ 1681226 w 9245000"/>
              <a:gd name="connsiteY267" fmla="*/ 781235 h 5832629"/>
              <a:gd name="connsiteX268" fmla="*/ 1672348 w 9245000"/>
              <a:gd name="connsiteY268" fmla="*/ 745724 h 5832629"/>
              <a:gd name="connsiteX269" fmla="*/ 1663470 w 9245000"/>
              <a:gd name="connsiteY269" fmla="*/ 719091 h 5832629"/>
              <a:gd name="connsiteX270" fmla="*/ 1654592 w 9245000"/>
              <a:gd name="connsiteY270" fmla="*/ 674703 h 5832629"/>
              <a:gd name="connsiteX271" fmla="*/ 1636837 w 9245000"/>
              <a:gd name="connsiteY271" fmla="*/ 479394 h 5832629"/>
              <a:gd name="connsiteX272" fmla="*/ 1601326 w 9245000"/>
              <a:gd name="connsiteY272" fmla="*/ 399495 h 5832629"/>
              <a:gd name="connsiteX273" fmla="*/ 1548060 w 9245000"/>
              <a:gd name="connsiteY273" fmla="*/ 310719 h 5832629"/>
              <a:gd name="connsiteX274" fmla="*/ 1503672 w 9245000"/>
              <a:gd name="connsiteY274" fmla="*/ 266330 h 5832629"/>
              <a:gd name="connsiteX275" fmla="*/ 1468161 w 9245000"/>
              <a:gd name="connsiteY275" fmla="*/ 221942 h 5832629"/>
              <a:gd name="connsiteX276" fmla="*/ 1361629 w 9245000"/>
              <a:gd name="connsiteY276" fmla="*/ 177554 h 5832629"/>
              <a:gd name="connsiteX277" fmla="*/ 1317241 w 9245000"/>
              <a:gd name="connsiteY277" fmla="*/ 159798 h 5832629"/>
              <a:gd name="connsiteX278" fmla="*/ 1281730 w 9245000"/>
              <a:gd name="connsiteY278" fmla="*/ 150921 h 5832629"/>
              <a:gd name="connsiteX279" fmla="*/ 1175198 w 9245000"/>
              <a:gd name="connsiteY279" fmla="*/ 115410 h 5832629"/>
              <a:gd name="connsiteX280" fmla="*/ 1042033 w 9245000"/>
              <a:gd name="connsiteY280" fmla="*/ 53266 h 5832629"/>
              <a:gd name="connsiteX281" fmla="*/ 908868 w 9245000"/>
              <a:gd name="connsiteY281" fmla="*/ 17755 h 5832629"/>
              <a:gd name="connsiteX282" fmla="*/ 828969 w 9245000"/>
              <a:gd name="connsiteY282" fmla="*/ 0 h 5832629"/>
              <a:gd name="connsiteX283" fmla="*/ 678049 w 9245000"/>
              <a:gd name="connsiteY283" fmla="*/ 17755 h 5832629"/>
              <a:gd name="connsiteX284" fmla="*/ 651416 w 9245000"/>
              <a:gd name="connsiteY284" fmla="*/ 26633 h 5832629"/>
              <a:gd name="connsiteX285" fmla="*/ 536006 w 9245000"/>
              <a:gd name="connsiteY285" fmla="*/ 53266 h 5832629"/>
              <a:gd name="connsiteX286" fmla="*/ 500495 w 9245000"/>
              <a:gd name="connsiteY286" fmla="*/ 71021 h 5832629"/>
              <a:gd name="connsiteX287" fmla="*/ 473862 w 9245000"/>
              <a:gd name="connsiteY287" fmla="*/ 97654 h 5832629"/>
              <a:gd name="connsiteX288" fmla="*/ 438352 w 9245000"/>
              <a:gd name="connsiteY288" fmla="*/ 106532 h 5832629"/>
              <a:gd name="connsiteX289" fmla="*/ 402841 w 9245000"/>
              <a:gd name="connsiteY289" fmla="*/ 124287 h 5832629"/>
              <a:gd name="connsiteX290" fmla="*/ 349575 w 9245000"/>
              <a:gd name="connsiteY290" fmla="*/ 142043 h 5832629"/>
              <a:gd name="connsiteX291" fmla="*/ 287431 w 9245000"/>
              <a:gd name="connsiteY291" fmla="*/ 177554 h 5832629"/>
              <a:gd name="connsiteX292" fmla="*/ 251921 w 9245000"/>
              <a:gd name="connsiteY292" fmla="*/ 204187 h 5832629"/>
              <a:gd name="connsiteX293" fmla="*/ 207532 w 9245000"/>
              <a:gd name="connsiteY293" fmla="*/ 248575 h 5832629"/>
              <a:gd name="connsiteX294" fmla="*/ 163144 w 9245000"/>
              <a:gd name="connsiteY294" fmla="*/ 284086 h 5832629"/>
              <a:gd name="connsiteX295" fmla="*/ 136511 w 9245000"/>
              <a:gd name="connsiteY295" fmla="*/ 319596 h 5832629"/>
              <a:gd name="connsiteX296" fmla="*/ 74367 w 9245000"/>
              <a:gd name="connsiteY296" fmla="*/ 372862 h 5832629"/>
              <a:gd name="connsiteX297" fmla="*/ 56612 w 9245000"/>
              <a:gd name="connsiteY297" fmla="*/ 408373 h 5832629"/>
              <a:gd name="connsiteX298" fmla="*/ 38857 w 9245000"/>
              <a:gd name="connsiteY298" fmla="*/ 435006 h 5832629"/>
              <a:gd name="connsiteX299" fmla="*/ 21101 w 9245000"/>
              <a:gd name="connsiteY299" fmla="*/ 497150 h 5832629"/>
              <a:gd name="connsiteX300" fmla="*/ 3346 w 9245000"/>
              <a:gd name="connsiteY300" fmla="*/ 550416 h 5832629"/>
              <a:gd name="connsiteX301" fmla="*/ 21101 w 9245000"/>
              <a:gd name="connsiteY301" fmla="*/ 577049 h 5832629"/>
              <a:gd name="connsiteX302" fmla="*/ 47734 w 9245000"/>
              <a:gd name="connsiteY302" fmla="*/ 559293 h 5832629"/>
              <a:gd name="connsiteX303" fmla="*/ 83245 w 9245000"/>
              <a:gd name="connsiteY303" fmla="*/ 541538 h 583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</a:cxnLst>
            <a:rect l="l" t="t" r="r" b="b"/>
            <a:pathLst>
              <a:path w="9245000" h="5832629">
                <a:moveTo>
                  <a:pt x="92123" y="470517"/>
                </a:moveTo>
                <a:cubicBezTo>
                  <a:pt x="43673" y="567417"/>
                  <a:pt x="64829" y="507619"/>
                  <a:pt x="56612" y="674703"/>
                </a:cubicBezTo>
                <a:cubicBezTo>
                  <a:pt x="50210" y="804886"/>
                  <a:pt x="44775" y="935115"/>
                  <a:pt x="38857" y="1065321"/>
                </a:cubicBezTo>
                <a:cubicBezTo>
                  <a:pt x="41816" y="1115628"/>
                  <a:pt x="43172" y="1166054"/>
                  <a:pt x="47734" y="1216241"/>
                </a:cubicBezTo>
                <a:cubicBezTo>
                  <a:pt x="49337" y="1233878"/>
                  <a:pt x="57490" y="1268595"/>
                  <a:pt x="65490" y="1287262"/>
                </a:cubicBezTo>
                <a:cubicBezTo>
                  <a:pt x="70703" y="1299426"/>
                  <a:pt x="78032" y="1310609"/>
                  <a:pt x="83245" y="1322773"/>
                </a:cubicBezTo>
                <a:cubicBezTo>
                  <a:pt x="95423" y="1351189"/>
                  <a:pt x="92661" y="1360437"/>
                  <a:pt x="101000" y="1393794"/>
                </a:cubicBezTo>
                <a:cubicBezTo>
                  <a:pt x="103270" y="1402873"/>
                  <a:pt x="106919" y="1411549"/>
                  <a:pt x="109878" y="1420427"/>
                </a:cubicBezTo>
                <a:cubicBezTo>
                  <a:pt x="112837" y="1470734"/>
                  <a:pt x="113742" y="1521204"/>
                  <a:pt x="118756" y="1571348"/>
                </a:cubicBezTo>
                <a:cubicBezTo>
                  <a:pt x="119687" y="1580659"/>
                  <a:pt x="126310" y="1588717"/>
                  <a:pt x="127633" y="1597981"/>
                </a:cubicBezTo>
                <a:cubicBezTo>
                  <a:pt x="150923" y="1761014"/>
                  <a:pt x="123616" y="1644056"/>
                  <a:pt x="145389" y="1731146"/>
                </a:cubicBezTo>
                <a:cubicBezTo>
                  <a:pt x="148348" y="1754820"/>
                  <a:pt x="149998" y="1778694"/>
                  <a:pt x="154266" y="1802167"/>
                </a:cubicBezTo>
                <a:cubicBezTo>
                  <a:pt x="155940" y="1811374"/>
                  <a:pt x="159858" y="1820038"/>
                  <a:pt x="163144" y="1828800"/>
                </a:cubicBezTo>
                <a:cubicBezTo>
                  <a:pt x="168739" y="1843721"/>
                  <a:pt x="175304" y="1858267"/>
                  <a:pt x="180899" y="1873188"/>
                </a:cubicBezTo>
                <a:cubicBezTo>
                  <a:pt x="184185" y="1881950"/>
                  <a:pt x="186091" y="1891220"/>
                  <a:pt x="189777" y="1899821"/>
                </a:cubicBezTo>
                <a:cubicBezTo>
                  <a:pt x="194990" y="1911985"/>
                  <a:pt x="202617" y="1923044"/>
                  <a:pt x="207532" y="1935332"/>
                </a:cubicBezTo>
                <a:cubicBezTo>
                  <a:pt x="214483" y="1952709"/>
                  <a:pt x="219370" y="1970843"/>
                  <a:pt x="225288" y="1988598"/>
                </a:cubicBezTo>
                <a:cubicBezTo>
                  <a:pt x="228247" y="1997476"/>
                  <a:pt x="227548" y="2008614"/>
                  <a:pt x="234165" y="2015231"/>
                </a:cubicBezTo>
                <a:lnTo>
                  <a:pt x="251921" y="2032987"/>
                </a:lnTo>
                <a:cubicBezTo>
                  <a:pt x="257839" y="2047783"/>
                  <a:pt x="264637" y="2062257"/>
                  <a:pt x="269676" y="2077375"/>
                </a:cubicBezTo>
                <a:cubicBezTo>
                  <a:pt x="273534" y="2088950"/>
                  <a:pt x="275202" y="2101154"/>
                  <a:pt x="278554" y="2112886"/>
                </a:cubicBezTo>
                <a:cubicBezTo>
                  <a:pt x="281125" y="2121884"/>
                  <a:pt x="284969" y="2130491"/>
                  <a:pt x="287431" y="2139519"/>
                </a:cubicBezTo>
                <a:cubicBezTo>
                  <a:pt x="293852" y="2163061"/>
                  <a:pt x="299269" y="2186866"/>
                  <a:pt x="305187" y="2210540"/>
                </a:cubicBezTo>
                <a:cubicBezTo>
                  <a:pt x="308146" y="2222377"/>
                  <a:pt x="312338" y="2233972"/>
                  <a:pt x="314064" y="2246051"/>
                </a:cubicBezTo>
                <a:cubicBezTo>
                  <a:pt x="328399" y="2346390"/>
                  <a:pt x="321337" y="2287331"/>
                  <a:pt x="331820" y="2423604"/>
                </a:cubicBezTo>
                <a:cubicBezTo>
                  <a:pt x="328861" y="2506462"/>
                  <a:pt x="329143" y="2589500"/>
                  <a:pt x="322942" y="2672179"/>
                </a:cubicBezTo>
                <a:cubicBezTo>
                  <a:pt x="307819" y="2873814"/>
                  <a:pt x="315488" y="2722237"/>
                  <a:pt x="296309" y="2805344"/>
                </a:cubicBezTo>
                <a:cubicBezTo>
                  <a:pt x="289523" y="2834750"/>
                  <a:pt x="288098" y="2865491"/>
                  <a:pt x="278554" y="2894121"/>
                </a:cubicBezTo>
                <a:cubicBezTo>
                  <a:pt x="275595" y="2902999"/>
                  <a:pt x="273861" y="2912384"/>
                  <a:pt x="269676" y="2920754"/>
                </a:cubicBezTo>
                <a:cubicBezTo>
                  <a:pt x="264904" y="2930297"/>
                  <a:pt x="257576" y="2938339"/>
                  <a:pt x="251921" y="2947387"/>
                </a:cubicBezTo>
                <a:cubicBezTo>
                  <a:pt x="198402" y="3033018"/>
                  <a:pt x="248090" y="2957573"/>
                  <a:pt x="207532" y="3018408"/>
                </a:cubicBezTo>
                <a:cubicBezTo>
                  <a:pt x="204573" y="3027286"/>
                  <a:pt x="202840" y="3036671"/>
                  <a:pt x="198655" y="3045041"/>
                </a:cubicBezTo>
                <a:cubicBezTo>
                  <a:pt x="193883" y="3054584"/>
                  <a:pt x="185102" y="3061867"/>
                  <a:pt x="180899" y="3071674"/>
                </a:cubicBezTo>
                <a:cubicBezTo>
                  <a:pt x="156357" y="3128940"/>
                  <a:pt x="190004" y="3089204"/>
                  <a:pt x="154266" y="3124940"/>
                </a:cubicBezTo>
                <a:cubicBezTo>
                  <a:pt x="151307" y="3157491"/>
                  <a:pt x="147077" y="3189952"/>
                  <a:pt x="145389" y="3222594"/>
                </a:cubicBezTo>
                <a:cubicBezTo>
                  <a:pt x="138198" y="3361618"/>
                  <a:pt x="189889" y="3515332"/>
                  <a:pt x="127633" y="3639845"/>
                </a:cubicBezTo>
                <a:cubicBezTo>
                  <a:pt x="85989" y="3723132"/>
                  <a:pt x="136010" y="3618906"/>
                  <a:pt x="92123" y="3728621"/>
                </a:cubicBezTo>
                <a:cubicBezTo>
                  <a:pt x="86204" y="3743417"/>
                  <a:pt x="79406" y="3757892"/>
                  <a:pt x="74367" y="3773010"/>
                </a:cubicBezTo>
                <a:cubicBezTo>
                  <a:pt x="70509" y="3784585"/>
                  <a:pt x="69774" y="3797097"/>
                  <a:pt x="65490" y="3808521"/>
                </a:cubicBezTo>
                <a:cubicBezTo>
                  <a:pt x="52592" y="3842915"/>
                  <a:pt x="51651" y="3840113"/>
                  <a:pt x="29979" y="3861787"/>
                </a:cubicBezTo>
                <a:cubicBezTo>
                  <a:pt x="27020" y="3870665"/>
                  <a:pt x="23672" y="3879422"/>
                  <a:pt x="21101" y="3888420"/>
                </a:cubicBezTo>
                <a:cubicBezTo>
                  <a:pt x="-22371" y="4040573"/>
                  <a:pt x="13588" y="4158465"/>
                  <a:pt x="21101" y="4350058"/>
                </a:cubicBezTo>
                <a:cubicBezTo>
                  <a:pt x="21468" y="4359409"/>
                  <a:pt x="27408" y="4367693"/>
                  <a:pt x="29979" y="4376691"/>
                </a:cubicBezTo>
                <a:cubicBezTo>
                  <a:pt x="33331" y="4388423"/>
                  <a:pt x="34573" y="4400778"/>
                  <a:pt x="38857" y="4412202"/>
                </a:cubicBezTo>
                <a:cubicBezTo>
                  <a:pt x="43504" y="4424593"/>
                  <a:pt x="51237" y="4435619"/>
                  <a:pt x="56612" y="4447713"/>
                </a:cubicBezTo>
                <a:cubicBezTo>
                  <a:pt x="70765" y="4479557"/>
                  <a:pt x="73484" y="4489452"/>
                  <a:pt x="83245" y="4518734"/>
                </a:cubicBezTo>
                <a:cubicBezTo>
                  <a:pt x="86204" y="4539449"/>
                  <a:pt x="86617" y="4560690"/>
                  <a:pt x="92123" y="4580878"/>
                </a:cubicBezTo>
                <a:cubicBezTo>
                  <a:pt x="95605" y="4593645"/>
                  <a:pt x="105693" y="4603833"/>
                  <a:pt x="109878" y="4616388"/>
                </a:cubicBezTo>
                <a:cubicBezTo>
                  <a:pt x="114650" y="4630703"/>
                  <a:pt x="115483" y="4646047"/>
                  <a:pt x="118756" y="4660777"/>
                </a:cubicBezTo>
                <a:cubicBezTo>
                  <a:pt x="121403" y="4672687"/>
                  <a:pt x="124281" y="4684556"/>
                  <a:pt x="127633" y="4696287"/>
                </a:cubicBezTo>
                <a:cubicBezTo>
                  <a:pt x="130204" y="4705285"/>
                  <a:pt x="134481" y="4713786"/>
                  <a:pt x="136511" y="4722921"/>
                </a:cubicBezTo>
                <a:cubicBezTo>
                  <a:pt x="152459" y="4794685"/>
                  <a:pt x="132253" y="4756483"/>
                  <a:pt x="163144" y="4802820"/>
                </a:cubicBezTo>
                <a:cubicBezTo>
                  <a:pt x="166103" y="4974455"/>
                  <a:pt x="166488" y="5146153"/>
                  <a:pt x="172022" y="5317724"/>
                </a:cubicBezTo>
                <a:cubicBezTo>
                  <a:pt x="173113" y="5351540"/>
                  <a:pt x="179005" y="5351341"/>
                  <a:pt x="198655" y="5370990"/>
                </a:cubicBezTo>
                <a:cubicBezTo>
                  <a:pt x="208032" y="5399123"/>
                  <a:pt x="205618" y="5399668"/>
                  <a:pt x="225288" y="5424256"/>
                </a:cubicBezTo>
                <a:cubicBezTo>
                  <a:pt x="247306" y="5451778"/>
                  <a:pt x="242583" y="5432216"/>
                  <a:pt x="260798" y="5468645"/>
                </a:cubicBezTo>
                <a:cubicBezTo>
                  <a:pt x="275238" y="5497525"/>
                  <a:pt x="261991" y="5496471"/>
                  <a:pt x="287431" y="5521911"/>
                </a:cubicBezTo>
                <a:cubicBezTo>
                  <a:pt x="294976" y="5529456"/>
                  <a:pt x="305963" y="5532722"/>
                  <a:pt x="314064" y="5539666"/>
                </a:cubicBezTo>
                <a:cubicBezTo>
                  <a:pt x="326774" y="5550560"/>
                  <a:pt x="335646" y="5565891"/>
                  <a:pt x="349575" y="5575177"/>
                </a:cubicBezTo>
                <a:cubicBezTo>
                  <a:pt x="358453" y="5581095"/>
                  <a:pt x="368011" y="5586102"/>
                  <a:pt x="376208" y="5592932"/>
                </a:cubicBezTo>
                <a:cubicBezTo>
                  <a:pt x="385853" y="5600969"/>
                  <a:pt x="392395" y="5612601"/>
                  <a:pt x="402841" y="5619565"/>
                </a:cubicBezTo>
                <a:cubicBezTo>
                  <a:pt x="410627" y="5624756"/>
                  <a:pt x="420955" y="5624571"/>
                  <a:pt x="429474" y="5628443"/>
                </a:cubicBezTo>
                <a:cubicBezTo>
                  <a:pt x="453570" y="5639396"/>
                  <a:pt x="475385" y="5655584"/>
                  <a:pt x="500495" y="5663954"/>
                </a:cubicBezTo>
                <a:cubicBezTo>
                  <a:pt x="573612" y="5688326"/>
                  <a:pt x="535233" y="5679062"/>
                  <a:pt x="615905" y="5690587"/>
                </a:cubicBezTo>
                <a:cubicBezTo>
                  <a:pt x="635839" y="5697231"/>
                  <a:pt x="680291" y="5713561"/>
                  <a:pt x="704682" y="5717220"/>
                </a:cubicBezTo>
                <a:cubicBezTo>
                  <a:pt x="751870" y="5724298"/>
                  <a:pt x="846725" y="5734975"/>
                  <a:pt x="846725" y="5734975"/>
                </a:cubicBezTo>
                <a:cubicBezTo>
                  <a:pt x="858562" y="5737934"/>
                  <a:pt x="870176" y="5741998"/>
                  <a:pt x="882235" y="5743853"/>
                </a:cubicBezTo>
                <a:cubicBezTo>
                  <a:pt x="1018153" y="5764763"/>
                  <a:pt x="1085135" y="5749003"/>
                  <a:pt x="1255097" y="5743853"/>
                </a:cubicBezTo>
                <a:cubicBezTo>
                  <a:pt x="1342691" y="5731339"/>
                  <a:pt x="1345129" y="5729313"/>
                  <a:pt x="1459284" y="5726097"/>
                </a:cubicBezTo>
                <a:lnTo>
                  <a:pt x="1947556" y="5717220"/>
                </a:lnTo>
                <a:lnTo>
                  <a:pt x="2773179" y="5708342"/>
                </a:lnTo>
                <a:cubicBezTo>
                  <a:pt x="3246660" y="5687756"/>
                  <a:pt x="3045440" y="5684401"/>
                  <a:pt x="3376860" y="5699464"/>
                </a:cubicBezTo>
                <a:lnTo>
                  <a:pt x="3456759" y="5708342"/>
                </a:lnTo>
                <a:cubicBezTo>
                  <a:pt x="3554647" y="5717665"/>
                  <a:pt x="3602175" y="5719650"/>
                  <a:pt x="3705334" y="5726097"/>
                </a:cubicBezTo>
                <a:cubicBezTo>
                  <a:pt x="3800029" y="5723138"/>
                  <a:pt x="3894803" y="5722072"/>
                  <a:pt x="3989420" y="5717220"/>
                </a:cubicBezTo>
                <a:cubicBezTo>
                  <a:pt x="4087108" y="5712210"/>
                  <a:pt x="4017580" y="5710155"/>
                  <a:pt x="4087074" y="5699464"/>
                </a:cubicBezTo>
                <a:cubicBezTo>
                  <a:pt x="4113559" y="5695389"/>
                  <a:pt x="4140340" y="5693546"/>
                  <a:pt x="4166973" y="5690587"/>
                </a:cubicBezTo>
                <a:lnTo>
                  <a:pt x="4548713" y="5699464"/>
                </a:lnTo>
                <a:cubicBezTo>
                  <a:pt x="4560903" y="5699983"/>
                  <a:pt x="4572260" y="5705949"/>
                  <a:pt x="4584224" y="5708342"/>
                </a:cubicBezTo>
                <a:cubicBezTo>
                  <a:pt x="4652159" y="5721930"/>
                  <a:pt x="4620019" y="5711822"/>
                  <a:pt x="4681878" y="5726097"/>
                </a:cubicBezTo>
                <a:cubicBezTo>
                  <a:pt x="4717544" y="5734328"/>
                  <a:pt x="4752899" y="5743853"/>
                  <a:pt x="4788410" y="5752730"/>
                </a:cubicBezTo>
                <a:cubicBezTo>
                  <a:pt x="4800247" y="5755689"/>
                  <a:pt x="4812346" y="5757749"/>
                  <a:pt x="4823921" y="5761608"/>
                </a:cubicBezTo>
                <a:cubicBezTo>
                  <a:pt x="4832799" y="5764567"/>
                  <a:pt x="4841419" y="5768456"/>
                  <a:pt x="4850554" y="5770486"/>
                </a:cubicBezTo>
                <a:cubicBezTo>
                  <a:pt x="4868126" y="5774391"/>
                  <a:pt x="4886110" y="5776143"/>
                  <a:pt x="4903820" y="5779363"/>
                </a:cubicBezTo>
                <a:cubicBezTo>
                  <a:pt x="4918666" y="5782062"/>
                  <a:pt x="4933362" y="5785542"/>
                  <a:pt x="4948208" y="5788241"/>
                </a:cubicBezTo>
                <a:cubicBezTo>
                  <a:pt x="4965918" y="5791461"/>
                  <a:pt x="4983764" y="5793899"/>
                  <a:pt x="5001474" y="5797119"/>
                </a:cubicBezTo>
                <a:cubicBezTo>
                  <a:pt x="5102938" y="5815567"/>
                  <a:pt x="4980024" y="5794218"/>
                  <a:pt x="5108006" y="5823752"/>
                </a:cubicBezTo>
                <a:cubicBezTo>
                  <a:pt x="5125545" y="5827800"/>
                  <a:pt x="5143517" y="5829670"/>
                  <a:pt x="5161272" y="5832629"/>
                </a:cubicBezTo>
                <a:lnTo>
                  <a:pt x="5551890" y="5823752"/>
                </a:lnTo>
                <a:cubicBezTo>
                  <a:pt x="5569876" y="5823033"/>
                  <a:pt x="5587279" y="5816977"/>
                  <a:pt x="5605156" y="5814874"/>
                </a:cubicBezTo>
                <a:cubicBezTo>
                  <a:pt x="5685804" y="5805386"/>
                  <a:pt x="5773776" y="5801822"/>
                  <a:pt x="5853730" y="5797119"/>
                </a:cubicBezTo>
                <a:cubicBezTo>
                  <a:pt x="5877404" y="5794160"/>
                  <a:pt x="5901218" y="5792163"/>
                  <a:pt x="5924752" y="5788241"/>
                </a:cubicBezTo>
                <a:cubicBezTo>
                  <a:pt x="5936787" y="5786235"/>
                  <a:pt x="5948352" y="5782010"/>
                  <a:pt x="5960262" y="5779363"/>
                </a:cubicBezTo>
                <a:cubicBezTo>
                  <a:pt x="5981317" y="5774684"/>
                  <a:pt x="6038658" y="5763748"/>
                  <a:pt x="6057917" y="5761608"/>
                </a:cubicBezTo>
                <a:cubicBezTo>
                  <a:pt x="6093333" y="5757673"/>
                  <a:pt x="6128938" y="5755689"/>
                  <a:pt x="6164449" y="5752730"/>
                </a:cubicBezTo>
                <a:cubicBezTo>
                  <a:pt x="6276349" y="5724756"/>
                  <a:pt x="6080062" y="5771457"/>
                  <a:pt x="6359758" y="5734975"/>
                </a:cubicBezTo>
                <a:cubicBezTo>
                  <a:pt x="6375560" y="5732914"/>
                  <a:pt x="6388634" y="5720870"/>
                  <a:pt x="6404146" y="5717220"/>
                </a:cubicBezTo>
                <a:cubicBezTo>
                  <a:pt x="6476967" y="5700086"/>
                  <a:pt x="6534705" y="5697280"/>
                  <a:pt x="6608332" y="5690587"/>
                </a:cubicBezTo>
                <a:cubicBezTo>
                  <a:pt x="6620169" y="5687628"/>
                  <a:pt x="6632156" y="5685215"/>
                  <a:pt x="6643843" y="5681709"/>
                </a:cubicBezTo>
                <a:cubicBezTo>
                  <a:pt x="6661769" y="5676331"/>
                  <a:pt x="6678952" y="5668493"/>
                  <a:pt x="6697109" y="5663954"/>
                </a:cubicBezTo>
                <a:cubicBezTo>
                  <a:pt x="6720783" y="5658035"/>
                  <a:pt x="6744980" y="5653914"/>
                  <a:pt x="6768130" y="5646198"/>
                </a:cubicBezTo>
                <a:cubicBezTo>
                  <a:pt x="6777008" y="5643239"/>
                  <a:pt x="6785685" y="5639591"/>
                  <a:pt x="6794763" y="5637321"/>
                </a:cubicBezTo>
                <a:cubicBezTo>
                  <a:pt x="6809402" y="5633661"/>
                  <a:pt x="6824513" y="5632103"/>
                  <a:pt x="6839152" y="5628443"/>
                </a:cubicBezTo>
                <a:cubicBezTo>
                  <a:pt x="6921201" y="5607930"/>
                  <a:pt x="6770226" y="5628144"/>
                  <a:pt x="6954561" y="5601810"/>
                </a:cubicBezTo>
                <a:cubicBezTo>
                  <a:pt x="6975276" y="5598851"/>
                  <a:pt x="6995923" y="5595377"/>
                  <a:pt x="7016705" y="5592932"/>
                </a:cubicBezTo>
                <a:cubicBezTo>
                  <a:pt x="7110935" y="5581846"/>
                  <a:pt x="7125921" y="5583485"/>
                  <a:pt x="7229769" y="5575177"/>
                </a:cubicBezTo>
                <a:cubicBezTo>
                  <a:pt x="7262351" y="5572571"/>
                  <a:pt x="7294872" y="5569258"/>
                  <a:pt x="7327424" y="5566299"/>
                </a:cubicBezTo>
                <a:lnTo>
                  <a:pt x="7975493" y="5575177"/>
                </a:lnTo>
                <a:cubicBezTo>
                  <a:pt x="8037693" y="5576500"/>
                  <a:pt x="8099711" y="5584054"/>
                  <a:pt x="8161925" y="5584054"/>
                </a:cubicBezTo>
                <a:cubicBezTo>
                  <a:pt x="8401640" y="5584054"/>
                  <a:pt x="8641319" y="5578136"/>
                  <a:pt x="8881016" y="5575177"/>
                </a:cubicBezTo>
                <a:cubicBezTo>
                  <a:pt x="8889894" y="5572218"/>
                  <a:pt x="8899863" y="5571490"/>
                  <a:pt x="8907649" y="5566299"/>
                </a:cubicBezTo>
                <a:cubicBezTo>
                  <a:pt x="8918095" y="5559335"/>
                  <a:pt x="8923053" y="5545281"/>
                  <a:pt x="8934282" y="5539666"/>
                </a:cubicBezTo>
                <a:cubicBezTo>
                  <a:pt x="8947778" y="5532918"/>
                  <a:pt x="8964031" y="5534448"/>
                  <a:pt x="8978670" y="5530788"/>
                </a:cubicBezTo>
                <a:cubicBezTo>
                  <a:pt x="8987748" y="5528518"/>
                  <a:pt x="8996933" y="5526096"/>
                  <a:pt x="9005303" y="5521911"/>
                </a:cubicBezTo>
                <a:cubicBezTo>
                  <a:pt x="9046103" y="5501511"/>
                  <a:pt x="9061284" y="5490509"/>
                  <a:pt x="9094080" y="5468645"/>
                </a:cubicBezTo>
                <a:cubicBezTo>
                  <a:pt x="9099998" y="5459767"/>
                  <a:pt x="9105005" y="5450209"/>
                  <a:pt x="9111835" y="5442012"/>
                </a:cubicBezTo>
                <a:cubicBezTo>
                  <a:pt x="9119872" y="5432367"/>
                  <a:pt x="9131171" y="5425595"/>
                  <a:pt x="9138468" y="5415379"/>
                </a:cubicBezTo>
                <a:cubicBezTo>
                  <a:pt x="9154159" y="5393411"/>
                  <a:pt x="9162377" y="5358685"/>
                  <a:pt x="9173979" y="5335480"/>
                </a:cubicBezTo>
                <a:cubicBezTo>
                  <a:pt x="9178751" y="5325937"/>
                  <a:pt x="9187401" y="5318597"/>
                  <a:pt x="9191734" y="5308847"/>
                </a:cubicBezTo>
                <a:cubicBezTo>
                  <a:pt x="9199335" y="5291744"/>
                  <a:pt x="9209490" y="5255581"/>
                  <a:pt x="9209490" y="5255581"/>
                </a:cubicBezTo>
                <a:cubicBezTo>
                  <a:pt x="9212449" y="5237826"/>
                  <a:pt x="9214462" y="5219887"/>
                  <a:pt x="9218367" y="5202315"/>
                </a:cubicBezTo>
                <a:cubicBezTo>
                  <a:pt x="9221845" y="5186664"/>
                  <a:pt x="9241548" y="5139924"/>
                  <a:pt x="9245000" y="5131293"/>
                </a:cubicBezTo>
                <a:cubicBezTo>
                  <a:pt x="9242041" y="5083946"/>
                  <a:pt x="9242533" y="5036256"/>
                  <a:pt x="9236123" y="4989251"/>
                </a:cubicBezTo>
                <a:cubicBezTo>
                  <a:pt x="9230735" y="4949741"/>
                  <a:pt x="9215032" y="4934120"/>
                  <a:pt x="9200612" y="4900474"/>
                </a:cubicBezTo>
                <a:cubicBezTo>
                  <a:pt x="9196926" y="4891873"/>
                  <a:pt x="9197173" y="4881456"/>
                  <a:pt x="9191734" y="4873841"/>
                </a:cubicBezTo>
                <a:cubicBezTo>
                  <a:pt x="9182004" y="4860219"/>
                  <a:pt x="9168061" y="4850167"/>
                  <a:pt x="9156224" y="4838330"/>
                </a:cubicBezTo>
                <a:cubicBezTo>
                  <a:pt x="9133910" y="4771390"/>
                  <a:pt x="9164009" y="4853900"/>
                  <a:pt x="9129591" y="4785064"/>
                </a:cubicBezTo>
                <a:cubicBezTo>
                  <a:pt x="9122464" y="4770811"/>
                  <a:pt x="9117430" y="4755597"/>
                  <a:pt x="9111835" y="4740676"/>
                </a:cubicBezTo>
                <a:cubicBezTo>
                  <a:pt x="9108549" y="4731914"/>
                  <a:pt x="9107143" y="4722413"/>
                  <a:pt x="9102958" y="4714043"/>
                </a:cubicBezTo>
                <a:cubicBezTo>
                  <a:pt x="9070923" y="4649974"/>
                  <a:pt x="9098578" y="4729729"/>
                  <a:pt x="9067447" y="4651899"/>
                </a:cubicBezTo>
                <a:cubicBezTo>
                  <a:pt x="9060496" y="4634522"/>
                  <a:pt x="9055610" y="4616388"/>
                  <a:pt x="9049692" y="4598633"/>
                </a:cubicBezTo>
                <a:cubicBezTo>
                  <a:pt x="9046733" y="4589755"/>
                  <a:pt x="9046429" y="4579486"/>
                  <a:pt x="9040814" y="4572000"/>
                </a:cubicBezTo>
                <a:cubicBezTo>
                  <a:pt x="9006241" y="4525902"/>
                  <a:pt x="9020798" y="4549723"/>
                  <a:pt x="8996426" y="4500979"/>
                </a:cubicBezTo>
                <a:cubicBezTo>
                  <a:pt x="8987101" y="4454356"/>
                  <a:pt x="8992412" y="4460664"/>
                  <a:pt x="8969792" y="4421080"/>
                </a:cubicBezTo>
                <a:cubicBezTo>
                  <a:pt x="8964498" y="4411816"/>
                  <a:pt x="8958981" y="4402548"/>
                  <a:pt x="8952037" y="4394447"/>
                </a:cubicBezTo>
                <a:cubicBezTo>
                  <a:pt x="8941143" y="4381737"/>
                  <a:pt x="8930455" y="4368222"/>
                  <a:pt x="8916526" y="4358936"/>
                </a:cubicBezTo>
                <a:cubicBezTo>
                  <a:pt x="8892507" y="4342923"/>
                  <a:pt x="8882536" y="4334687"/>
                  <a:pt x="8854383" y="4323425"/>
                </a:cubicBezTo>
                <a:cubicBezTo>
                  <a:pt x="8837006" y="4316474"/>
                  <a:pt x="8818872" y="4311588"/>
                  <a:pt x="8801117" y="4305670"/>
                </a:cubicBezTo>
                <a:cubicBezTo>
                  <a:pt x="8792239" y="4302711"/>
                  <a:pt x="8783173" y="4300267"/>
                  <a:pt x="8774484" y="4296792"/>
                </a:cubicBezTo>
                <a:cubicBezTo>
                  <a:pt x="8751044" y="4287416"/>
                  <a:pt x="8727810" y="4277115"/>
                  <a:pt x="8703462" y="4270159"/>
                </a:cubicBezTo>
                <a:cubicBezTo>
                  <a:pt x="8650614" y="4255060"/>
                  <a:pt x="8674951" y="4264976"/>
                  <a:pt x="8605808" y="4252404"/>
                </a:cubicBezTo>
                <a:cubicBezTo>
                  <a:pt x="8593803" y="4250221"/>
                  <a:pt x="8582134" y="4246485"/>
                  <a:pt x="8570297" y="4243526"/>
                </a:cubicBezTo>
                <a:cubicBezTo>
                  <a:pt x="8437132" y="4249445"/>
                  <a:pt x="8303747" y="4251613"/>
                  <a:pt x="8170802" y="4261282"/>
                </a:cubicBezTo>
                <a:cubicBezTo>
                  <a:pt x="8140703" y="4263471"/>
                  <a:pt x="8111793" y="4274076"/>
                  <a:pt x="8082026" y="4279037"/>
                </a:cubicBezTo>
                <a:cubicBezTo>
                  <a:pt x="8040745" y="4285917"/>
                  <a:pt x="7999167" y="4290874"/>
                  <a:pt x="7957738" y="4296792"/>
                </a:cubicBezTo>
                <a:lnTo>
                  <a:pt x="7895594" y="4305670"/>
                </a:lnTo>
                <a:cubicBezTo>
                  <a:pt x="7874880" y="4308629"/>
                  <a:pt x="7853969" y="4310445"/>
                  <a:pt x="7833451" y="4314548"/>
                </a:cubicBezTo>
                <a:cubicBezTo>
                  <a:pt x="7679931" y="4345249"/>
                  <a:pt x="7915973" y="4296136"/>
                  <a:pt x="7735796" y="4341181"/>
                </a:cubicBezTo>
                <a:cubicBezTo>
                  <a:pt x="7437407" y="4415780"/>
                  <a:pt x="7719790" y="4342074"/>
                  <a:pt x="7558243" y="4376691"/>
                </a:cubicBezTo>
                <a:cubicBezTo>
                  <a:pt x="7534382" y="4381804"/>
                  <a:pt x="7510764" y="4388026"/>
                  <a:pt x="7487222" y="4394447"/>
                </a:cubicBezTo>
                <a:cubicBezTo>
                  <a:pt x="7478194" y="4396909"/>
                  <a:pt x="7469865" y="4402087"/>
                  <a:pt x="7460589" y="4403324"/>
                </a:cubicBezTo>
                <a:cubicBezTo>
                  <a:pt x="7425268" y="4408033"/>
                  <a:pt x="7389568" y="4409243"/>
                  <a:pt x="7354057" y="4412202"/>
                </a:cubicBezTo>
                <a:cubicBezTo>
                  <a:pt x="7032583" y="4403513"/>
                  <a:pt x="7041707" y="4397483"/>
                  <a:pt x="6732620" y="4412202"/>
                </a:cubicBezTo>
                <a:cubicBezTo>
                  <a:pt x="6679851" y="4414715"/>
                  <a:pt x="6634045" y="4425769"/>
                  <a:pt x="6581699" y="4429957"/>
                </a:cubicBezTo>
                <a:cubicBezTo>
                  <a:pt x="6531466" y="4433976"/>
                  <a:pt x="6481086" y="4435876"/>
                  <a:pt x="6430779" y="4438835"/>
                </a:cubicBezTo>
                <a:cubicBezTo>
                  <a:pt x="6353391" y="4436417"/>
                  <a:pt x="6197456" y="4444197"/>
                  <a:pt x="6093427" y="4421080"/>
                </a:cubicBezTo>
                <a:cubicBezTo>
                  <a:pt x="6084292" y="4419050"/>
                  <a:pt x="6075792" y="4414773"/>
                  <a:pt x="6066794" y="4412202"/>
                </a:cubicBezTo>
                <a:cubicBezTo>
                  <a:pt x="6055062" y="4408850"/>
                  <a:pt x="6042970" y="4406830"/>
                  <a:pt x="6031284" y="4403324"/>
                </a:cubicBezTo>
                <a:cubicBezTo>
                  <a:pt x="6013358" y="4397946"/>
                  <a:pt x="5996175" y="4390108"/>
                  <a:pt x="5978018" y="4385569"/>
                </a:cubicBezTo>
                <a:lnTo>
                  <a:pt x="5871486" y="4358936"/>
                </a:lnTo>
                <a:cubicBezTo>
                  <a:pt x="5859649" y="4355977"/>
                  <a:pt x="5847550" y="4353916"/>
                  <a:pt x="5835975" y="4350058"/>
                </a:cubicBezTo>
                <a:cubicBezTo>
                  <a:pt x="5827097" y="4347099"/>
                  <a:pt x="5818477" y="4343211"/>
                  <a:pt x="5809342" y="4341181"/>
                </a:cubicBezTo>
                <a:cubicBezTo>
                  <a:pt x="5791770" y="4337276"/>
                  <a:pt x="5773831" y="4335262"/>
                  <a:pt x="5756076" y="4332303"/>
                </a:cubicBezTo>
                <a:cubicBezTo>
                  <a:pt x="5711688" y="4335262"/>
                  <a:pt x="5667126" y="4336268"/>
                  <a:pt x="5622911" y="4341181"/>
                </a:cubicBezTo>
                <a:cubicBezTo>
                  <a:pt x="5613610" y="4342214"/>
                  <a:pt x="5605276" y="4347487"/>
                  <a:pt x="5596278" y="4350058"/>
                </a:cubicBezTo>
                <a:cubicBezTo>
                  <a:pt x="5568222" y="4358074"/>
                  <a:pt x="5536041" y="4364643"/>
                  <a:pt x="5507501" y="4367814"/>
                </a:cubicBezTo>
                <a:cubicBezTo>
                  <a:pt x="5472085" y="4371749"/>
                  <a:pt x="5436442" y="4373313"/>
                  <a:pt x="5400969" y="4376691"/>
                </a:cubicBezTo>
                <a:cubicBezTo>
                  <a:pt x="5214855" y="4394416"/>
                  <a:pt x="5453725" y="4378199"/>
                  <a:pt x="5161272" y="4394447"/>
                </a:cubicBezTo>
                <a:cubicBezTo>
                  <a:pt x="4683935" y="4388960"/>
                  <a:pt x="4405142" y="4377434"/>
                  <a:pt x="3962787" y="4394447"/>
                </a:cubicBezTo>
                <a:cubicBezTo>
                  <a:pt x="3950595" y="4394916"/>
                  <a:pt x="3939008" y="4399972"/>
                  <a:pt x="3927276" y="4403324"/>
                </a:cubicBezTo>
                <a:cubicBezTo>
                  <a:pt x="3885644" y="4415218"/>
                  <a:pt x="3912469" y="4409670"/>
                  <a:pt x="3865132" y="4429957"/>
                </a:cubicBezTo>
                <a:cubicBezTo>
                  <a:pt x="3833704" y="4443426"/>
                  <a:pt x="3832326" y="4437291"/>
                  <a:pt x="3794111" y="4447713"/>
                </a:cubicBezTo>
                <a:cubicBezTo>
                  <a:pt x="3776055" y="4452637"/>
                  <a:pt x="3756894" y="4455839"/>
                  <a:pt x="3740845" y="4465468"/>
                </a:cubicBezTo>
                <a:cubicBezTo>
                  <a:pt x="3556307" y="4576191"/>
                  <a:pt x="3784482" y="4443651"/>
                  <a:pt x="3669824" y="4500979"/>
                </a:cubicBezTo>
                <a:cubicBezTo>
                  <a:pt x="3648485" y="4511649"/>
                  <a:pt x="3628138" y="4524214"/>
                  <a:pt x="3607680" y="4536489"/>
                </a:cubicBezTo>
                <a:cubicBezTo>
                  <a:pt x="3598531" y="4541979"/>
                  <a:pt x="3590797" y="4549912"/>
                  <a:pt x="3581047" y="4554245"/>
                </a:cubicBezTo>
                <a:cubicBezTo>
                  <a:pt x="3563944" y="4561846"/>
                  <a:pt x="3545536" y="4566082"/>
                  <a:pt x="3527781" y="4572000"/>
                </a:cubicBezTo>
                <a:cubicBezTo>
                  <a:pt x="3510026" y="4577918"/>
                  <a:pt x="3492867" y="4586084"/>
                  <a:pt x="3474515" y="4589755"/>
                </a:cubicBezTo>
                <a:cubicBezTo>
                  <a:pt x="3416674" y="4601324"/>
                  <a:pt x="3433681" y="4596679"/>
                  <a:pt x="3367983" y="4616388"/>
                </a:cubicBezTo>
                <a:cubicBezTo>
                  <a:pt x="3334409" y="4626460"/>
                  <a:pt x="3336113" y="4628339"/>
                  <a:pt x="3296961" y="4643021"/>
                </a:cubicBezTo>
                <a:cubicBezTo>
                  <a:pt x="3288199" y="4646307"/>
                  <a:pt x="3279406" y="4649629"/>
                  <a:pt x="3270328" y="4651899"/>
                </a:cubicBezTo>
                <a:cubicBezTo>
                  <a:pt x="3255690" y="4655559"/>
                  <a:pt x="3240736" y="4657818"/>
                  <a:pt x="3225940" y="4660777"/>
                </a:cubicBezTo>
                <a:cubicBezTo>
                  <a:pt x="3143082" y="4657818"/>
                  <a:pt x="3059990" y="4658784"/>
                  <a:pt x="2977365" y="4651899"/>
                </a:cubicBezTo>
                <a:cubicBezTo>
                  <a:pt x="2953047" y="4649873"/>
                  <a:pt x="2930727" y="4635119"/>
                  <a:pt x="2906344" y="4634144"/>
                </a:cubicBezTo>
                <a:cubicBezTo>
                  <a:pt x="2631096" y="4623134"/>
                  <a:pt x="2758328" y="4629373"/>
                  <a:pt x="2524604" y="4616388"/>
                </a:cubicBezTo>
                <a:cubicBezTo>
                  <a:pt x="2478352" y="4607138"/>
                  <a:pt x="2411370" y="4595206"/>
                  <a:pt x="2364806" y="4580878"/>
                </a:cubicBezTo>
                <a:cubicBezTo>
                  <a:pt x="2349575" y="4576191"/>
                  <a:pt x="2335536" y="4568161"/>
                  <a:pt x="2320418" y="4563122"/>
                </a:cubicBezTo>
                <a:cubicBezTo>
                  <a:pt x="2299980" y="4556309"/>
                  <a:pt x="2278909" y="4551557"/>
                  <a:pt x="2258274" y="4545367"/>
                </a:cubicBezTo>
                <a:cubicBezTo>
                  <a:pt x="2249311" y="4542678"/>
                  <a:pt x="2240011" y="4540674"/>
                  <a:pt x="2231641" y="4536489"/>
                </a:cubicBezTo>
                <a:cubicBezTo>
                  <a:pt x="2222098" y="4531717"/>
                  <a:pt x="2214551" y="4523506"/>
                  <a:pt x="2205008" y="4518734"/>
                </a:cubicBezTo>
                <a:cubicBezTo>
                  <a:pt x="2196638" y="4514549"/>
                  <a:pt x="2186926" y="4513657"/>
                  <a:pt x="2178375" y="4509856"/>
                </a:cubicBezTo>
                <a:cubicBezTo>
                  <a:pt x="2073366" y="4463185"/>
                  <a:pt x="2176943" y="4500501"/>
                  <a:pt x="2071843" y="4465468"/>
                </a:cubicBezTo>
                <a:cubicBezTo>
                  <a:pt x="2062965" y="4462509"/>
                  <a:pt x="2054386" y="4458425"/>
                  <a:pt x="2045210" y="4456590"/>
                </a:cubicBezTo>
                <a:cubicBezTo>
                  <a:pt x="1921491" y="4431847"/>
                  <a:pt x="1986507" y="4441341"/>
                  <a:pt x="1849901" y="4429957"/>
                </a:cubicBezTo>
                <a:cubicBezTo>
                  <a:pt x="1824549" y="4424887"/>
                  <a:pt x="1795084" y="4419727"/>
                  <a:pt x="1770002" y="4412202"/>
                </a:cubicBezTo>
                <a:cubicBezTo>
                  <a:pt x="1752076" y="4406824"/>
                  <a:pt x="1716736" y="4394447"/>
                  <a:pt x="1716736" y="4394447"/>
                </a:cubicBezTo>
                <a:cubicBezTo>
                  <a:pt x="1707858" y="4388528"/>
                  <a:pt x="1697648" y="4384236"/>
                  <a:pt x="1690103" y="4376691"/>
                </a:cubicBezTo>
                <a:cubicBezTo>
                  <a:pt x="1682559" y="4369146"/>
                  <a:pt x="1680378" y="4357084"/>
                  <a:pt x="1672348" y="4350058"/>
                </a:cubicBezTo>
                <a:cubicBezTo>
                  <a:pt x="1656289" y="4336006"/>
                  <a:pt x="1619082" y="4314548"/>
                  <a:pt x="1619082" y="4314548"/>
                </a:cubicBezTo>
                <a:cubicBezTo>
                  <a:pt x="1578928" y="4254318"/>
                  <a:pt x="1598660" y="4276372"/>
                  <a:pt x="1565816" y="4243526"/>
                </a:cubicBezTo>
                <a:cubicBezTo>
                  <a:pt x="1562857" y="4231689"/>
                  <a:pt x="1560290" y="4219748"/>
                  <a:pt x="1556938" y="4208016"/>
                </a:cubicBezTo>
                <a:cubicBezTo>
                  <a:pt x="1554367" y="4199018"/>
                  <a:pt x="1550090" y="4190518"/>
                  <a:pt x="1548060" y="4181383"/>
                </a:cubicBezTo>
                <a:cubicBezTo>
                  <a:pt x="1544155" y="4163811"/>
                  <a:pt x="1543088" y="4145689"/>
                  <a:pt x="1539183" y="4128117"/>
                </a:cubicBezTo>
                <a:cubicBezTo>
                  <a:pt x="1537153" y="4118982"/>
                  <a:pt x="1532575" y="4110562"/>
                  <a:pt x="1530305" y="4101484"/>
                </a:cubicBezTo>
                <a:cubicBezTo>
                  <a:pt x="1526645" y="4086845"/>
                  <a:pt x="1524386" y="4071891"/>
                  <a:pt x="1521427" y="4057095"/>
                </a:cubicBezTo>
                <a:cubicBezTo>
                  <a:pt x="1524386" y="3980155"/>
                  <a:pt x="1523118" y="3902936"/>
                  <a:pt x="1530305" y="3826276"/>
                </a:cubicBezTo>
                <a:cubicBezTo>
                  <a:pt x="1532052" y="3807642"/>
                  <a:pt x="1534826" y="3786244"/>
                  <a:pt x="1548060" y="3773010"/>
                </a:cubicBezTo>
                <a:cubicBezTo>
                  <a:pt x="1553979" y="3767091"/>
                  <a:pt x="1561173" y="3762218"/>
                  <a:pt x="1565816" y="3755254"/>
                </a:cubicBezTo>
                <a:cubicBezTo>
                  <a:pt x="1601860" y="3701189"/>
                  <a:pt x="1561662" y="3734351"/>
                  <a:pt x="1610204" y="3701988"/>
                </a:cubicBezTo>
                <a:cubicBezTo>
                  <a:pt x="1616122" y="3693110"/>
                  <a:pt x="1620414" y="3682900"/>
                  <a:pt x="1627959" y="3675355"/>
                </a:cubicBezTo>
                <a:cubicBezTo>
                  <a:pt x="1635504" y="3667810"/>
                  <a:pt x="1644842" y="3661933"/>
                  <a:pt x="1654592" y="3657600"/>
                </a:cubicBezTo>
                <a:cubicBezTo>
                  <a:pt x="1716888" y="3629914"/>
                  <a:pt x="1693768" y="3647675"/>
                  <a:pt x="1752247" y="3630967"/>
                </a:cubicBezTo>
                <a:cubicBezTo>
                  <a:pt x="1779240" y="3623254"/>
                  <a:pt x="1807036" y="3616889"/>
                  <a:pt x="1832146" y="3604334"/>
                </a:cubicBezTo>
                <a:cubicBezTo>
                  <a:pt x="1843983" y="3598416"/>
                  <a:pt x="1856167" y="3593145"/>
                  <a:pt x="1867657" y="3586579"/>
                </a:cubicBezTo>
                <a:cubicBezTo>
                  <a:pt x="1876921" y="3581285"/>
                  <a:pt x="1884483" y="3573026"/>
                  <a:pt x="1894290" y="3568823"/>
                </a:cubicBezTo>
                <a:cubicBezTo>
                  <a:pt x="1905504" y="3564017"/>
                  <a:pt x="1918029" y="3563156"/>
                  <a:pt x="1929800" y="3559946"/>
                </a:cubicBezTo>
                <a:cubicBezTo>
                  <a:pt x="1950585" y="3554277"/>
                  <a:pt x="1970438" y="3543455"/>
                  <a:pt x="1991944" y="3542190"/>
                </a:cubicBezTo>
                <a:cubicBezTo>
                  <a:pt x="2121959" y="3534542"/>
                  <a:pt x="2252355" y="3536272"/>
                  <a:pt x="2382561" y="3533313"/>
                </a:cubicBezTo>
                <a:cubicBezTo>
                  <a:pt x="2423990" y="3536272"/>
                  <a:pt x="2465774" y="3536029"/>
                  <a:pt x="2506849" y="3542190"/>
                </a:cubicBezTo>
                <a:cubicBezTo>
                  <a:pt x="2527567" y="3545298"/>
                  <a:pt x="2583323" y="3569759"/>
                  <a:pt x="2604503" y="3577701"/>
                </a:cubicBezTo>
                <a:cubicBezTo>
                  <a:pt x="2652400" y="3595663"/>
                  <a:pt x="2610754" y="3577791"/>
                  <a:pt x="2675525" y="3595456"/>
                </a:cubicBezTo>
                <a:cubicBezTo>
                  <a:pt x="2693581" y="3600380"/>
                  <a:pt x="2710080" y="3612805"/>
                  <a:pt x="2728791" y="3613212"/>
                </a:cubicBezTo>
                <a:lnTo>
                  <a:pt x="3137163" y="3622089"/>
                </a:lnTo>
                <a:cubicBezTo>
                  <a:pt x="3160837" y="3619130"/>
                  <a:pt x="3186033" y="3622073"/>
                  <a:pt x="3208185" y="3613212"/>
                </a:cubicBezTo>
                <a:cubicBezTo>
                  <a:pt x="3218091" y="3609249"/>
                  <a:pt x="3219275" y="3594911"/>
                  <a:pt x="3225940" y="3586579"/>
                </a:cubicBezTo>
                <a:cubicBezTo>
                  <a:pt x="3231169" y="3580043"/>
                  <a:pt x="3239389" y="3576000"/>
                  <a:pt x="3243695" y="3568823"/>
                </a:cubicBezTo>
                <a:cubicBezTo>
                  <a:pt x="3257313" y="3546127"/>
                  <a:pt x="3260490" y="3516518"/>
                  <a:pt x="3279206" y="3497802"/>
                </a:cubicBezTo>
                <a:cubicBezTo>
                  <a:pt x="3288084" y="3488924"/>
                  <a:pt x="3297802" y="3480814"/>
                  <a:pt x="3305839" y="3471169"/>
                </a:cubicBezTo>
                <a:cubicBezTo>
                  <a:pt x="3318157" y="3456387"/>
                  <a:pt x="3334672" y="3425721"/>
                  <a:pt x="3341350" y="3409025"/>
                </a:cubicBezTo>
                <a:cubicBezTo>
                  <a:pt x="3348301" y="3391648"/>
                  <a:pt x="3352154" y="3373136"/>
                  <a:pt x="3359105" y="3355759"/>
                </a:cubicBezTo>
                <a:cubicBezTo>
                  <a:pt x="3364020" y="3343472"/>
                  <a:pt x="3371485" y="3332342"/>
                  <a:pt x="3376860" y="3320249"/>
                </a:cubicBezTo>
                <a:cubicBezTo>
                  <a:pt x="3383332" y="3305686"/>
                  <a:pt x="3388697" y="3290656"/>
                  <a:pt x="3394616" y="3275860"/>
                </a:cubicBezTo>
                <a:cubicBezTo>
                  <a:pt x="3412662" y="3185622"/>
                  <a:pt x="3394173" y="3268531"/>
                  <a:pt x="3412371" y="3204839"/>
                </a:cubicBezTo>
                <a:cubicBezTo>
                  <a:pt x="3420731" y="3175581"/>
                  <a:pt x="3424023" y="3155457"/>
                  <a:pt x="3430126" y="3124940"/>
                </a:cubicBezTo>
                <a:cubicBezTo>
                  <a:pt x="3416315" y="3028254"/>
                  <a:pt x="3432544" y="3095072"/>
                  <a:pt x="3403493" y="3027286"/>
                </a:cubicBezTo>
                <a:cubicBezTo>
                  <a:pt x="3386205" y="2986948"/>
                  <a:pt x="3406389" y="3012426"/>
                  <a:pt x="3376860" y="2982897"/>
                </a:cubicBezTo>
                <a:cubicBezTo>
                  <a:pt x="3351713" y="2907451"/>
                  <a:pt x="3386785" y="2999439"/>
                  <a:pt x="3350227" y="2938509"/>
                </a:cubicBezTo>
                <a:cubicBezTo>
                  <a:pt x="3345412" y="2930485"/>
                  <a:pt x="3346165" y="2919900"/>
                  <a:pt x="3341350" y="2911876"/>
                </a:cubicBezTo>
                <a:cubicBezTo>
                  <a:pt x="3332918" y="2897823"/>
                  <a:pt x="3309054" y="2884428"/>
                  <a:pt x="3296961" y="2876365"/>
                </a:cubicBezTo>
                <a:cubicBezTo>
                  <a:pt x="3291043" y="2867487"/>
                  <a:pt x="3288470" y="2855026"/>
                  <a:pt x="3279206" y="2849732"/>
                </a:cubicBezTo>
                <a:cubicBezTo>
                  <a:pt x="3266105" y="2842246"/>
                  <a:pt x="3249133" y="2845626"/>
                  <a:pt x="3234818" y="2840854"/>
                </a:cubicBezTo>
                <a:cubicBezTo>
                  <a:pt x="3222263" y="2836669"/>
                  <a:pt x="3210797" y="2829665"/>
                  <a:pt x="3199307" y="2823099"/>
                </a:cubicBezTo>
                <a:cubicBezTo>
                  <a:pt x="3190043" y="2817806"/>
                  <a:pt x="3182217" y="2810116"/>
                  <a:pt x="3172674" y="2805344"/>
                </a:cubicBezTo>
                <a:cubicBezTo>
                  <a:pt x="3158421" y="2798217"/>
                  <a:pt x="3142276" y="2795219"/>
                  <a:pt x="3128286" y="2787588"/>
                </a:cubicBezTo>
                <a:cubicBezTo>
                  <a:pt x="3109552" y="2777370"/>
                  <a:pt x="3094833" y="2760003"/>
                  <a:pt x="3075020" y="2752078"/>
                </a:cubicBezTo>
                <a:cubicBezTo>
                  <a:pt x="3055784" y="2744383"/>
                  <a:pt x="3025878" y="2731412"/>
                  <a:pt x="3003998" y="2725445"/>
                </a:cubicBezTo>
                <a:cubicBezTo>
                  <a:pt x="2893861" y="2695408"/>
                  <a:pt x="2967646" y="2719244"/>
                  <a:pt x="2906344" y="2698812"/>
                </a:cubicBezTo>
                <a:cubicBezTo>
                  <a:pt x="2661009" y="2535254"/>
                  <a:pt x="2874416" y="2663575"/>
                  <a:pt x="2160620" y="2654423"/>
                </a:cubicBezTo>
                <a:cubicBezTo>
                  <a:pt x="2110526" y="2641901"/>
                  <a:pt x="2115923" y="2644678"/>
                  <a:pt x="2054088" y="2618913"/>
                </a:cubicBezTo>
                <a:cubicBezTo>
                  <a:pt x="1966339" y="2582350"/>
                  <a:pt x="2062151" y="2615681"/>
                  <a:pt x="1991944" y="2592280"/>
                </a:cubicBezTo>
                <a:cubicBezTo>
                  <a:pt x="1965758" y="2574822"/>
                  <a:pt x="1960038" y="2573523"/>
                  <a:pt x="1938678" y="2547891"/>
                </a:cubicBezTo>
                <a:cubicBezTo>
                  <a:pt x="1931848" y="2539694"/>
                  <a:pt x="1927588" y="2529589"/>
                  <a:pt x="1920923" y="2521258"/>
                </a:cubicBezTo>
                <a:cubicBezTo>
                  <a:pt x="1915694" y="2514722"/>
                  <a:pt x="1908189" y="2510199"/>
                  <a:pt x="1903167" y="2503503"/>
                </a:cubicBezTo>
                <a:cubicBezTo>
                  <a:pt x="1842937" y="2423196"/>
                  <a:pt x="1890622" y="2473200"/>
                  <a:pt x="1849901" y="2432482"/>
                </a:cubicBezTo>
                <a:cubicBezTo>
                  <a:pt x="1845395" y="2414455"/>
                  <a:pt x="1839790" y="2388174"/>
                  <a:pt x="1832146" y="2370338"/>
                </a:cubicBezTo>
                <a:cubicBezTo>
                  <a:pt x="1803134" y="2302643"/>
                  <a:pt x="1821611" y="2367471"/>
                  <a:pt x="1787758" y="2272684"/>
                </a:cubicBezTo>
                <a:cubicBezTo>
                  <a:pt x="1780512" y="2252396"/>
                  <a:pt x="1774936" y="2231511"/>
                  <a:pt x="1770002" y="2210540"/>
                </a:cubicBezTo>
                <a:cubicBezTo>
                  <a:pt x="1763090" y="2181164"/>
                  <a:pt x="1761791" y="2150393"/>
                  <a:pt x="1752247" y="2121763"/>
                </a:cubicBezTo>
                <a:lnTo>
                  <a:pt x="1743369" y="2095130"/>
                </a:lnTo>
                <a:cubicBezTo>
                  <a:pt x="1740410" y="2074416"/>
                  <a:pt x="1734492" y="2053912"/>
                  <a:pt x="1734492" y="2032987"/>
                </a:cubicBezTo>
                <a:cubicBezTo>
                  <a:pt x="1734492" y="1943607"/>
                  <a:pt x="1735111" y="1834269"/>
                  <a:pt x="1752247" y="1740023"/>
                </a:cubicBezTo>
                <a:cubicBezTo>
                  <a:pt x="1754430" y="1728019"/>
                  <a:pt x="1758166" y="1716350"/>
                  <a:pt x="1761125" y="1704513"/>
                </a:cubicBezTo>
                <a:cubicBezTo>
                  <a:pt x="1778840" y="1491921"/>
                  <a:pt x="1780209" y="1520403"/>
                  <a:pt x="1761125" y="1189608"/>
                </a:cubicBezTo>
                <a:cubicBezTo>
                  <a:pt x="1760047" y="1170923"/>
                  <a:pt x="1749288" y="1154097"/>
                  <a:pt x="1743369" y="1136342"/>
                </a:cubicBezTo>
                <a:cubicBezTo>
                  <a:pt x="1740410" y="1100831"/>
                  <a:pt x="1739307" y="1065117"/>
                  <a:pt x="1734492" y="1029810"/>
                </a:cubicBezTo>
                <a:cubicBezTo>
                  <a:pt x="1721205" y="932369"/>
                  <a:pt x="1716572" y="957967"/>
                  <a:pt x="1698981" y="870012"/>
                </a:cubicBezTo>
                <a:cubicBezTo>
                  <a:pt x="1694877" y="849493"/>
                  <a:pt x="1694207" y="828387"/>
                  <a:pt x="1690103" y="807868"/>
                </a:cubicBezTo>
                <a:cubicBezTo>
                  <a:pt x="1688268" y="798692"/>
                  <a:pt x="1683797" y="790233"/>
                  <a:pt x="1681226" y="781235"/>
                </a:cubicBezTo>
                <a:cubicBezTo>
                  <a:pt x="1677874" y="769503"/>
                  <a:pt x="1675700" y="757456"/>
                  <a:pt x="1672348" y="745724"/>
                </a:cubicBezTo>
                <a:cubicBezTo>
                  <a:pt x="1669777" y="736726"/>
                  <a:pt x="1665740" y="728169"/>
                  <a:pt x="1663470" y="719091"/>
                </a:cubicBezTo>
                <a:cubicBezTo>
                  <a:pt x="1659810" y="704453"/>
                  <a:pt x="1657551" y="689499"/>
                  <a:pt x="1654592" y="674703"/>
                </a:cubicBezTo>
                <a:cubicBezTo>
                  <a:pt x="1651396" y="617178"/>
                  <a:pt x="1657200" y="540483"/>
                  <a:pt x="1636837" y="479394"/>
                </a:cubicBezTo>
                <a:cubicBezTo>
                  <a:pt x="1629226" y="456560"/>
                  <a:pt x="1613703" y="421154"/>
                  <a:pt x="1601326" y="399495"/>
                </a:cubicBezTo>
                <a:cubicBezTo>
                  <a:pt x="1584204" y="369532"/>
                  <a:pt x="1572462" y="335122"/>
                  <a:pt x="1548060" y="310719"/>
                </a:cubicBezTo>
                <a:cubicBezTo>
                  <a:pt x="1533264" y="295923"/>
                  <a:pt x="1515279" y="283741"/>
                  <a:pt x="1503672" y="266330"/>
                </a:cubicBezTo>
                <a:cubicBezTo>
                  <a:pt x="1495094" y="253463"/>
                  <a:pt x="1482620" y="230979"/>
                  <a:pt x="1468161" y="221942"/>
                </a:cubicBezTo>
                <a:cubicBezTo>
                  <a:pt x="1422765" y="193570"/>
                  <a:pt x="1410525" y="195335"/>
                  <a:pt x="1361629" y="177554"/>
                </a:cubicBezTo>
                <a:cubicBezTo>
                  <a:pt x="1346653" y="172108"/>
                  <a:pt x="1332359" y="164837"/>
                  <a:pt x="1317241" y="159798"/>
                </a:cubicBezTo>
                <a:cubicBezTo>
                  <a:pt x="1305666" y="155940"/>
                  <a:pt x="1293305" y="154779"/>
                  <a:pt x="1281730" y="150921"/>
                </a:cubicBezTo>
                <a:cubicBezTo>
                  <a:pt x="1158061" y="109698"/>
                  <a:pt x="1255131" y="135392"/>
                  <a:pt x="1175198" y="115410"/>
                </a:cubicBezTo>
                <a:cubicBezTo>
                  <a:pt x="1130810" y="94695"/>
                  <a:pt x="1088503" y="68756"/>
                  <a:pt x="1042033" y="53266"/>
                </a:cubicBezTo>
                <a:cubicBezTo>
                  <a:pt x="940442" y="19403"/>
                  <a:pt x="1039753" y="50476"/>
                  <a:pt x="908868" y="17755"/>
                </a:cubicBezTo>
                <a:cubicBezTo>
                  <a:pt x="821458" y="-4097"/>
                  <a:pt x="975524" y="24427"/>
                  <a:pt x="828969" y="0"/>
                </a:cubicBezTo>
                <a:cubicBezTo>
                  <a:pt x="779093" y="4534"/>
                  <a:pt x="727372" y="6794"/>
                  <a:pt x="678049" y="17755"/>
                </a:cubicBezTo>
                <a:cubicBezTo>
                  <a:pt x="668914" y="19785"/>
                  <a:pt x="660444" y="24171"/>
                  <a:pt x="651416" y="26633"/>
                </a:cubicBezTo>
                <a:cubicBezTo>
                  <a:pt x="592534" y="42691"/>
                  <a:pt x="587764" y="42914"/>
                  <a:pt x="536006" y="53266"/>
                </a:cubicBezTo>
                <a:cubicBezTo>
                  <a:pt x="524169" y="59184"/>
                  <a:pt x="511264" y="63329"/>
                  <a:pt x="500495" y="71021"/>
                </a:cubicBezTo>
                <a:cubicBezTo>
                  <a:pt x="490279" y="78318"/>
                  <a:pt x="484763" y="91425"/>
                  <a:pt x="473862" y="97654"/>
                </a:cubicBezTo>
                <a:cubicBezTo>
                  <a:pt x="463269" y="103707"/>
                  <a:pt x="449776" y="102248"/>
                  <a:pt x="438352" y="106532"/>
                </a:cubicBezTo>
                <a:cubicBezTo>
                  <a:pt x="425961" y="111179"/>
                  <a:pt x="415129" y="119372"/>
                  <a:pt x="402841" y="124287"/>
                </a:cubicBezTo>
                <a:cubicBezTo>
                  <a:pt x="385464" y="131238"/>
                  <a:pt x="366952" y="135092"/>
                  <a:pt x="349575" y="142043"/>
                </a:cubicBezTo>
                <a:cubicBezTo>
                  <a:pt x="325926" y="151503"/>
                  <a:pt x="307817" y="162992"/>
                  <a:pt x="287431" y="177554"/>
                </a:cubicBezTo>
                <a:cubicBezTo>
                  <a:pt x="275391" y="186154"/>
                  <a:pt x="262980" y="194357"/>
                  <a:pt x="251921" y="204187"/>
                </a:cubicBezTo>
                <a:cubicBezTo>
                  <a:pt x="236281" y="218089"/>
                  <a:pt x="224943" y="236968"/>
                  <a:pt x="207532" y="248575"/>
                </a:cubicBezTo>
                <a:cubicBezTo>
                  <a:pt x="186025" y="262913"/>
                  <a:pt x="178959" y="265108"/>
                  <a:pt x="163144" y="284086"/>
                </a:cubicBezTo>
                <a:cubicBezTo>
                  <a:pt x="153672" y="295453"/>
                  <a:pt x="146254" y="308461"/>
                  <a:pt x="136511" y="319596"/>
                </a:cubicBezTo>
                <a:cubicBezTo>
                  <a:pt x="106371" y="354041"/>
                  <a:pt x="106697" y="351309"/>
                  <a:pt x="74367" y="372862"/>
                </a:cubicBezTo>
                <a:cubicBezTo>
                  <a:pt x="68449" y="384699"/>
                  <a:pt x="63178" y="396883"/>
                  <a:pt x="56612" y="408373"/>
                </a:cubicBezTo>
                <a:cubicBezTo>
                  <a:pt x="51319" y="417637"/>
                  <a:pt x="43629" y="425463"/>
                  <a:pt x="38857" y="435006"/>
                </a:cubicBezTo>
                <a:cubicBezTo>
                  <a:pt x="31398" y="449925"/>
                  <a:pt x="25368" y="482926"/>
                  <a:pt x="21101" y="497150"/>
                </a:cubicBezTo>
                <a:cubicBezTo>
                  <a:pt x="15723" y="515076"/>
                  <a:pt x="3346" y="550416"/>
                  <a:pt x="3346" y="550416"/>
                </a:cubicBezTo>
                <a:cubicBezTo>
                  <a:pt x="9264" y="559294"/>
                  <a:pt x="10639" y="574957"/>
                  <a:pt x="21101" y="577049"/>
                </a:cubicBezTo>
                <a:cubicBezTo>
                  <a:pt x="31564" y="579141"/>
                  <a:pt x="39402" y="565958"/>
                  <a:pt x="47734" y="559293"/>
                </a:cubicBezTo>
                <a:cubicBezTo>
                  <a:pt x="75159" y="537353"/>
                  <a:pt x="53242" y="541538"/>
                  <a:pt x="83245" y="54153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xmlns="" id="{E4240D74-0D29-48D6-AD20-1967E9F7A063}"/>
              </a:ext>
            </a:extLst>
          </p:cNvPr>
          <p:cNvSpPr/>
          <p:nvPr/>
        </p:nvSpPr>
        <p:spPr>
          <a:xfrm rot="20136521">
            <a:off x="2169500" y="1419420"/>
            <a:ext cx="426619" cy="2457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0342E58-168A-4857-A223-FF1004B4E7F6}"/>
              </a:ext>
            </a:extLst>
          </p:cNvPr>
          <p:cNvSpPr/>
          <p:nvPr/>
        </p:nvSpPr>
        <p:spPr>
          <a:xfrm>
            <a:off x="326971" y="167566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ALGORITHMS </a:t>
            </a:r>
            <a:r>
              <a:rPr lang="en-IN" sz="2000" b="1" dirty="0" smtClean="0">
                <a:solidFill>
                  <a:srgbClr val="C00000"/>
                </a:solidFill>
              </a:rPr>
              <a:t>FOR INTELLIGENT WEB &amp; </a:t>
            </a:r>
            <a:r>
              <a:rPr lang="en-IN" sz="2000" b="1" dirty="0">
                <a:solidFill>
                  <a:srgbClr val="C00000"/>
                </a:solidFill>
              </a:rPr>
              <a:t>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xmlns="" val="290866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7" grpId="0" animBg="1"/>
      <p:bldP spid="7" grpId="0" animBg="1"/>
      <p:bldP spid="12" grpId="0" animBg="1"/>
      <p:bldP spid="20" grpId="0" animBg="1"/>
      <p:bldP spid="29" grpId="0" animBg="1"/>
      <p:bldP spid="29" grpId="1" animBg="1"/>
      <p:bldP spid="29" grpId="2" animBg="1"/>
      <p:bldP spid="31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4A18499-D267-4FCA-9273-61437F78472C}"/>
              </a:ext>
            </a:extLst>
          </p:cNvPr>
          <p:cNvSpPr/>
          <p:nvPr/>
        </p:nvSpPr>
        <p:spPr>
          <a:xfrm>
            <a:off x="-8308" y="2713503"/>
            <a:ext cx="3044471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ea typeface="ＭＳ Ｐゴシック"/>
              </a:rPr>
              <a:t>Companies using social media data to get business insights. </a:t>
            </a:r>
          </a:p>
          <a:p>
            <a:pPr algn="just"/>
            <a:endParaRPr lang="en-IN" sz="2400" b="1" dirty="0">
              <a:ea typeface="ＭＳ Ｐゴシック"/>
            </a:endParaRPr>
          </a:p>
          <a:p>
            <a:pPr algn="just"/>
            <a:r>
              <a:rPr lang="en-IN" sz="2400" b="1" dirty="0">
                <a:solidFill>
                  <a:srgbClr val="00B0F0"/>
                </a:solidFill>
                <a:ea typeface="ＭＳ Ｐゴシック"/>
              </a:rPr>
              <a:t>Example -  Voice Of Customer, Lead Generation, Financial Trading,  Audience engineering !</a:t>
            </a:r>
            <a:endParaRPr lang="en-IN" sz="3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8516EA-334A-41D9-96B4-C9E6666EA599}"/>
              </a:ext>
            </a:extLst>
          </p:cNvPr>
          <p:cNvSpPr/>
          <p:nvPr/>
        </p:nvSpPr>
        <p:spPr>
          <a:xfrm>
            <a:off x="371880" y="652001"/>
            <a:ext cx="9153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FA267"/>
                </a:solidFill>
              </a:rPr>
              <a:t>Who Hires For This Skill Set 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5321FE3-B635-46D9-9AA1-FC5E7AA123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-1" y="1262231"/>
            <a:ext cx="3275290" cy="139896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3AA9B46-1513-4BD3-AF47-B82FF934D41F}"/>
              </a:ext>
            </a:extLst>
          </p:cNvPr>
          <p:cNvSpPr/>
          <p:nvPr/>
        </p:nvSpPr>
        <p:spPr>
          <a:xfrm>
            <a:off x="3574603" y="2713503"/>
            <a:ext cx="3275291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ea typeface="ＭＳ Ｐゴシック"/>
              </a:rPr>
              <a:t>Companies using corporate text based applications . </a:t>
            </a:r>
          </a:p>
          <a:p>
            <a:pPr algn="just"/>
            <a:endParaRPr lang="en-IN" sz="2400" b="1" dirty="0">
              <a:ea typeface="ＭＳ Ｐゴシック"/>
            </a:endParaRPr>
          </a:p>
          <a:p>
            <a:pPr algn="just"/>
            <a:r>
              <a:rPr lang="en-IN" sz="2400" b="1" dirty="0">
                <a:solidFill>
                  <a:srgbClr val="00B0F0"/>
                </a:solidFill>
                <a:ea typeface="ＭＳ Ｐゴシック"/>
              </a:rPr>
              <a:t>Example – Legal Document analysis, Warranty analysis,  Customer Service Applications</a:t>
            </a:r>
            <a:endParaRPr lang="en-IN" sz="3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681779-6281-4F71-A039-2C0A50FE6F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3574604" y="1262418"/>
            <a:ext cx="3275290" cy="13989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FFD9E007-CABA-4B92-8516-0AA3173F1E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6985108" y="1306179"/>
            <a:ext cx="3275290" cy="139896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0AECE27-0D08-4322-A497-A1A52F9A080D}"/>
              </a:ext>
            </a:extLst>
          </p:cNvPr>
          <p:cNvSpPr/>
          <p:nvPr/>
        </p:nvSpPr>
        <p:spPr>
          <a:xfrm>
            <a:off x="6985108" y="2801399"/>
            <a:ext cx="3275291" cy="24006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ea typeface="ＭＳ Ｐゴシック"/>
              </a:rPr>
              <a:t>Big </a:t>
            </a:r>
            <a:r>
              <a:rPr lang="en-IN" sz="2400" b="1" dirty="0" err="1">
                <a:ea typeface="ＭＳ Ｐゴシック"/>
              </a:rPr>
              <a:t>daddys</a:t>
            </a:r>
            <a:r>
              <a:rPr lang="en-IN" sz="2400" b="1" dirty="0">
                <a:ea typeface="ＭＳ Ｐゴシック"/>
              </a:rPr>
              <a:t> like Microsoft, Google, Amazon as</a:t>
            </a:r>
            <a:r>
              <a:rPr lang="en-IN" sz="2400" b="1" dirty="0">
                <a:solidFill>
                  <a:srgbClr val="00B0F0"/>
                </a:solidFill>
                <a:ea typeface="ＭＳ Ｐゴシック"/>
              </a:rPr>
              <a:t> they deal with Billions of pages of text every day !</a:t>
            </a:r>
            <a:endParaRPr lang="en-US" sz="2400" b="1" dirty="0">
              <a:solidFill>
                <a:srgbClr val="000000"/>
              </a:solidFill>
            </a:endParaRPr>
          </a:p>
          <a:p>
            <a:pPr algn="just"/>
            <a:endParaRPr lang="en-IN" sz="3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0342E58-168A-4857-A223-FF1004B4E7F6}"/>
              </a:ext>
            </a:extLst>
          </p:cNvPr>
          <p:cNvSpPr/>
          <p:nvPr/>
        </p:nvSpPr>
        <p:spPr>
          <a:xfrm>
            <a:off x="326971" y="167566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ALGORITHMS </a:t>
            </a:r>
            <a:r>
              <a:rPr lang="en-IN" sz="2000" b="1" dirty="0" smtClean="0">
                <a:solidFill>
                  <a:srgbClr val="C00000"/>
                </a:solidFill>
              </a:rPr>
              <a:t>FOR INTELLIGENT WEB &amp; </a:t>
            </a:r>
            <a:r>
              <a:rPr lang="en-IN" sz="2000" b="1" dirty="0">
                <a:solidFill>
                  <a:srgbClr val="C00000"/>
                </a:solidFill>
              </a:rPr>
              <a:t>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xmlns="" val="2805495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911</Words>
  <Application>Microsoft Office PowerPoint</Application>
  <PresentationFormat>Custom</PresentationFormat>
  <Paragraphs>150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vaxbjd@outlook.com</dc:creator>
  <cp:lastModifiedBy>Nage Gowda</cp:lastModifiedBy>
  <cp:revision>554</cp:revision>
  <dcterms:created xsi:type="dcterms:W3CDTF">2020-06-09T13:42:05Z</dcterms:created>
  <dcterms:modified xsi:type="dcterms:W3CDTF">2020-11-27T03:33:35Z</dcterms:modified>
</cp:coreProperties>
</file>