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media/image28.jpeg" ContentType="image/jpeg"/>
  <Override PartName="/ppt/media/image1.png" ContentType="image/png"/>
  <Override PartName="/ppt/media/image9.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jpeg" ContentType="image/jpeg"/>
  <Override PartName="/ppt/media/image11.png" ContentType="image/png"/>
  <Override PartName="/ppt/media/image12.png" ContentType="image/png"/>
  <Override PartName="/ppt/media/image13.png" ContentType="image/png"/>
  <Override PartName="/ppt/media/image14.png" ContentType="image/png"/>
  <Override PartName="/ppt/media/image15.jpeg" ContentType="image/jpe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jpeg" ContentType="image/jpeg"/>
  <Override PartName="/ppt/media/image26.jpeg" ContentType="image/jpeg"/>
  <Override PartName="/ppt/media/image27.jpeg" ContentType="image/jpeg"/>
  <Override PartName="/ppt/media/image29.jpeg" ContentType="image/jpeg"/>
  <Override PartName="/ppt/media/image30.jpeg" ContentType="image/jpeg"/>
  <Override PartName="/ppt/media/image32.png" ContentType="image/png"/>
  <Override PartName="/ppt/media/image31.png" ContentType="image/png"/>
  <Override PartName="/ppt/media/image3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jpeg"/><Relationship Id="rId3" Type="http://schemas.openxmlformats.org/officeDocument/2006/relationships/image" Target="../media/image26.jpeg"/><Relationship Id="rId4" Type="http://schemas.openxmlformats.org/officeDocument/2006/relationships/image" Target="../media/image27.jpeg"/><Relationship Id="rId5" Type="http://schemas.openxmlformats.org/officeDocument/2006/relationships/image" Target="../media/image28.jpeg"/><Relationship Id="rId6" Type="http://schemas.openxmlformats.org/officeDocument/2006/relationships/image" Target="../media/image29.jpeg"/><Relationship Id="rId7" Type="http://schemas.openxmlformats.org/officeDocument/2006/relationships/image" Target="../media/image30.jpeg"/><Relationship Id="rId8"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jpe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hyperlink" Target="http://www.webopedia.com/" TargetMode="External"/><Relationship Id="rId3" Type="http://schemas.openxmlformats.org/officeDocument/2006/relationships/hyperlink" Target="http://www.gartner.com/" TargetMode="External"/><Relationship Id="rId4" Type="http://schemas.openxmlformats.org/officeDocument/2006/relationships/image" Target="../media/image5.png"/><Relationship Id="rId5"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jpe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4781880" y="1688400"/>
            <a:ext cx="748908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600" spc="-1" strike="noStrike">
                <a:solidFill>
                  <a:srgbClr val="c55a11"/>
                </a:solidFill>
                <a:latin typeface="Calibri"/>
                <a:ea typeface="DejaVu Sans"/>
              </a:rPr>
              <a:t>ENTERPRISE RESOURCE PLANNING</a:t>
            </a:r>
            <a:endParaRPr b="0" lang="en-US" sz="3600" spc="-1" strike="noStrike">
              <a:latin typeface="Arial"/>
            </a:endParaRPr>
          </a:p>
        </p:txBody>
      </p:sp>
      <p:sp>
        <p:nvSpPr>
          <p:cNvPr id="77" name="CustomShape 2"/>
          <p:cNvSpPr/>
          <p:nvPr/>
        </p:nvSpPr>
        <p:spPr>
          <a:xfrm>
            <a:off x="4781880" y="2841840"/>
            <a:ext cx="748908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600" spc="-1" strike="noStrike">
                <a:solidFill>
                  <a:srgbClr val="2f5597"/>
                </a:solidFill>
                <a:latin typeface="Calibri"/>
                <a:ea typeface="DejaVu Sans"/>
              </a:rPr>
              <a:t>Introduction to ERP</a:t>
            </a:r>
            <a:endParaRPr b="0" lang="en-US" sz="3600" spc="-1" strike="noStrike">
              <a:latin typeface="Arial"/>
            </a:endParaRPr>
          </a:p>
        </p:txBody>
      </p:sp>
      <p:sp>
        <p:nvSpPr>
          <p:cNvPr id="78" name="CustomShape 3"/>
          <p:cNvSpPr/>
          <p:nvPr/>
        </p:nvSpPr>
        <p:spPr>
          <a:xfrm>
            <a:off x="4781880" y="4415400"/>
            <a:ext cx="74890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Calibri"/>
                <a:ea typeface="DejaVu Sans"/>
              </a:rPr>
              <a:t>Raghu B. A.</a:t>
            </a:r>
            <a:endParaRPr b="0" lang="en-US" sz="2400" spc="-1" strike="noStrike">
              <a:latin typeface="Arial"/>
            </a:endParaRPr>
          </a:p>
        </p:txBody>
      </p:sp>
      <p:sp>
        <p:nvSpPr>
          <p:cNvPr id="79" name="CustomShape 4"/>
          <p:cNvSpPr/>
          <p:nvPr/>
        </p:nvSpPr>
        <p:spPr>
          <a:xfrm>
            <a:off x="4781880" y="4813200"/>
            <a:ext cx="748908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Calibri"/>
                <a:ea typeface="DejaVu Sans"/>
              </a:rPr>
              <a:t>Department of Computer Science </a:t>
            </a:r>
            <a:endParaRPr b="0" lang="en-US" sz="2400" spc="-1" strike="noStrike">
              <a:latin typeface="Arial"/>
            </a:endParaRPr>
          </a:p>
          <a:p>
            <a:pPr>
              <a:lnSpc>
                <a:spcPct val="100000"/>
              </a:lnSpc>
            </a:pPr>
            <a:r>
              <a:rPr b="0" lang="en-US" sz="2400" spc="-1" strike="noStrike">
                <a:solidFill>
                  <a:srgbClr val="000000"/>
                </a:solidFill>
                <a:latin typeface="Calibri"/>
                <a:ea typeface="DejaVu Sans"/>
              </a:rPr>
              <a:t>and Engineering</a:t>
            </a:r>
            <a:endParaRPr b="0" lang="en-US" sz="2400" spc="-1" strike="noStrike">
              <a:latin typeface="Arial"/>
            </a:endParaRPr>
          </a:p>
          <a:p>
            <a:pPr>
              <a:lnSpc>
                <a:spcPct val="100000"/>
              </a:lnSpc>
            </a:pPr>
            <a:r>
              <a:rPr b="0" i="1" lang="en-US" sz="2400" spc="-1" strike="noStrike">
                <a:solidFill>
                  <a:srgbClr val="000000"/>
                </a:solidFill>
                <a:latin typeface="Calibri"/>
                <a:ea typeface="DejaVu Sans"/>
              </a:rPr>
              <a:t>raghubarao@pes.edu</a:t>
            </a:r>
            <a:endParaRPr b="0" lang="en-US" sz="2400" spc="-1" strike="noStrike">
              <a:latin typeface="Arial"/>
            </a:endParaRPr>
          </a:p>
        </p:txBody>
      </p:sp>
      <p:grpSp>
        <p:nvGrpSpPr>
          <p:cNvPr id="80" name="Group 5"/>
          <p:cNvGrpSpPr/>
          <p:nvPr/>
        </p:nvGrpSpPr>
        <p:grpSpPr>
          <a:xfrm>
            <a:off x="321840" y="5497920"/>
            <a:ext cx="1058760" cy="1061280"/>
            <a:chOff x="321840" y="5497920"/>
            <a:chExt cx="1058760" cy="1061280"/>
          </a:xfrm>
        </p:grpSpPr>
        <p:sp>
          <p:nvSpPr>
            <p:cNvPr id="81" name="CustomShape 6"/>
            <p:cNvSpPr/>
            <p:nvPr/>
          </p:nvSpPr>
          <p:spPr>
            <a:xfrm rot="5400000">
              <a:off x="832320" y="6010920"/>
              <a:ext cx="37440" cy="1058760"/>
            </a:xfrm>
            <a:prstGeom prst="rect">
              <a:avLst/>
            </a:prstGeom>
            <a:solidFill>
              <a:srgbClr val="c55a11"/>
            </a:solidFill>
            <a:ln w="25560">
              <a:noFill/>
            </a:ln>
          </p:spPr>
          <p:style>
            <a:lnRef idx="0"/>
            <a:fillRef idx="0"/>
            <a:effectRef idx="0"/>
            <a:fontRef idx="minor"/>
          </p:style>
        </p:sp>
        <p:sp>
          <p:nvSpPr>
            <p:cNvPr id="82" name="CustomShape 7"/>
            <p:cNvSpPr/>
            <p:nvPr/>
          </p:nvSpPr>
          <p:spPr>
            <a:xfrm rot="10800000">
              <a:off x="322200" y="5497920"/>
              <a:ext cx="37440" cy="1058760"/>
            </a:xfrm>
            <a:prstGeom prst="rect">
              <a:avLst/>
            </a:prstGeom>
            <a:solidFill>
              <a:srgbClr val="c55a11"/>
            </a:solidFill>
            <a:ln w="25560">
              <a:noFill/>
            </a:ln>
          </p:spPr>
          <p:style>
            <a:lnRef idx="0"/>
            <a:fillRef idx="0"/>
            <a:effectRef idx="0"/>
            <a:fontRef idx="minor"/>
          </p:style>
        </p:sp>
      </p:grpSp>
      <p:sp>
        <p:nvSpPr>
          <p:cNvPr id="83" name="Line 8"/>
          <p:cNvSpPr/>
          <p:nvPr/>
        </p:nvSpPr>
        <p:spPr>
          <a:xfrm>
            <a:off x="4781880" y="4112280"/>
            <a:ext cx="4581360" cy="0"/>
          </a:xfrm>
          <a:prstGeom prst="line">
            <a:avLst/>
          </a:prstGeom>
          <a:ln w="38160">
            <a:solidFill>
              <a:srgbClr val="c55a11"/>
            </a:solidFill>
            <a:round/>
          </a:ln>
        </p:spPr>
        <p:style>
          <a:lnRef idx="0"/>
          <a:fillRef idx="0"/>
          <a:effectRef idx="0"/>
          <a:fontRef idx="minor"/>
        </p:style>
      </p:sp>
      <p:pic>
        <p:nvPicPr>
          <p:cNvPr id="84" name="Picture 11" descr=""/>
          <p:cNvPicPr/>
          <p:nvPr/>
        </p:nvPicPr>
        <p:blipFill>
          <a:blip r:embed="rId1"/>
          <a:stretch/>
        </p:blipFill>
        <p:spPr>
          <a:xfrm>
            <a:off x="1745640" y="1606320"/>
            <a:ext cx="2360880" cy="3542040"/>
          </a:xfrm>
          <a:prstGeom prst="rect">
            <a:avLst/>
          </a:prstGeom>
          <a:ln>
            <a:noFill/>
          </a:ln>
        </p:spPr>
      </p:pic>
      <p:grpSp>
        <p:nvGrpSpPr>
          <p:cNvPr id="85" name="Group 9"/>
          <p:cNvGrpSpPr/>
          <p:nvPr/>
        </p:nvGrpSpPr>
        <p:grpSpPr>
          <a:xfrm>
            <a:off x="10855800" y="277200"/>
            <a:ext cx="1058760" cy="1058760"/>
            <a:chOff x="10855800" y="277200"/>
            <a:chExt cx="1058760" cy="1058760"/>
          </a:xfrm>
        </p:grpSpPr>
        <p:sp>
          <p:nvSpPr>
            <p:cNvPr id="86" name="CustomShape 10"/>
            <p:cNvSpPr/>
            <p:nvPr/>
          </p:nvSpPr>
          <p:spPr>
            <a:xfrm rot="16200000">
              <a:off x="11366280" y="-228600"/>
              <a:ext cx="37440" cy="1058760"/>
            </a:xfrm>
            <a:prstGeom prst="rect">
              <a:avLst/>
            </a:prstGeom>
            <a:solidFill>
              <a:srgbClr val="c55a11"/>
            </a:solidFill>
            <a:ln w="25560">
              <a:noFill/>
            </a:ln>
          </p:spPr>
          <p:style>
            <a:lnRef idx="0"/>
            <a:fillRef idx="0"/>
            <a:effectRef idx="0"/>
            <a:fontRef idx="minor"/>
          </p:style>
        </p:sp>
        <p:sp>
          <p:nvSpPr>
            <p:cNvPr id="87" name="CustomShape 11"/>
            <p:cNvSpPr/>
            <p:nvPr/>
          </p:nvSpPr>
          <p:spPr>
            <a:xfrm>
              <a:off x="11876760" y="277200"/>
              <a:ext cx="37440" cy="1058760"/>
            </a:xfrm>
            <a:prstGeom prst="rect">
              <a:avLst/>
            </a:prstGeom>
            <a:solidFill>
              <a:srgbClr val="c55a11"/>
            </a:solidFill>
            <a:ln w="2556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407880" y="673560"/>
            <a:ext cx="799164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c55a11"/>
                </a:solidFill>
                <a:latin typeface="Calibri"/>
                <a:ea typeface="DejaVu Sans"/>
              </a:rPr>
              <a:t>Introduction of ERP Systems</a:t>
            </a:r>
            <a:endParaRPr b="0" lang="en-US" sz="2400" spc="-1" strike="noStrike">
              <a:latin typeface="Arial"/>
            </a:endParaRPr>
          </a:p>
        </p:txBody>
      </p:sp>
      <p:pic>
        <p:nvPicPr>
          <p:cNvPr id="142" name="Picture 5" descr=""/>
          <p:cNvPicPr/>
          <p:nvPr/>
        </p:nvPicPr>
        <p:blipFill>
          <a:blip r:embed="rId1"/>
          <a:stretch/>
        </p:blipFill>
        <p:spPr>
          <a:xfrm>
            <a:off x="10659600" y="469800"/>
            <a:ext cx="925200" cy="1390680"/>
          </a:xfrm>
          <a:prstGeom prst="rect">
            <a:avLst/>
          </a:prstGeom>
          <a:ln>
            <a:noFill/>
          </a:ln>
        </p:spPr>
      </p:pic>
      <p:sp>
        <p:nvSpPr>
          <p:cNvPr id="143" name="CustomShape 2"/>
          <p:cNvSpPr/>
          <p:nvPr/>
        </p:nvSpPr>
        <p:spPr>
          <a:xfrm>
            <a:off x="393120" y="2256120"/>
            <a:ext cx="8889120" cy="1728000"/>
          </a:xfrm>
          <a:prstGeom prst="rect">
            <a:avLst/>
          </a:prstGeom>
          <a:noFill/>
          <a:ln>
            <a:noFill/>
          </a:ln>
        </p:spPr>
        <p:style>
          <a:lnRef idx="0"/>
          <a:fillRef idx="0"/>
          <a:effectRef idx="0"/>
          <a:fontRef idx="minor"/>
        </p:style>
        <p:txBody>
          <a:bodyPr lIns="90000" rIns="90000" tIns="0" bIns="0" anchor="ctr">
            <a:spAutoFit/>
          </a:bodyPr>
          <a:p>
            <a:pPr marL="216000" indent="-210240">
              <a:lnSpc>
                <a:spcPct val="100000"/>
              </a:lnSpc>
              <a:spcBef>
                <a:spcPts val="697"/>
              </a:spcBef>
              <a:buClr>
                <a:srgbClr val="000000"/>
              </a:buClr>
              <a:buSzPct val="45000"/>
              <a:buFont typeface="Wingdings" charset="2"/>
              <a:buChar char=""/>
            </a:pPr>
            <a:r>
              <a:rPr b="0" lang="en-US" sz="2400" spc="-1" strike="noStrike">
                <a:solidFill>
                  <a:srgbClr val="000000"/>
                </a:solidFill>
                <a:latin typeface="Calibri"/>
                <a:ea typeface="Microsoft YaHei"/>
              </a:rPr>
              <a:t>Understanding of software technologies</a:t>
            </a:r>
            <a:endParaRPr b="0" lang="en-US" sz="2400" spc="-1" strike="noStrike">
              <a:latin typeface="Arial"/>
            </a:endParaRPr>
          </a:p>
          <a:p>
            <a:pPr marL="216000" indent="-210240">
              <a:lnSpc>
                <a:spcPct val="100000"/>
              </a:lnSpc>
              <a:spcBef>
                <a:spcPts val="697"/>
              </a:spcBef>
              <a:buClr>
                <a:srgbClr val="000000"/>
              </a:buClr>
              <a:buSzPct val="45000"/>
              <a:buFont typeface="Wingdings" charset="2"/>
              <a:buChar char=""/>
            </a:pPr>
            <a:r>
              <a:rPr b="0" lang="en-US" sz="2400" spc="-1" strike="noStrike">
                <a:solidFill>
                  <a:srgbClr val="000000"/>
                </a:solidFill>
                <a:latin typeface="Calibri"/>
                <a:ea typeface="Microsoft YaHei"/>
              </a:rPr>
              <a:t>Awareness of Software Development Life Cycle (SDLC)</a:t>
            </a:r>
            <a:endParaRPr b="0" lang="en-US" sz="2400" spc="-1" strike="noStrike">
              <a:latin typeface="Arial"/>
            </a:endParaRPr>
          </a:p>
          <a:p>
            <a:pPr marL="216000" indent="-210240">
              <a:lnSpc>
                <a:spcPct val="100000"/>
              </a:lnSpc>
              <a:spcBef>
                <a:spcPts val="697"/>
              </a:spcBef>
              <a:buClr>
                <a:srgbClr val="000000"/>
              </a:buClr>
              <a:buSzPct val="45000"/>
              <a:buFont typeface="Wingdings" charset="2"/>
              <a:buChar char=""/>
            </a:pPr>
            <a:r>
              <a:rPr b="0" lang="en-US" sz="2400" spc="-1" strike="noStrike">
                <a:solidFill>
                  <a:srgbClr val="000000"/>
                </a:solidFill>
                <a:latin typeface="Calibri"/>
                <a:ea typeface="Microsoft YaHei"/>
              </a:rPr>
              <a:t>Awareness of current day Information Technologies</a:t>
            </a:r>
            <a:endParaRPr b="0" lang="en-US" sz="2400" spc="-1" strike="noStrike">
              <a:latin typeface="Arial"/>
            </a:endParaRPr>
          </a:p>
          <a:p>
            <a:pPr marL="216000" indent="-210240">
              <a:lnSpc>
                <a:spcPct val="100000"/>
              </a:lnSpc>
              <a:spcBef>
                <a:spcPts val="697"/>
              </a:spcBef>
              <a:buClr>
                <a:srgbClr val="000000"/>
              </a:buClr>
              <a:buSzPct val="45000"/>
              <a:buFont typeface="Wingdings" charset="2"/>
              <a:buChar char=""/>
            </a:pPr>
            <a:r>
              <a:rPr b="0" lang="en-US" sz="2400" spc="-1" strike="noStrike">
                <a:solidFill>
                  <a:srgbClr val="000000"/>
                </a:solidFill>
                <a:latin typeface="Calibri"/>
                <a:ea typeface="Microsoft YaHei"/>
              </a:rPr>
              <a:t>Inclination towards understanding business &amp; managerial processes</a:t>
            </a:r>
            <a:endParaRPr b="0" lang="en-US" sz="2400" spc="-1" strike="noStrike">
              <a:latin typeface="Arial"/>
            </a:endParaRPr>
          </a:p>
        </p:txBody>
      </p:sp>
      <p:sp>
        <p:nvSpPr>
          <p:cNvPr id="144" name="Line 3"/>
          <p:cNvSpPr/>
          <p:nvPr/>
        </p:nvSpPr>
        <p:spPr>
          <a:xfrm>
            <a:off x="-8280" y="1316160"/>
            <a:ext cx="8299800" cy="0"/>
          </a:xfrm>
          <a:prstGeom prst="line">
            <a:avLst/>
          </a:prstGeom>
          <a:ln w="38160">
            <a:solidFill>
              <a:srgbClr val="c55a11"/>
            </a:solidFill>
            <a:round/>
          </a:ln>
        </p:spPr>
        <p:style>
          <a:lnRef idx="0"/>
          <a:fillRef idx="0"/>
          <a:effectRef idx="0"/>
          <a:fontRef idx="minor"/>
        </p:style>
      </p:sp>
      <p:sp>
        <p:nvSpPr>
          <p:cNvPr id="145" name="CustomShape 4"/>
          <p:cNvSpPr/>
          <p:nvPr/>
        </p:nvSpPr>
        <p:spPr>
          <a:xfrm>
            <a:off x="393120" y="252360"/>
            <a:ext cx="74890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2f5597"/>
                </a:solidFill>
                <a:latin typeface="Calibri"/>
                <a:ea typeface="DejaVu Sans"/>
              </a:rPr>
              <a:t>ENTERPRISE RESOURCE PLANNING (ERP)</a:t>
            </a:r>
            <a:endParaRPr b="0" lang="en-US" sz="2400" spc="-1" strike="noStrike">
              <a:latin typeface="Arial"/>
            </a:endParaRPr>
          </a:p>
        </p:txBody>
      </p:sp>
      <p:sp>
        <p:nvSpPr>
          <p:cNvPr id="146" name="CustomShape 5"/>
          <p:cNvSpPr/>
          <p:nvPr/>
        </p:nvSpPr>
        <p:spPr>
          <a:xfrm>
            <a:off x="404640" y="1560600"/>
            <a:ext cx="2773440" cy="455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0000cc"/>
                </a:solidFill>
                <a:latin typeface="Calibri"/>
                <a:ea typeface="Arial"/>
              </a:rPr>
              <a:t>Course Prerequisites</a:t>
            </a:r>
            <a:endParaRPr b="1" lang="en-US" sz="2400" spc="-1" strike="noStrike">
              <a:latin typeface="Arial"/>
            </a:endParaRPr>
          </a:p>
        </p:txBody>
      </p:sp>
    </p:spTree>
  </p:cSld>
  <mc:AlternateContent>
    <mc:Choice Requires="p14">
      <p:transition spd="slow" p14:dur="2000"/>
    </mc:Choice>
    <mc:Fallback>
      <p:transition spd="slow"/>
    </mc:Fallback>
  </mc:AlternateContent>
  <p:timing>
    <p:tnLst>
      <p:par>
        <p:cTn id="54" dur="indefinite" restart="never" nodeType="tmRoot">
          <p:childTnLst>
            <p:seq>
              <p:cTn id="55" dur="indefinite" nodeType="mainSeq">
                <p:childTnLst>
                  <p:par>
                    <p:cTn id="56" fill="hold">
                      <p:stCondLst>
                        <p:cond delay="0"/>
                      </p:stCondLst>
                      <p:childTnLst>
                        <p:par>
                          <p:cTn id="57" fill="hold">
                            <p:stCondLst>
                              <p:cond delay="0"/>
                            </p:stCondLst>
                            <p:childTnLst>
                              <p:par>
                                <p:cTn id="58" nodeType="withEffect" fill="hold" presetClass="entr" presetID="42">
                                  <p:stCondLst>
                                    <p:cond delay="0"/>
                                  </p:stCondLst>
                                  <p:childTnLst>
                                    <p:set>
                                      <p:cBhvr>
                                        <p:cTn id="59" dur="1" fill="hold">
                                          <p:stCondLst>
                                            <p:cond delay="0"/>
                                          </p:stCondLst>
                                        </p:cTn>
                                        <p:tgtEl>
                                          <p:spTgt spid="143">
                                            <p:txEl>
                                              <p:pRg st="0" end="0"/>
                                            </p:txEl>
                                          </p:spTgt>
                                        </p:tgtEl>
                                        <p:attrNameLst>
                                          <p:attrName>style.visibility</p:attrName>
                                        </p:attrNameLst>
                                      </p:cBhvr>
                                      <p:to>
                                        <p:strVal val="visible"/>
                                      </p:to>
                                    </p:set>
                                    <p:animEffect filter="fade" transition="in">
                                      <p:cBhvr additive="repl">
                                        <p:cTn id="60" dur="1000"/>
                                        <p:tgtEl>
                                          <p:spTgt spid="143">
                                            <p:txEl>
                                              <p:pRg st="0" end="0"/>
                                            </p:txEl>
                                          </p:spTgt>
                                        </p:tgtEl>
                                      </p:cBhvr>
                                    </p:animEffect>
                                    <p:anim calcmode="lin" valueType="num">
                                      <p:cBhvr additive="repl">
                                        <p:cTn id="61" dur="1000" fill="hold"/>
                                        <p:tgtEl>
                                          <p:spTgt spid="143">
                                            <p:txEl>
                                              <p:pRg st="0" end="0"/>
                                            </p:txEl>
                                          </p:spTgt>
                                        </p:tgtEl>
                                        <p:attrNameLst>
                                          <p:attrName>ppt_x</p:attrName>
                                        </p:attrNameLst>
                                      </p:cBhvr>
                                      <p:tavLst>
                                        <p:tav tm="0">
                                          <p:val>
                                            <p:strVal val="#ppt_x"/>
                                          </p:val>
                                        </p:tav>
                                        <p:tav tm="100000">
                                          <p:val>
                                            <p:strVal val="#ppt_x"/>
                                          </p:val>
                                        </p:tav>
                                      </p:tavLst>
                                    </p:anim>
                                    <p:anim calcmode="lin" valueType="num">
                                      <p:cBhvr additive="repl">
                                        <p:cTn id="62" dur="1000" fill="hold"/>
                                        <p:tgtEl>
                                          <p:spTgt spid="14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7" name="Picture 5" descr=""/>
          <p:cNvPicPr/>
          <p:nvPr/>
        </p:nvPicPr>
        <p:blipFill>
          <a:blip r:embed="rId1"/>
          <a:stretch/>
        </p:blipFill>
        <p:spPr>
          <a:xfrm>
            <a:off x="10659600" y="469800"/>
            <a:ext cx="925200" cy="1390680"/>
          </a:xfrm>
          <a:prstGeom prst="rect">
            <a:avLst/>
          </a:prstGeom>
          <a:ln>
            <a:noFill/>
          </a:ln>
        </p:spPr>
      </p:pic>
      <p:sp>
        <p:nvSpPr>
          <p:cNvPr id="148" name="CustomShape 1"/>
          <p:cNvSpPr/>
          <p:nvPr/>
        </p:nvSpPr>
        <p:spPr>
          <a:xfrm>
            <a:off x="399960" y="2000160"/>
            <a:ext cx="7913880" cy="4674600"/>
          </a:xfrm>
          <a:prstGeom prst="rect">
            <a:avLst/>
          </a:prstGeom>
          <a:noFill/>
          <a:ln>
            <a:noFill/>
          </a:ln>
        </p:spPr>
        <p:style>
          <a:lnRef idx="0"/>
          <a:fillRef idx="0"/>
          <a:effectRef idx="0"/>
          <a:fontRef idx="minor"/>
        </p:style>
        <p:txBody>
          <a:bodyPr lIns="90000" rIns="90000" tIns="0" bIns="0" anchor="ctr">
            <a:spAutoFit/>
          </a:bodyPr>
          <a:p>
            <a:pPr>
              <a:lnSpc>
                <a:spcPct val="100000"/>
              </a:lnSpc>
              <a:spcBef>
                <a:spcPts val="799"/>
              </a:spcBef>
            </a:pPr>
            <a:r>
              <a:rPr b="0" lang="en-US" sz="2000" spc="-1" strike="noStrike">
                <a:solidFill>
                  <a:srgbClr val="000000"/>
                </a:solidFill>
                <a:latin typeface="Calibri"/>
                <a:ea typeface="Arial"/>
              </a:rPr>
              <a:t>This course discusses the processes of an organization and how ERP supports those processes. It also covers other emerging applications beyond ERP like Supply Chain Management, Customer Relationship Management, Product Life cycle Management and Others.</a:t>
            </a:r>
            <a:endParaRPr b="0" lang="en-US" sz="2000" spc="-1" strike="noStrike">
              <a:latin typeface="Arial"/>
            </a:endParaRPr>
          </a:p>
          <a:p>
            <a:pPr>
              <a:lnSpc>
                <a:spcPct val="100000"/>
              </a:lnSpc>
              <a:spcBef>
                <a:spcPts val="799"/>
              </a:spcBef>
            </a:pPr>
            <a:endParaRPr b="0" lang="en-US" sz="2000" spc="-1" strike="noStrike">
              <a:latin typeface="Arial"/>
            </a:endParaRPr>
          </a:p>
          <a:p>
            <a:pPr>
              <a:lnSpc>
                <a:spcPct val="100000"/>
              </a:lnSpc>
            </a:pPr>
            <a:r>
              <a:rPr b="1" lang="en-US" sz="2000" spc="-1" strike="noStrike">
                <a:solidFill>
                  <a:srgbClr val="c9211e"/>
                </a:solidFill>
                <a:latin typeface="Calibri"/>
                <a:ea typeface="Arial"/>
              </a:rPr>
              <a:t>Highlights</a:t>
            </a:r>
            <a:r>
              <a:rPr b="1" lang="en-US" sz="2000" spc="-1" strike="noStrike">
                <a:solidFill>
                  <a:srgbClr val="000000"/>
                </a:solidFill>
                <a:latin typeface="Calibri"/>
                <a:ea typeface="Arial"/>
              </a:rPr>
              <a:t>:</a:t>
            </a:r>
            <a:endParaRPr b="0" lang="en-US" sz="2000" spc="-1" strike="noStrike">
              <a:latin typeface="Arial"/>
            </a:endParaRPr>
          </a:p>
          <a:p>
            <a:pPr marL="216000" indent="-213480" algn="just">
              <a:lnSpc>
                <a:spcPct val="100000"/>
              </a:lnSpc>
              <a:buClr>
                <a:srgbClr val="000000"/>
              </a:buClr>
              <a:buSzPct val="45000"/>
              <a:buFont typeface="Wingdings" charset="2"/>
              <a:buChar char=""/>
            </a:pPr>
            <a:r>
              <a:rPr b="0" lang="en-US" sz="2000" spc="-1" strike="noStrike">
                <a:solidFill>
                  <a:srgbClr val="000000"/>
                </a:solidFill>
                <a:latin typeface="Calibri"/>
                <a:ea typeface="Arial"/>
              </a:rPr>
              <a:t>Extensive coverage of ERP Life Cycle including Change management, Business Process Re-engineering (BPR) and Modeling (BPM).</a:t>
            </a:r>
            <a:endParaRPr b="0" lang="en-US" sz="2000" spc="-1" strike="noStrike">
              <a:latin typeface="Arial"/>
            </a:endParaRPr>
          </a:p>
          <a:p>
            <a:pPr marL="216000" indent="-213480" algn="just">
              <a:lnSpc>
                <a:spcPct val="100000"/>
              </a:lnSpc>
              <a:buClr>
                <a:srgbClr val="000000"/>
              </a:buClr>
              <a:buSzPct val="45000"/>
              <a:buFont typeface="Wingdings" charset="2"/>
              <a:buChar char=""/>
            </a:pPr>
            <a:r>
              <a:rPr b="0" lang="en-US" sz="2000" spc="-1" strike="noStrike">
                <a:solidFill>
                  <a:srgbClr val="000000"/>
                </a:solidFill>
                <a:latin typeface="Calibri"/>
                <a:ea typeface="Arial"/>
              </a:rPr>
              <a:t>Focuses on ERP modules like Production Planning, Procurement and Inventory Management, Finance and HR Management.</a:t>
            </a:r>
            <a:endParaRPr b="0" lang="en-US" sz="2000" spc="-1" strike="noStrike">
              <a:latin typeface="Arial"/>
            </a:endParaRPr>
          </a:p>
          <a:p>
            <a:pPr marL="216000" indent="-213480" algn="just">
              <a:lnSpc>
                <a:spcPct val="100000"/>
              </a:lnSpc>
              <a:buClr>
                <a:srgbClr val="000000"/>
              </a:buClr>
              <a:buSzPct val="45000"/>
              <a:buFont typeface="Wingdings" charset="2"/>
              <a:buChar char=""/>
            </a:pPr>
            <a:r>
              <a:rPr b="0" lang="en-US" sz="2000" spc="-1" strike="noStrike">
                <a:solidFill>
                  <a:srgbClr val="000000"/>
                </a:solidFill>
                <a:latin typeface="Calibri"/>
                <a:ea typeface="Arial"/>
              </a:rPr>
              <a:t>Discussions on Benefits and Costs of ERP Implementation.</a:t>
            </a:r>
            <a:endParaRPr b="0" lang="en-US" sz="2000" spc="-1" strike="noStrike">
              <a:latin typeface="Arial"/>
            </a:endParaRPr>
          </a:p>
          <a:p>
            <a:pPr marL="216000" indent="-213480" algn="just">
              <a:lnSpc>
                <a:spcPct val="100000"/>
              </a:lnSpc>
              <a:buClr>
                <a:srgbClr val="000000"/>
              </a:buClr>
              <a:buSzPct val="45000"/>
              <a:buFont typeface="Wingdings" charset="2"/>
              <a:buChar char=""/>
            </a:pPr>
            <a:r>
              <a:rPr b="0" lang="en-US" sz="2000" spc="-1" strike="noStrike">
                <a:solidFill>
                  <a:srgbClr val="000000"/>
                </a:solidFill>
                <a:latin typeface="Calibri"/>
                <a:ea typeface="Arial"/>
              </a:rPr>
              <a:t>Criteria for selection of ERP Implementation partner and ERP package.</a:t>
            </a:r>
            <a:endParaRPr b="0" lang="en-US" sz="2000" spc="-1" strike="noStrike">
              <a:latin typeface="Arial"/>
            </a:endParaRPr>
          </a:p>
          <a:p>
            <a:pPr marL="216000" indent="-213480" algn="just">
              <a:lnSpc>
                <a:spcPct val="100000"/>
              </a:lnSpc>
              <a:buClr>
                <a:srgbClr val="000000"/>
              </a:buClr>
              <a:buSzPct val="45000"/>
              <a:buFont typeface="Wingdings" charset="2"/>
              <a:buChar char=""/>
            </a:pPr>
            <a:r>
              <a:rPr b="0" lang="en-US" sz="2000" spc="-1" strike="noStrike">
                <a:solidFill>
                  <a:srgbClr val="000000"/>
                </a:solidFill>
                <a:latin typeface="Calibri"/>
                <a:ea typeface="Arial"/>
              </a:rPr>
              <a:t>Other related systems that will be covered in brief are CRM, SCM, PLM, DW-BI-Analytics, etc. that work with ERP system.</a:t>
            </a:r>
            <a:endParaRPr b="0" lang="en-US" sz="2000" spc="-1" strike="noStrike">
              <a:latin typeface="Arial"/>
            </a:endParaRPr>
          </a:p>
          <a:p>
            <a:pPr marL="216000" indent="-213480" algn="just">
              <a:lnSpc>
                <a:spcPct val="100000"/>
              </a:lnSpc>
              <a:buClr>
                <a:srgbClr val="000000"/>
              </a:buClr>
              <a:buSzPct val="45000"/>
              <a:buFont typeface="Wingdings" charset="2"/>
              <a:buChar char=""/>
            </a:pPr>
            <a:r>
              <a:rPr b="0" lang="en-US" sz="2000" spc="-1" strike="noStrike">
                <a:solidFill>
                  <a:srgbClr val="000000"/>
                </a:solidFill>
                <a:latin typeface="Calibri"/>
                <a:ea typeface="Arial"/>
              </a:rPr>
              <a:t>Discussions on ERP for different industries and emerging trends.</a:t>
            </a:r>
            <a:endParaRPr b="0" lang="en-US" sz="2000" spc="-1" strike="noStrike">
              <a:latin typeface="Arial"/>
            </a:endParaRPr>
          </a:p>
        </p:txBody>
      </p:sp>
      <p:sp>
        <p:nvSpPr>
          <p:cNvPr id="149" name="Line 2"/>
          <p:cNvSpPr/>
          <p:nvPr/>
        </p:nvSpPr>
        <p:spPr>
          <a:xfrm>
            <a:off x="-8280" y="1316160"/>
            <a:ext cx="8299800" cy="0"/>
          </a:xfrm>
          <a:prstGeom prst="line">
            <a:avLst/>
          </a:prstGeom>
          <a:ln w="38160">
            <a:solidFill>
              <a:srgbClr val="c55a11"/>
            </a:solidFill>
            <a:round/>
          </a:ln>
        </p:spPr>
        <p:style>
          <a:lnRef idx="0"/>
          <a:fillRef idx="0"/>
          <a:effectRef idx="0"/>
          <a:fontRef idx="minor"/>
        </p:style>
      </p:sp>
      <p:sp>
        <p:nvSpPr>
          <p:cNvPr id="150" name="CustomShape 3"/>
          <p:cNvSpPr/>
          <p:nvPr/>
        </p:nvSpPr>
        <p:spPr>
          <a:xfrm>
            <a:off x="393120" y="252360"/>
            <a:ext cx="74890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2f5597"/>
                </a:solidFill>
                <a:latin typeface="Calibri"/>
                <a:ea typeface="DejaVu Sans"/>
              </a:rPr>
              <a:t>ENTERPRISE RESOURCE PLANNING (ERP)</a:t>
            </a:r>
            <a:endParaRPr b="0" lang="en-US" sz="2400" spc="-1" strike="noStrike">
              <a:latin typeface="Arial"/>
            </a:endParaRPr>
          </a:p>
        </p:txBody>
      </p:sp>
      <p:sp>
        <p:nvSpPr>
          <p:cNvPr id="151" name="CustomShape 4"/>
          <p:cNvSpPr/>
          <p:nvPr/>
        </p:nvSpPr>
        <p:spPr>
          <a:xfrm>
            <a:off x="371880" y="637560"/>
            <a:ext cx="799164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c55a11"/>
                </a:solidFill>
                <a:latin typeface="Calibri"/>
                <a:ea typeface="DejaVu Sans"/>
              </a:rPr>
              <a:t>Introduction to ERP</a:t>
            </a:r>
            <a:endParaRPr b="0" lang="en-US" sz="2400" spc="-1" strike="noStrike">
              <a:latin typeface="Arial"/>
            </a:endParaRPr>
          </a:p>
        </p:txBody>
      </p:sp>
      <p:pic>
        <p:nvPicPr>
          <p:cNvPr id="152" name="" descr=""/>
          <p:cNvPicPr/>
          <p:nvPr/>
        </p:nvPicPr>
        <p:blipFill>
          <a:blip r:embed="rId2"/>
          <a:stretch/>
        </p:blipFill>
        <p:spPr>
          <a:xfrm>
            <a:off x="8634240" y="1910160"/>
            <a:ext cx="3171600" cy="1975680"/>
          </a:xfrm>
          <a:prstGeom prst="rect">
            <a:avLst/>
          </a:prstGeom>
          <a:ln>
            <a:noFill/>
          </a:ln>
        </p:spPr>
      </p:pic>
      <p:sp>
        <p:nvSpPr>
          <p:cNvPr id="153" name="TextShape 5"/>
          <p:cNvSpPr txBox="1"/>
          <p:nvPr/>
        </p:nvSpPr>
        <p:spPr>
          <a:xfrm>
            <a:off x="398160" y="1427760"/>
            <a:ext cx="6738480" cy="395640"/>
          </a:xfrm>
          <a:prstGeom prst="rect">
            <a:avLst/>
          </a:prstGeom>
          <a:noFill/>
          <a:ln>
            <a:noFill/>
          </a:ln>
        </p:spPr>
        <p:txBody>
          <a:bodyPr lIns="90000" rIns="90000" tIns="45000" bIns="45000">
            <a:noAutofit/>
          </a:bodyPr>
          <a:p>
            <a:r>
              <a:rPr b="1" lang="en-US" sz="2400" spc="-1" strike="noStrike">
                <a:solidFill>
                  <a:srgbClr val="0000cc"/>
                </a:solidFill>
                <a:latin typeface="Calibri"/>
                <a:ea typeface="DejaVu Sans"/>
              </a:rPr>
              <a:t>ERP</a:t>
            </a:r>
            <a:r>
              <a:rPr b="0" lang="en-US" sz="2400" spc="-1" strike="noStrike">
                <a:solidFill>
                  <a:srgbClr val="0000cc"/>
                </a:solidFill>
                <a:latin typeface="Calibri"/>
                <a:ea typeface="DejaVu Sans"/>
              </a:rPr>
              <a:t> </a:t>
            </a:r>
            <a:r>
              <a:rPr b="1" lang="en-US" sz="2400" spc="-1" strike="noStrike">
                <a:solidFill>
                  <a:srgbClr val="0000cc"/>
                </a:solidFill>
                <a:latin typeface="Calibri"/>
                <a:ea typeface="DejaVu Sans"/>
              </a:rPr>
              <a:t>Course Overview</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63" dur="indefinite" restart="never" nodeType="tmRoot">
          <p:childTnLst>
            <p:seq>
              <p:cTn id="64" dur="indefinite" nodeType="mainSeq">
                <p:childTnLst>
                  <p:par>
                    <p:cTn id="65" fill="hold">
                      <p:stCondLst>
                        <p:cond delay="indefinite"/>
                      </p:stCondLst>
                      <p:childTnLst>
                        <p:par>
                          <p:cTn id="66" fill="hold">
                            <p:stCondLst>
                              <p:cond delay="0"/>
                            </p:stCondLst>
                            <p:childTnLst>
                              <p:par>
                                <p:cTn id="67" nodeType="clickEffect" fill="hold" presetClass="entr" presetID="2" presetSubtype="4">
                                  <p:stCondLst>
                                    <p:cond delay="0"/>
                                  </p:stCondLst>
                                  <p:childTnLst>
                                    <p:set>
                                      <p:cBhvr>
                                        <p:cTn id="68" dur="1" fill="hold">
                                          <p:stCondLst>
                                            <p:cond delay="0"/>
                                          </p:stCondLst>
                                        </p:cTn>
                                        <p:tgtEl>
                                          <p:spTgt spid="153">
                                            <p:txEl>
                                              <p:pRg st="0" end="0"/>
                                            </p:txEl>
                                          </p:spTgt>
                                        </p:tgtEl>
                                        <p:attrNameLst>
                                          <p:attrName>style.visibility</p:attrName>
                                        </p:attrNameLst>
                                      </p:cBhvr>
                                      <p:to>
                                        <p:strVal val="visible"/>
                                      </p:to>
                                    </p:set>
                                    <p:anim calcmode="lin" valueType="num">
                                      <p:cBhvr additive="repl">
                                        <p:cTn id="69" dur="500" fill="hold"/>
                                        <p:tgtEl>
                                          <p:spTgt spid="153">
                                            <p:txEl>
                                              <p:pRg st="0" end="0"/>
                                            </p:txEl>
                                          </p:spTgt>
                                        </p:tgtEl>
                                        <p:attrNameLst>
                                          <p:attrName>ppt_x</p:attrName>
                                        </p:attrNameLst>
                                      </p:cBhvr>
                                      <p:tavLst>
                                        <p:tav tm="0">
                                          <p:val>
                                            <p:strVal val="#ppt_x"/>
                                          </p:val>
                                        </p:tav>
                                        <p:tav tm="100000">
                                          <p:val>
                                            <p:strVal val="#ppt_x"/>
                                          </p:val>
                                        </p:tav>
                                      </p:tavLst>
                                    </p:anim>
                                    <p:anim calcmode="lin" valueType="num">
                                      <p:cBhvr additive="repl">
                                        <p:cTn id="70" dur="500" fill="hold"/>
                                        <p:tgtEl>
                                          <p:spTgt spid="15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4" name="Picture 5" descr=""/>
          <p:cNvPicPr/>
          <p:nvPr/>
        </p:nvPicPr>
        <p:blipFill>
          <a:blip r:embed="rId1"/>
          <a:stretch/>
        </p:blipFill>
        <p:spPr>
          <a:xfrm>
            <a:off x="10659600" y="469800"/>
            <a:ext cx="925200" cy="1390680"/>
          </a:xfrm>
          <a:prstGeom prst="rect">
            <a:avLst/>
          </a:prstGeom>
          <a:ln>
            <a:noFill/>
          </a:ln>
        </p:spPr>
      </p:pic>
      <p:sp>
        <p:nvSpPr>
          <p:cNvPr id="155" name="Line 1"/>
          <p:cNvSpPr/>
          <p:nvPr/>
        </p:nvSpPr>
        <p:spPr>
          <a:xfrm>
            <a:off x="-8280" y="1316160"/>
            <a:ext cx="8299800" cy="0"/>
          </a:xfrm>
          <a:prstGeom prst="line">
            <a:avLst/>
          </a:prstGeom>
          <a:ln w="38160">
            <a:solidFill>
              <a:srgbClr val="c55a11"/>
            </a:solidFill>
            <a:round/>
          </a:ln>
        </p:spPr>
        <p:style>
          <a:lnRef idx="0"/>
          <a:fillRef idx="0"/>
          <a:effectRef idx="0"/>
          <a:fontRef idx="minor"/>
        </p:style>
      </p:sp>
      <p:sp>
        <p:nvSpPr>
          <p:cNvPr id="156" name="CustomShape 2"/>
          <p:cNvSpPr/>
          <p:nvPr/>
        </p:nvSpPr>
        <p:spPr>
          <a:xfrm>
            <a:off x="393120" y="252360"/>
            <a:ext cx="74890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2f5597"/>
                </a:solidFill>
                <a:latin typeface="Calibri"/>
                <a:ea typeface="DejaVu Sans"/>
              </a:rPr>
              <a:t>ENTERPRISE RESOURCE PLANNING (ERP)</a:t>
            </a:r>
            <a:endParaRPr b="0" lang="en-US" sz="2400" spc="-1" strike="noStrike">
              <a:latin typeface="Arial"/>
            </a:endParaRPr>
          </a:p>
        </p:txBody>
      </p:sp>
      <p:sp>
        <p:nvSpPr>
          <p:cNvPr id="157" name="CustomShape 3"/>
          <p:cNvSpPr/>
          <p:nvPr/>
        </p:nvSpPr>
        <p:spPr>
          <a:xfrm>
            <a:off x="4680000" y="1901160"/>
            <a:ext cx="2914920" cy="46004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cc"/>
                </a:solidFill>
                <a:latin typeface="Calibri"/>
                <a:ea typeface="Microsoft YaHei"/>
              </a:rPr>
              <a:t>ERP Modules:</a:t>
            </a:r>
            <a:endParaRPr b="0" lang="en-US" sz="2400" spc="-1" strike="noStrike">
              <a:latin typeface="Arial"/>
            </a:endParaRPr>
          </a:p>
          <a:p>
            <a:pPr marL="216000" indent="-213480">
              <a:lnSpc>
                <a:spcPct val="100000"/>
              </a:lnSpc>
              <a:buClr>
                <a:srgbClr val="000000"/>
              </a:buClr>
              <a:buFont typeface="Wingdings" charset="2"/>
              <a:buChar char=""/>
            </a:pPr>
            <a:r>
              <a:rPr b="0" lang="en-US" sz="2400" spc="-1" strike="noStrike">
                <a:solidFill>
                  <a:srgbClr val="000000"/>
                </a:solidFill>
                <a:latin typeface="Calibri"/>
                <a:ea typeface="Microsoft YaHei"/>
              </a:rPr>
              <a:t> </a:t>
            </a:r>
            <a:r>
              <a:rPr b="0" lang="en-US" sz="2400" spc="-1" strike="noStrike">
                <a:solidFill>
                  <a:srgbClr val="000000"/>
                </a:solidFill>
                <a:latin typeface="Calibri"/>
                <a:ea typeface="Microsoft YaHei"/>
              </a:rPr>
              <a:t>Finance</a:t>
            </a:r>
            <a:endParaRPr b="0" lang="en-US" sz="2400" spc="-1" strike="noStrike">
              <a:latin typeface="Arial"/>
            </a:endParaRPr>
          </a:p>
          <a:p>
            <a:pPr marL="216000" indent="-213480">
              <a:lnSpc>
                <a:spcPct val="100000"/>
              </a:lnSpc>
              <a:buClr>
                <a:srgbClr val="000000"/>
              </a:buClr>
              <a:buFont typeface="Wingdings" charset="2"/>
              <a:buChar char=""/>
            </a:pPr>
            <a:r>
              <a:rPr b="0" lang="en-US" sz="2400" spc="-1" strike="noStrike">
                <a:solidFill>
                  <a:srgbClr val="000000"/>
                </a:solidFill>
                <a:latin typeface="Calibri"/>
                <a:ea typeface="Microsoft YaHei"/>
              </a:rPr>
              <a:t> </a:t>
            </a:r>
            <a:r>
              <a:rPr b="0" lang="en-US" sz="2400" spc="-1" strike="noStrike">
                <a:solidFill>
                  <a:srgbClr val="000000"/>
                </a:solidFill>
                <a:latin typeface="Calibri"/>
                <a:ea typeface="Microsoft YaHei"/>
              </a:rPr>
              <a:t>HCM (or HR)</a:t>
            </a:r>
            <a:endParaRPr b="0" lang="en-US" sz="2400" spc="-1" strike="noStrike">
              <a:latin typeface="Arial"/>
            </a:endParaRPr>
          </a:p>
          <a:p>
            <a:pPr marL="216000" indent="-213480">
              <a:lnSpc>
                <a:spcPct val="100000"/>
              </a:lnSpc>
              <a:buClr>
                <a:srgbClr val="000000"/>
              </a:buClr>
              <a:buFont typeface="Wingdings" charset="2"/>
              <a:buChar char=""/>
            </a:pPr>
            <a:r>
              <a:rPr b="0" lang="en-US" sz="2400" spc="-1" strike="noStrike">
                <a:solidFill>
                  <a:srgbClr val="000000"/>
                </a:solidFill>
                <a:latin typeface="Calibri"/>
                <a:ea typeface="Microsoft YaHei"/>
              </a:rPr>
              <a:t> </a:t>
            </a:r>
            <a:r>
              <a:rPr b="0" lang="en-US" sz="2400" spc="-1" strike="noStrike">
                <a:solidFill>
                  <a:srgbClr val="000000"/>
                </a:solidFill>
                <a:latin typeface="Calibri"/>
                <a:ea typeface="Microsoft YaHei"/>
              </a:rPr>
              <a:t>Procurement </a:t>
            </a:r>
            <a:endParaRPr b="0" lang="en-US" sz="2400" spc="-1" strike="noStrike">
              <a:latin typeface="Arial"/>
            </a:endParaRPr>
          </a:p>
          <a:p>
            <a:pPr marL="216000" indent="-213480">
              <a:lnSpc>
                <a:spcPct val="100000"/>
              </a:lnSpc>
              <a:buClr>
                <a:srgbClr val="000000"/>
              </a:buClr>
              <a:buFont typeface="Wingdings" charset="2"/>
              <a:buChar char=""/>
            </a:pPr>
            <a:r>
              <a:rPr b="0" lang="en-US" sz="2400" spc="-1" strike="noStrike">
                <a:solidFill>
                  <a:srgbClr val="000000"/>
                </a:solidFill>
                <a:latin typeface="Calibri"/>
                <a:ea typeface="Microsoft YaHei"/>
              </a:rPr>
              <a:t> </a:t>
            </a:r>
            <a:r>
              <a:rPr b="0" lang="en-US" sz="2400" spc="-1" strike="noStrike">
                <a:solidFill>
                  <a:srgbClr val="000000"/>
                </a:solidFill>
                <a:latin typeface="Calibri"/>
                <a:ea typeface="Microsoft YaHei"/>
              </a:rPr>
              <a:t>Inventory</a:t>
            </a:r>
            <a:endParaRPr b="0" lang="en-US" sz="2400" spc="-1" strike="noStrike">
              <a:latin typeface="Arial"/>
            </a:endParaRPr>
          </a:p>
          <a:p>
            <a:pPr marL="216000" indent="-213480">
              <a:lnSpc>
                <a:spcPct val="100000"/>
              </a:lnSpc>
              <a:buClr>
                <a:srgbClr val="000000"/>
              </a:buClr>
              <a:buFont typeface="Wingdings" charset="2"/>
              <a:buChar char=""/>
            </a:pPr>
            <a:r>
              <a:rPr b="0" lang="en-US" sz="2400" spc="-1" strike="noStrike">
                <a:solidFill>
                  <a:srgbClr val="000000"/>
                </a:solidFill>
                <a:latin typeface="Calibri"/>
                <a:ea typeface="Microsoft YaHei"/>
              </a:rPr>
              <a:t> </a:t>
            </a:r>
            <a:r>
              <a:rPr b="0" lang="en-US" sz="2400" spc="-1" strike="noStrike">
                <a:solidFill>
                  <a:srgbClr val="000000"/>
                </a:solidFill>
                <a:latin typeface="Calibri"/>
                <a:ea typeface="Microsoft YaHei"/>
              </a:rPr>
              <a:t>Production</a:t>
            </a:r>
            <a:endParaRPr b="0" lang="en-US" sz="2400" spc="-1" strike="noStrike">
              <a:latin typeface="Arial"/>
            </a:endParaRPr>
          </a:p>
          <a:p>
            <a:pPr>
              <a:lnSpc>
                <a:spcPct val="100000"/>
              </a:lnSpc>
            </a:pPr>
            <a:r>
              <a:rPr b="0" lang="en-US" sz="2400" spc="-1" strike="noStrike">
                <a:solidFill>
                  <a:srgbClr val="0000cc"/>
                </a:solidFill>
                <a:latin typeface="Calibri"/>
                <a:ea typeface="Microsoft YaHei"/>
              </a:rPr>
              <a:t>Extended ERP:</a:t>
            </a:r>
            <a:r>
              <a:rPr b="0" lang="en-US" sz="3200" spc="-1" strike="noStrike">
                <a:solidFill>
                  <a:srgbClr val="000000"/>
                </a:solidFill>
                <a:latin typeface="Calibri"/>
                <a:ea typeface="Microsoft YaHei"/>
              </a:rPr>
              <a:t> </a:t>
            </a:r>
            <a:endParaRPr b="0" lang="en-US" sz="3200" spc="-1" strike="noStrike">
              <a:latin typeface="Arial"/>
            </a:endParaRPr>
          </a:p>
          <a:p>
            <a:pPr marL="216000" indent="-213480">
              <a:lnSpc>
                <a:spcPct val="100000"/>
              </a:lnSpc>
              <a:buClr>
                <a:srgbClr val="000000"/>
              </a:buClr>
              <a:buFont typeface="Wingdings" charset="2"/>
              <a:buChar char=""/>
            </a:pPr>
            <a:r>
              <a:rPr b="0" lang="en-US" sz="2400" spc="-1" strike="noStrike">
                <a:solidFill>
                  <a:srgbClr val="000000"/>
                </a:solidFill>
                <a:latin typeface="Calibri"/>
                <a:ea typeface="Microsoft YaHei"/>
              </a:rPr>
              <a:t> </a:t>
            </a:r>
            <a:r>
              <a:rPr b="0" lang="en-US" sz="2400" spc="-1" strike="noStrike">
                <a:solidFill>
                  <a:srgbClr val="000000"/>
                </a:solidFill>
                <a:latin typeface="Calibri"/>
                <a:ea typeface="Microsoft YaHei"/>
              </a:rPr>
              <a:t>CRM </a:t>
            </a:r>
            <a:endParaRPr b="0" lang="en-US" sz="2400" spc="-1" strike="noStrike">
              <a:latin typeface="Arial"/>
            </a:endParaRPr>
          </a:p>
          <a:p>
            <a:pPr marL="216000" indent="-213480">
              <a:lnSpc>
                <a:spcPct val="100000"/>
              </a:lnSpc>
              <a:buClr>
                <a:srgbClr val="000000"/>
              </a:buClr>
              <a:buFont typeface="Wingdings" charset="2"/>
              <a:buChar char=""/>
            </a:pPr>
            <a:r>
              <a:rPr b="0" lang="en-US" sz="2400" spc="-1" strike="noStrike">
                <a:solidFill>
                  <a:srgbClr val="000000"/>
                </a:solidFill>
                <a:latin typeface="Calibri"/>
                <a:ea typeface="Microsoft YaHei"/>
              </a:rPr>
              <a:t> </a:t>
            </a:r>
            <a:r>
              <a:rPr b="0" lang="en-US" sz="2400" spc="-1" strike="noStrike">
                <a:solidFill>
                  <a:srgbClr val="000000"/>
                </a:solidFill>
                <a:latin typeface="Calibri"/>
                <a:ea typeface="Microsoft YaHei"/>
              </a:rPr>
              <a:t>SCM</a:t>
            </a:r>
            <a:endParaRPr b="0" lang="en-US" sz="2400" spc="-1" strike="noStrike">
              <a:latin typeface="Arial"/>
            </a:endParaRPr>
          </a:p>
          <a:p>
            <a:pPr marL="216000" indent="-213480">
              <a:lnSpc>
                <a:spcPct val="100000"/>
              </a:lnSpc>
              <a:buClr>
                <a:srgbClr val="000000"/>
              </a:buClr>
              <a:buFont typeface="Wingdings" charset="2"/>
              <a:buChar char=""/>
            </a:pPr>
            <a:r>
              <a:rPr b="0" lang="en-US" sz="2400" spc="-1" strike="noStrike">
                <a:solidFill>
                  <a:srgbClr val="000000"/>
                </a:solidFill>
                <a:latin typeface="Calibri"/>
                <a:ea typeface="Microsoft YaHei"/>
              </a:rPr>
              <a:t> </a:t>
            </a:r>
            <a:r>
              <a:rPr b="0" lang="en-US" sz="2400" spc="-1" strike="noStrike">
                <a:solidFill>
                  <a:srgbClr val="000000"/>
                </a:solidFill>
                <a:latin typeface="Calibri"/>
                <a:ea typeface="Microsoft YaHei"/>
              </a:rPr>
              <a:t>PLM</a:t>
            </a:r>
            <a:endParaRPr b="0" lang="en-US" sz="2400" spc="-1" strike="noStrike">
              <a:latin typeface="Arial"/>
            </a:endParaRPr>
          </a:p>
          <a:p>
            <a:pPr marL="216000" indent="-213480">
              <a:lnSpc>
                <a:spcPct val="100000"/>
              </a:lnSpc>
              <a:buClr>
                <a:srgbClr val="000000"/>
              </a:buClr>
              <a:buFont typeface="Wingdings" charset="2"/>
              <a:buChar char=""/>
            </a:pPr>
            <a:r>
              <a:rPr b="0" lang="en-US" sz="2400" spc="-1" strike="noStrike">
                <a:solidFill>
                  <a:srgbClr val="000000"/>
                </a:solidFill>
                <a:latin typeface="Calibri"/>
                <a:ea typeface="Microsoft YaHei"/>
              </a:rPr>
              <a:t> </a:t>
            </a:r>
            <a:r>
              <a:rPr b="0" lang="en-US" sz="2400" spc="-1" strike="noStrike">
                <a:solidFill>
                  <a:srgbClr val="000000"/>
                </a:solidFill>
                <a:latin typeface="Calibri"/>
                <a:ea typeface="Microsoft YaHei"/>
              </a:rPr>
              <a:t>DW-BI &amp; Analytics</a:t>
            </a:r>
            <a:endParaRPr b="0" lang="en-US" sz="2400" spc="-1" strike="noStrike">
              <a:latin typeface="Arial"/>
            </a:endParaRPr>
          </a:p>
          <a:p>
            <a:pPr marL="216000" indent="-213480">
              <a:lnSpc>
                <a:spcPct val="100000"/>
              </a:lnSpc>
              <a:buClr>
                <a:srgbClr val="000000"/>
              </a:buClr>
              <a:buFont typeface="Wingdings" charset="2"/>
              <a:buChar char=""/>
            </a:pPr>
            <a:r>
              <a:rPr b="0" lang="en-US" sz="2400" spc="-1" strike="noStrike">
                <a:solidFill>
                  <a:srgbClr val="000000"/>
                </a:solidFill>
                <a:latin typeface="Calibri"/>
                <a:ea typeface="Microsoft YaHei"/>
              </a:rPr>
              <a:t> </a:t>
            </a:r>
            <a:r>
              <a:rPr b="0" lang="en-US" sz="2400" spc="-1" strike="noStrike">
                <a:solidFill>
                  <a:srgbClr val="000000"/>
                </a:solidFill>
                <a:latin typeface="Calibri"/>
                <a:ea typeface="Microsoft YaHei"/>
              </a:rPr>
              <a:t>Cloud ERP</a:t>
            </a:r>
            <a:endParaRPr b="0" lang="en-US" sz="2400" spc="-1" strike="noStrike">
              <a:latin typeface="Arial"/>
            </a:endParaRPr>
          </a:p>
        </p:txBody>
      </p:sp>
      <p:sp>
        <p:nvSpPr>
          <p:cNvPr id="158" name="CustomShape 4"/>
          <p:cNvSpPr/>
          <p:nvPr/>
        </p:nvSpPr>
        <p:spPr>
          <a:xfrm>
            <a:off x="363960" y="1404000"/>
            <a:ext cx="4492800" cy="423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cc"/>
                </a:solidFill>
                <a:latin typeface="Calibri"/>
                <a:ea typeface="DejaVu Sans"/>
              </a:rPr>
              <a:t>ERP</a:t>
            </a:r>
            <a:r>
              <a:rPr b="1" lang="en-US" sz="2400" spc="-1" strike="noStrike">
                <a:solidFill>
                  <a:srgbClr val="000099"/>
                </a:solidFill>
                <a:latin typeface="Calibri"/>
                <a:ea typeface="DejaVu Sans"/>
              </a:rPr>
              <a:t> Course Overview</a:t>
            </a:r>
            <a:endParaRPr b="0" lang="en-US" sz="2400" spc="-1" strike="noStrike">
              <a:latin typeface="Arial"/>
            </a:endParaRPr>
          </a:p>
          <a:p>
            <a:pPr>
              <a:lnSpc>
                <a:spcPct val="100000"/>
              </a:lnSpc>
            </a:pPr>
            <a:r>
              <a:rPr b="0" lang="en-US" sz="2400" spc="-1" strike="noStrike">
                <a:solidFill>
                  <a:srgbClr val="c55a11"/>
                </a:solidFill>
                <a:latin typeface="Calibri"/>
                <a:ea typeface="DejaVu Sans"/>
              </a:rPr>
              <a:t> </a:t>
            </a:r>
            <a:r>
              <a:rPr b="0" lang="en-US" sz="3200" spc="-1" strike="noStrike">
                <a:solidFill>
                  <a:srgbClr val="000000"/>
                </a:solidFill>
                <a:latin typeface="Calibri"/>
                <a:ea typeface="DejaVu Sans"/>
              </a:rPr>
              <a:t> </a:t>
            </a:r>
            <a:endParaRPr b="0" lang="en-US" sz="3200" spc="-1" strike="noStrike">
              <a:latin typeface="Arial"/>
            </a:endParaRPr>
          </a:p>
          <a:p>
            <a:pPr marL="216000" indent="-213480">
              <a:lnSpc>
                <a:spcPct val="100000"/>
              </a:lnSpc>
              <a:buClr>
                <a:srgbClr val="000000"/>
              </a:buClr>
              <a:buFont typeface="Wingdings" charset="2"/>
              <a:buChar char=""/>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Overview of ERP</a:t>
            </a:r>
            <a:endParaRPr b="0" lang="en-US" sz="2400" spc="-1" strike="noStrike">
              <a:latin typeface="Arial"/>
            </a:endParaRPr>
          </a:p>
          <a:p>
            <a:pPr marL="216000" indent="-213480">
              <a:lnSpc>
                <a:spcPct val="100000"/>
              </a:lnSpc>
              <a:buClr>
                <a:srgbClr val="000000"/>
              </a:buClr>
              <a:buFont typeface="Wingdings" charset="2"/>
              <a:buChar char=""/>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Implementation Life cycle</a:t>
            </a:r>
            <a:endParaRPr b="0" lang="en-US" sz="2400" spc="-1" strike="noStrike">
              <a:latin typeface="Arial"/>
            </a:endParaRPr>
          </a:p>
          <a:p>
            <a:pPr marL="216000" indent="-213480">
              <a:lnSpc>
                <a:spcPct val="100000"/>
              </a:lnSpc>
              <a:buClr>
                <a:srgbClr val="000000"/>
              </a:buClr>
              <a:buFont typeface="Wingdings" charset="2"/>
              <a:buChar char=""/>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Change Management</a:t>
            </a:r>
            <a:endParaRPr b="0" lang="en-US" sz="2400" spc="-1" strike="noStrike">
              <a:latin typeface="Arial"/>
            </a:endParaRPr>
          </a:p>
          <a:p>
            <a:pPr marL="216000" indent="-213480">
              <a:lnSpc>
                <a:spcPct val="100000"/>
              </a:lnSpc>
              <a:buClr>
                <a:srgbClr val="000000"/>
              </a:buClr>
              <a:buFont typeface="Wingdings" charset="2"/>
              <a:buChar char=""/>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Bus. Process Re-engineering</a:t>
            </a:r>
            <a:endParaRPr b="0" lang="en-US" sz="2400" spc="-1" strike="noStrike">
              <a:latin typeface="Arial"/>
            </a:endParaRPr>
          </a:p>
          <a:p>
            <a:pPr marL="216000" indent="-213480">
              <a:lnSpc>
                <a:spcPct val="100000"/>
              </a:lnSpc>
              <a:buClr>
                <a:srgbClr val="000000"/>
              </a:buClr>
              <a:buFont typeface="Wingdings" charset="2"/>
              <a:buChar char=""/>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Project Team and Management</a:t>
            </a:r>
            <a:endParaRPr b="0" lang="en-US" sz="2400" spc="-1" strike="noStrike">
              <a:latin typeface="Arial"/>
            </a:endParaRPr>
          </a:p>
          <a:p>
            <a:pPr marL="216000" indent="-213480">
              <a:lnSpc>
                <a:spcPct val="100000"/>
              </a:lnSpc>
              <a:buClr>
                <a:srgbClr val="000000"/>
              </a:buClr>
              <a:buFont typeface="Wingdings" charset="2"/>
              <a:buChar char=""/>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Package &amp; Partner Selection</a:t>
            </a:r>
            <a:endParaRPr b="0" lang="en-US" sz="2400" spc="-1" strike="noStrike">
              <a:latin typeface="Arial"/>
            </a:endParaRPr>
          </a:p>
          <a:p>
            <a:pPr marL="216000" indent="-213480">
              <a:lnSpc>
                <a:spcPct val="100000"/>
              </a:lnSpc>
              <a:buClr>
                <a:srgbClr val="000000"/>
              </a:buClr>
              <a:buFont typeface="Wingdings" charset="2"/>
              <a:buChar char=""/>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Success &amp; Failure Reasons</a:t>
            </a:r>
            <a:endParaRPr b="0" lang="en-US" sz="2400" spc="-1" strike="noStrike">
              <a:latin typeface="Arial"/>
            </a:endParaRPr>
          </a:p>
          <a:p>
            <a:pPr marL="216000" indent="-213480">
              <a:lnSpc>
                <a:spcPct val="100000"/>
              </a:lnSpc>
              <a:buClr>
                <a:srgbClr val="000000"/>
              </a:buClr>
              <a:buFont typeface="Wingdings" charset="2"/>
              <a:buChar char=""/>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Implementations in Industries</a:t>
            </a:r>
            <a:endParaRPr b="0" lang="en-US" sz="2400" spc="-1" strike="noStrike">
              <a:latin typeface="Arial"/>
            </a:endParaRPr>
          </a:p>
          <a:p>
            <a:pPr marL="216000" indent="-213480">
              <a:lnSpc>
                <a:spcPct val="100000"/>
              </a:lnSpc>
              <a:buClr>
                <a:srgbClr val="000000"/>
              </a:buClr>
              <a:buFont typeface="Wingdings" charset="2"/>
              <a:buChar char=""/>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Articles and Case Studies</a:t>
            </a:r>
            <a:endParaRPr b="0" lang="en-US" sz="2400" spc="-1" strike="noStrike">
              <a:latin typeface="Arial"/>
            </a:endParaRPr>
          </a:p>
        </p:txBody>
      </p:sp>
      <p:sp>
        <p:nvSpPr>
          <p:cNvPr id="159" name="CustomShape 5"/>
          <p:cNvSpPr/>
          <p:nvPr/>
        </p:nvSpPr>
        <p:spPr>
          <a:xfrm>
            <a:off x="371880" y="637560"/>
            <a:ext cx="799164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c55a11"/>
                </a:solidFill>
                <a:latin typeface="Calibri"/>
                <a:ea typeface="DejaVu Sans"/>
              </a:rPr>
              <a:t>Introduction to ERP</a:t>
            </a:r>
            <a:endParaRPr b="0" lang="en-US" sz="2400" spc="-1" strike="noStrike">
              <a:latin typeface="Arial"/>
            </a:endParaRPr>
          </a:p>
        </p:txBody>
      </p:sp>
      <p:pic>
        <p:nvPicPr>
          <p:cNvPr id="160" name="" descr=""/>
          <p:cNvPicPr/>
          <p:nvPr/>
        </p:nvPicPr>
        <p:blipFill>
          <a:blip r:embed="rId2"/>
          <a:stretch/>
        </p:blipFill>
        <p:spPr>
          <a:xfrm>
            <a:off x="7488000" y="1979640"/>
            <a:ext cx="4067280" cy="406728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371880" y="637560"/>
            <a:ext cx="799164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c55a11"/>
                </a:solidFill>
                <a:latin typeface="Calibri"/>
                <a:ea typeface="DejaVu Sans"/>
              </a:rPr>
              <a:t>Introduction to ERP</a:t>
            </a:r>
            <a:endParaRPr b="0" lang="en-US" sz="2400" spc="-1" strike="noStrike">
              <a:latin typeface="Arial"/>
            </a:endParaRPr>
          </a:p>
        </p:txBody>
      </p:sp>
      <p:pic>
        <p:nvPicPr>
          <p:cNvPr id="162" name="Picture 5" descr=""/>
          <p:cNvPicPr/>
          <p:nvPr/>
        </p:nvPicPr>
        <p:blipFill>
          <a:blip r:embed="rId1"/>
          <a:stretch/>
        </p:blipFill>
        <p:spPr>
          <a:xfrm>
            <a:off x="10659600" y="469800"/>
            <a:ext cx="925200" cy="1390680"/>
          </a:xfrm>
          <a:prstGeom prst="rect">
            <a:avLst/>
          </a:prstGeom>
          <a:ln>
            <a:noFill/>
          </a:ln>
        </p:spPr>
      </p:pic>
      <p:sp>
        <p:nvSpPr>
          <p:cNvPr id="163" name="CustomShape 2"/>
          <p:cNvSpPr/>
          <p:nvPr/>
        </p:nvSpPr>
        <p:spPr>
          <a:xfrm>
            <a:off x="432000" y="1458720"/>
            <a:ext cx="9856080" cy="5304600"/>
          </a:xfrm>
          <a:prstGeom prst="rect">
            <a:avLst/>
          </a:prstGeom>
          <a:noFill/>
          <a:ln>
            <a:noFill/>
          </a:ln>
        </p:spPr>
        <p:style>
          <a:lnRef idx="0"/>
          <a:fillRef idx="0"/>
          <a:effectRef idx="0"/>
          <a:fontRef idx="minor"/>
        </p:style>
        <p:txBody>
          <a:bodyPr lIns="90000" rIns="90000" tIns="0" bIns="0" anchor="ctr">
            <a:spAutoFit/>
          </a:bodyPr>
          <a:p>
            <a:pPr marL="216000" indent="-208080" algn="just">
              <a:lnSpc>
                <a:spcPct val="100000"/>
              </a:lnSpc>
              <a:buClr>
                <a:srgbClr val="2f5597"/>
              </a:buClr>
              <a:buFont typeface="Wingdings" charset="2"/>
              <a:buChar char=""/>
            </a:pPr>
            <a:r>
              <a:rPr b="1" lang="en-US" sz="2400" spc="-1" strike="noStrike">
                <a:solidFill>
                  <a:srgbClr val="2f5597"/>
                </a:solidFill>
                <a:latin typeface="Calibri"/>
                <a:ea typeface="DejaVu Sans"/>
              </a:rPr>
              <a:t> </a:t>
            </a:r>
            <a:r>
              <a:rPr b="1" lang="en-US" sz="2400" spc="-1" strike="noStrike">
                <a:solidFill>
                  <a:srgbClr val="0000cc"/>
                </a:solidFill>
                <a:latin typeface="Calibri"/>
                <a:ea typeface="DejaVu Sans"/>
              </a:rPr>
              <a:t>Course Objectives:</a:t>
            </a:r>
            <a:endParaRPr b="0" lang="en-US" sz="2400" spc="-1" strike="noStrike">
              <a:latin typeface="Arial"/>
            </a:endParaRPr>
          </a:p>
          <a:p>
            <a:pPr algn="just">
              <a:lnSpc>
                <a:spcPct val="100000"/>
              </a:lnSpc>
            </a:pPr>
            <a:r>
              <a:rPr b="0" lang="en-US" sz="2000" spc="-1" strike="noStrike">
                <a:solidFill>
                  <a:srgbClr val="000000"/>
                </a:solidFill>
                <a:latin typeface="Calibri"/>
                <a:ea typeface="DejaVu Sans"/>
              </a:rPr>
              <a:t>The objective(s) of this course are :</a:t>
            </a:r>
            <a:endParaRPr b="0" lang="en-US" sz="2000" spc="-1" strike="noStrike">
              <a:latin typeface="Arial"/>
            </a:endParaRPr>
          </a:p>
          <a:p>
            <a:pPr algn="just">
              <a:lnSpc>
                <a:spcPct val="100000"/>
              </a:lnSpc>
            </a:pPr>
            <a:r>
              <a:rPr b="0" lang="en-US" sz="2000" spc="-1" strike="noStrike">
                <a:solidFill>
                  <a:srgbClr val="000000"/>
                </a:solidFill>
                <a:latin typeface="Calibri"/>
                <a:ea typeface="DejaVu Sans"/>
              </a:rPr>
              <a:t>1. To learn the strategic importance of Enterprise Resource Planning systems in industry</a:t>
            </a:r>
            <a:endParaRPr b="0" lang="en-US" sz="2000" spc="-1" strike="noStrike">
              <a:latin typeface="Arial"/>
            </a:endParaRPr>
          </a:p>
          <a:p>
            <a:pPr algn="just">
              <a:lnSpc>
                <a:spcPct val="100000"/>
              </a:lnSpc>
            </a:pPr>
            <a:r>
              <a:rPr b="0" lang="en-US" sz="2000" spc="-1" strike="noStrike">
                <a:solidFill>
                  <a:srgbClr val="000000"/>
                </a:solidFill>
                <a:latin typeface="Calibri"/>
                <a:ea typeface="DejaVu Sans"/>
              </a:rPr>
              <a:t>2. To learn the basics of ERP, costs, benefits and the modules of ERP</a:t>
            </a:r>
            <a:endParaRPr b="0" lang="en-US" sz="2000" spc="-1" strike="noStrike">
              <a:latin typeface="Arial"/>
            </a:endParaRPr>
          </a:p>
          <a:p>
            <a:pPr algn="just">
              <a:lnSpc>
                <a:spcPct val="100000"/>
              </a:lnSpc>
            </a:pPr>
            <a:r>
              <a:rPr b="0" lang="en-US" sz="2000" spc="-1" strike="noStrike">
                <a:solidFill>
                  <a:srgbClr val="000000"/>
                </a:solidFill>
                <a:latin typeface="Calibri"/>
                <a:ea typeface="DejaVu Sans"/>
              </a:rPr>
              <a:t>3. To learn about Change Management, Business Process Re-engineering and Modeling</a:t>
            </a:r>
            <a:endParaRPr b="0" lang="en-US" sz="2000" spc="-1" strike="noStrike">
              <a:latin typeface="Arial"/>
            </a:endParaRPr>
          </a:p>
          <a:p>
            <a:pPr algn="just">
              <a:lnSpc>
                <a:spcPct val="100000"/>
              </a:lnSpc>
            </a:pPr>
            <a:r>
              <a:rPr b="0" lang="en-US" sz="2000" spc="-1" strike="noStrike">
                <a:solidFill>
                  <a:srgbClr val="000000"/>
                </a:solidFill>
                <a:latin typeface="Calibri"/>
                <a:ea typeface="DejaVu Sans"/>
              </a:rPr>
              <a:t>4. To learn key selections criteria, issues &amp; risks involved in ERP implementation</a:t>
            </a:r>
            <a:endParaRPr b="0" lang="en-US" sz="2000" spc="-1" strike="noStrike">
              <a:latin typeface="Arial"/>
            </a:endParaRPr>
          </a:p>
          <a:p>
            <a:pPr algn="just">
              <a:lnSpc>
                <a:spcPct val="100000"/>
              </a:lnSpc>
            </a:pPr>
            <a:r>
              <a:rPr b="0" lang="en-US" sz="2000" spc="-1" strike="noStrike">
                <a:solidFill>
                  <a:srgbClr val="000000"/>
                </a:solidFill>
                <a:latin typeface="Calibri"/>
                <a:ea typeface="DejaVu Sans"/>
              </a:rPr>
              <a:t>5. To be aware of ERP Risks, CSFs, related technologies and commercial ERP software.</a:t>
            </a:r>
            <a:endParaRPr b="0" lang="en-US" sz="2000" spc="-1" strike="noStrike">
              <a:latin typeface="Arial"/>
            </a:endParaRPr>
          </a:p>
          <a:p>
            <a:pPr algn="just">
              <a:lnSpc>
                <a:spcPct val="100000"/>
              </a:lnSpc>
            </a:pPr>
            <a:endParaRPr b="0" lang="en-US" sz="2000" spc="-1" strike="noStrike">
              <a:latin typeface="Arial"/>
            </a:endParaRPr>
          </a:p>
          <a:p>
            <a:pPr marL="216000" indent="-208080" algn="just">
              <a:lnSpc>
                <a:spcPct val="100000"/>
              </a:lnSpc>
              <a:buClr>
                <a:srgbClr val="2f5597"/>
              </a:buClr>
              <a:buFont typeface="Wingdings" charset="2"/>
              <a:buChar char=""/>
            </a:pPr>
            <a:r>
              <a:rPr b="1" lang="en-US" sz="2400" spc="-1" strike="noStrike">
                <a:solidFill>
                  <a:srgbClr val="2f5597"/>
                </a:solidFill>
                <a:latin typeface="Calibri"/>
                <a:ea typeface="DejaVu Sans"/>
              </a:rPr>
              <a:t> </a:t>
            </a:r>
            <a:r>
              <a:rPr b="1" lang="en-US" sz="2400" spc="-1" strike="noStrike">
                <a:solidFill>
                  <a:srgbClr val="0000cc"/>
                </a:solidFill>
                <a:latin typeface="Calibri"/>
                <a:ea typeface="DejaVu Sans"/>
              </a:rPr>
              <a:t>Course Outcomes:</a:t>
            </a:r>
            <a:endParaRPr b="0" lang="en-US" sz="2400" spc="-1" strike="noStrike">
              <a:latin typeface="Arial"/>
            </a:endParaRPr>
          </a:p>
          <a:p>
            <a:pPr algn="just">
              <a:lnSpc>
                <a:spcPct val="100000"/>
              </a:lnSpc>
            </a:pPr>
            <a:r>
              <a:rPr b="0" lang="en-US" sz="2000" spc="-1" strike="noStrike">
                <a:solidFill>
                  <a:srgbClr val="000000"/>
                </a:solidFill>
                <a:latin typeface="Calibri"/>
                <a:ea typeface="DejaVu Sans"/>
              </a:rPr>
              <a:t>At the end of the course, the student will be able to:</a:t>
            </a:r>
            <a:endParaRPr b="0" lang="en-US" sz="2000" spc="-1" strike="noStrike">
              <a:latin typeface="Arial"/>
            </a:endParaRPr>
          </a:p>
          <a:p>
            <a:pPr algn="just">
              <a:lnSpc>
                <a:spcPct val="100000"/>
              </a:lnSpc>
            </a:pPr>
            <a:r>
              <a:rPr b="0" lang="en-US" sz="2000" spc="-1" strike="noStrike">
                <a:solidFill>
                  <a:srgbClr val="000000"/>
                </a:solidFill>
                <a:latin typeface="Calibri"/>
                <a:ea typeface="DejaVu Sans"/>
              </a:rPr>
              <a:t>1. Identify typical functionality of ERP sub-systems</a:t>
            </a:r>
            <a:endParaRPr b="0" lang="en-US" sz="2000" spc="-1" strike="noStrike">
              <a:latin typeface="Arial"/>
            </a:endParaRPr>
          </a:p>
          <a:p>
            <a:pPr algn="just">
              <a:lnSpc>
                <a:spcPct val="100000"/>
              </a:lnSpc>
            </a:pPr>
            <a:r>
              <a:rPr b="0" lang="en-US" sz="2000" spc="-1" strike="noStrike">
                <a:solidFill>
                  <a:srgbClr val="000000"/>
                </a:solidFill>
                <a:latin typeface="Calibri"/>
                <a:ea typeface="TimesNewRomanPSMT"/>
              </a:rPr>
              <a:t>2. </a:t>
            </a:r>
            <a:r>
              <a:rPr b="0" lang="en-US" sz="2000" spc="-1" strike="noStrike">
                <a:solidFill>
                  <a:srgbClr val="000000"/>
                </a:solidFill>
                <a:latin typeface="Calibri"/>
                <a:ea typeface="DejaVu Sans"/>
              </a:rPr>
              <a:t>Identify</a:t>
            </a:r>
            <a:r>
              <a:rPr b="0" lang="en-US" sz="2000" spc="-1" strike="noStrike">
                <a:solidFill>
                  <a:srgbClr val="000000"/>
                </a:solidFill>
                <a:latin typeface="Calibri"/>
                <a:ea typeface="TimesNewRomanPSMT"/>
              </a:rPr>
              <a:t> strategies for Change Management, BPR and BPM</a:t>
            </a:r>
            <a:endParaRPr b="0" lang="en-US" sz="2000" spc="-1" strike="noStrike">
              <a:latin typeface="Arial"/>
            </a:endParaRPr>
          </a:p>
          <a:p>
            <a:pPr algn="just">
              <a:lnSpc>
                <a:spcPct val="100000"/>
              </a:lnSpc>
            </a:pPr>
            <a:r>
              <a:rPr b="0" lang="en-US" sz="2000" spc="-1" strike="noStrike">
                <a:solidFill>
                  <a:srgbClr val="000000"/>
                </a:solidFill>
                <a:latin typeface="Calibri"/>
                <a:ea typeface="DejaVu Sans"/>
              </a:rPr>
              <a:t>3. Apply criteria to select ERP Package and Consulting Partner</a:t>
            </a:r>
            <a:endParaRPr b="0" lang="en-US" sz="2000" spc="-1" strike="noStrike">
              <a:latin typeface="Arial"/>
            </a:endParaRPr>
          </a:p>
          <a:p>
            <a:pPr algn="just">
              <a:lnSpc>
                <a:spcPct val="100000"/>
              </a:lnSpc>
            </a:pPr>
            <a:r>
              <a:rPr b="0" lang="en-US" sz="2000" spc="-1" strike="noStrike">
                <a:solidFill>
                  <a:srgbClr val="000000"/>
                </a:solidFill>
                <a:latin typeface="Calibri"/>
                <a:ea typeface="DejaVu Sans"/>
              </a:rPr>
              <a:t>4. Systematically develop plans for an ERP Implementation project and</a:t>
            </a:r>
            <a:endParaRPr b="0" lang="en-US" sz="2000" spc="-1" strike="noStrike">
              <a:latin typeface="Arial"/>
            </a:endParaRPr>
          </a:p>
          <a:p>
            <a:pPr algn="just">
              <a:lnSpc>
                <a:spcPct val="100000"/>
              </a:lnSpc>
            </a:pPr>
            <a:r>
              <a:rPr b="0" lang="en-US" sz="2000" spc="-1" strike="noStrike">
                <a:solidFill>
                  <a:srgbClr val="000000"/>
                </a:solidFill>
                <a:latin typeface="Calibri"/>
                <a:ea typeface="DejaVu Sans"/>
              </a:rPr>
              <a:t>5. Identify critical success factors and associated risks.</a:t>
            </a:r>
            <a:endParaRPr b="0" lang="en-US" sz="2000" spc="-1" strike="noStrike">
              <a:latin typeface="Arial"/>
            </a:endParaRPr>
          </a:p>
          <a:p>
            <a:pPr algn="just">
              <a:lnSpc>
                <a:spcPct val="100000"/>
              </a:lnSpc>
            </a:pPr>
            <a:endParaRPr b="0" lang="en-US" sz="2000" spc="-1" strike="noStrike">
              <a:latin typeface="Arial"/>
            </a:endParaRPr>
          </a:p>
          <a:p>
            <a:pPr algn="just">
              <a:lnSpc>
                <a:spcPct val="100000"/>
              </a:lnSpc>
            </a:pPr>
            <a:endParaRPr b="0" lang="en-US" sz="2000" spc="-1" strike="noStrike">
              <a:latin typeface="Arial"/>
            </a:endParaRPr>
          </a:p>
        </p:txBody>
      </p:sp>
      <p:sp>
        <p:nvSpPr>
          <p:cNvPr id="164" name="Line 3"/>
          <p:cNvSpPr/>
          <p:nvPr/>
        </p:nvSpPr>
        <p:spPr>
          <a:xfrm>
            <a:off x="-8280" y="1316160"/>
            <a:ext cx="8299800" cy="0"/>
          </a:xfrm>
          <a:prstGeom prst="line">
            <a:avLst/>
          </a:prstGeom>
          <a:ln w="38160">
            <a:solidFill>
              <a:srgbClr val="c55a11"/>
            </a:solidFill>
            <a:round/>
          </a:ln>
        </p:spPr>
        <p:style>
          <a:lnRef idx="0"/>
          <a:fillRef idx="0"/>
          <a:effectRef idx="0"/>
          <a:fontRef idx="minor"/>
        </p:style>
      </p:sp>
      <p:sp>
        <p:nvSpPr>
          <p:cNvPr id="165" name="CustomShape 4"/>
          <p:cNvSpPr/>
          <p:nvPr/>
        </p:nvSpPr>
        <p:spPr>
          <a:xfrm>
            <a:off x="393120" y="252360"/>
            <a:ext cx="74890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2f5597"/>
                </a:solidFill>
                <a:latin typeface="Calibri"/>
                <a:ea typeface="DejaVu Sans"/>
              </a:rPr>
              <a:t>ENTERPRISE RESOURCE PLANNING (ERP)</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71" dur="indefinite" restart="never" nodeType="tmRoot">
          <p:childTnLst>
            <p:seq>
              <p:cTn id="72" dur="indefinite" nodeType="mainSeq">
                <p:childTnLst>
                  <p:par>
                    <p:cTn id="73" fill="hold">
                      <p:stCondLst>
                        <p:cond delay="0"/>
                      </p:stCondLst>
                      <p:childTnLst>
                        <p:par>
                          <p:cTn id="74" fill="hold">
                            <p:stCondLst>
                              <p:cond delay="0"/>
                            </p:stCondLst>
                            <p:childTnLst>
                              <p:par>
                                <p:cTn id="75" nodeType="withEffect" fill="hold" presetClass="entr" presetID="42">
                                  <p:stCondLst>
                                    <p:cond delay="0"/>
                                  </p:stCondLst>
                                  <p:childTnLst>
                                    <p:set>
                                      <p:cBhvr>
                                        <p:cTn id="76" dur="1" fill="hold">
                                          <p:stCondLst>
                                            <p:cond delay="0"/>
                                          </p:stCondLst>
                                        </p:cTn>
                                        <p:tgtEl>
                                          <p:spTgt spid="163">
                                            <p:txEl>
                                              <p:pRg st="0" end="0"/>
                                            </p:txEl>
                                          </p:spTgt>
                                        </p:tgtEl>
                                        <p:attrNameLst>
                                          <p:attrName>style.visibility</p:attrName>
                                        </p:attrNameLst>
                                      </p:cBhvr>
                                      <p:to>
                                        <p:strVal val="visible"/>
                                      </p:to>
                                    </p:set>
                                    <p:animEffect filter="fade" transition="in">
                                      <p:cBhvr additive="repl">
                                        <p:cTn id="77" dur="1000"/>
                                        <p:tgtEl>
                                          <p:spTgt spid="163">
                                            <p:txEl>
                                              <p:pRg st="0" end="0"/>
                                            </p:txEl>
                                          </p:spTgt>
                                        </p:tgtEl>
                                      </p:cBhvr>
                                    </p:animEffect>
                                    <p:anim calcmode="lin" valueType="num">
                                      <p:cBhvr additive="repl">
                                        <p:cTn id="78" dur="1000" fill="hold"/>
                                        <p:tgtEl>
                                          <p:spTgt spid="163">
                                            <p:txEl>
                                              <p:pRg st="0" end="0"/>
                                            </p:txEl>
                                          </p:spTgt>
                                        </p:tgtEl>
                                        <p:attrNameLst>
                                          <p:attrName>ppt_x</p:attrName>
                                        </p:attrNameLst>
                                      </p:cBhvr>
                                      <p:tavLst>
                                        <p:tav tm="0">
                                          <p:val>
                                            <p:strVal val="#ppt_x"/>
                                          </p:val>
                                        </p:tav>
                                        <p:tav tm="100000">
                                          <p:val>
                                            <p:strVal val="#ppt_x"/>
                                          </p:val>
                                        </p:tav>
                                      </p:tavLst>
                                    </p:anim>
                                    <p:anim calcmode="lin" valueType="num">
                                      <p:cBhvr additive="repl">
                                        <p:cTn id="79" dur="1000" fill="hold"/>
                                        <p:tgtEl>
                                          <p:spTgt spid="16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371880" y="601560"/>
            <a:ext cx="799164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c55a11"/>
                </a:solidFill>
                <a:latin typeface="Calibri"/>
                <a:ea typeface="DejaVu Sans"/>
              </a:rPr>
              <a:t>Introduction to ERP</a:t>
            </a:r>
            <a:endParaRPr b="0" lang="en-US" sz="2400" spc="-1" strike="noStrike">
              <a:latin typeface="Arial"/>
            </a:endParaRPr>
          </a:p>
        </p:txBody>
      </p:sp>
      <p:pic>
        <p:nvPicPr>
          <p:cNvPr id="167" name="Picture 5" descr=""/>
          <p:cNvPicPr/>
          <p:nvPr/>
        </p:nvPicPr>
        <p:blipFill>
          <a:blip r:embed="rId1"/>
          <a:stretch/>
        </p:blipFill>
        <p:spPr>
          <a:xfrm>
            <a:off x="10659600" y="469800"/>
            <a:ext cx="925200" cy="1390680"/>
          </a:xfrm>
          <a:prstGeom prst="rect">
            <a:avLst/>
          </a:prstGeom>
          <a:ln>
            <a:noFill/>
          </a:ln>
        </p:spPr>
      </p:pic>
      <p:sp>
        <p:nvSpPr>
          <p:cNvPr id="168" name="CustomShape 2"/>
          <p:cNvSpPr/>
          <p:nvPr/>
        </p:nvSpPr>
        <p:spPr>
          <a:xfrm>
            <a:off x="2592000" y="946440"/>
            <a:ext cx="3625200" cy="1371600"/>
          </a:xfrm>
          <a:prstGeom prst="rect">
            <a:avLst/>
          </a:prstGeom>
          <a:noFill/>
          <a:ln>
            <a:noFill/>
          </a:ln>
        </p:spPr>
        <p:style>
          <a:lnRef idx="0"/>
          <a:fillRef idx="0"/>
          <a:effectRef idx="0"/>
          <a:fontRef idx="minor"/>
        </p:style>
        <p:txBody>
          <a:bodyPr lIns="90000" rIns="90000" tIns="0" bIns="0" anchor="ctr">
            <a:spAutoFit/>
          </a:bodyPr>
          <a:p>
            <a:pPr>
              <a:lnSpc>
                <a:spcPct val="100000"/>
              </a:lnSpc>
            </a:pPr>
            <a:r>
              <a:rPr b="0" lang="en-US" sz="2400" spc="-1" strike="noStrike">
                <a:solidFill>
                  <a:srgbClr val="000000"/>
                </a:solidFill>
                <a:latin typeface="Calibri"/>
                <a:ea typeface="DejaVu Sans"/>
              </a:rPr>
              <a:t>Text Book, Reference Books</a:t>
            </a:r>
            <a:endParaRPr b="0" lang="en-US" sz="2400" spc="-1" strike="noStrike">
              <a:latin typeface="Arial"/>
            </a:endParaRPr>
          </a:p>
          <a:p>
            <a:pPr>
              <a:lnSpc>
                <a:spcPct val="100000"/>
              </a:lnSpc>
            </a:pPr>
            <a:endParaRPr b="0" lang="en-US" sz="2400" spc="-1" strike="noStrike">
              <a:latin typeface="Arial"/>
            </a:endParaRPr>
          </a:p>
          <a:p>
            <a:pPr>
              <a:lnSpc>
                <a:spcPct val="100000"/>
              </a:lnSpc>
            </a:pPr>
            <a:r>
              <a:rPr b="1" lang="en-US" sz="2400" spc="-1" strike="noStrike">
                <a:solidFill>
                  <a:srgbClr val="000000"/>
                </a:solidFill>
                <a:latin typeface="Calibri"/>
                <a:ea typeface="DejaVu Sans"/>
              </a:rPr>
              <a:t> </a:t>
            </a:r>
            <a:r>
              <a:rPr b="0" lang="en-US" sz="1800" spc="-1" strike="noStrike">
                <a:solidFill>
                  <a:srgbClr val="006699"/>
                </a:solidFill>
                <a:latin typeface="Calibri"/>
                <a:ea typeface="DejaVu Sans"/>
              </a:rPr>
              <a:t> </a:t>
            </a:r>
            <a:endParaRPr b="0" lang="en-US" sz="1800" spc="-1" strike="noStrike">
              <a:latin typeface="Arial"/>
            </a:endParaRPr>
          </a:p>
          <a:p>
            <a:pPr algn="just">
              <a:lnSpc>
                <a:spcPct val="100000"/>
              </a:lnSpc>
            </a:pPr>
            <a:endParaRPr b="0" lang="en-US" sz="1800" spc="-1" strike="noStrike">
              <a:latin typeface="Arial"/>
            </a:endParaRPr>
          </a:p>
        </p:txBody>
      </p:sp>
      <p:sp>
        <p:nvSpPr>
          <p:cNvPr id="169" name="Line 3"/>
          <p:cNvSpPr/>
          <p:nvPr/>
        </p:nvSpPr>
        <p:spPr>
          <a:xfrm>
            <a:off x="-8280" y="1316160"/>
            <a:ext cx="8299800" cy="0"/>
          </a:xfrm>
          <a:prstGeom prst="line">
            <a:avLst/>
          </a:prstGeom>
          <a:ln w="38160">
            <a:solidFill>
              <a:srgbClr val="c55a11"/>
            </a:solidFill>
            <a:round/>
          </a:ln>
        </p:spPr>
        <p:style>
          <a:lnRef idx="0"/>
          <a:fillRef idx="0"/>
          <a:effectRef idx="0"/>
          <a:fontRef idx="minor"/>
        </p:style>
      </p:sp>
      <p:sp>
        <p:nvSpPr>
          <p:cNvPr id="170" name="CustomShape 4"/>
          <p:cNvSpPr/>
          <p:nvPr/>
        </p:nvSpPr>
        <p:spPr>
          <a:xfrm>
            <a:off x="393120" y="252360"/>
            <a:ext cx="74890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2f5597"/>
                </a:solidFill>
                <a:latin typeface="Calibri"/>
                <a:ea typeface="DejaVu Sans"/>
              </a:rPr>
              <a:t>ENTERPRISE RESOURCE PLANNING (ERP)</a:t>
            </a:r>
            <a:endParaRPr b="0" lang="en-US" sz="2400" spc="-1" strike="noStrike">
              <a:latin typeface="Arial"/>
            </a:endParaRPr>
          </a:p>
        </p:txBody>
      </p:sp>
      <p:pic>
        <p:nvPicPr>
          <p:cNvPr id="171" name="" descr=""/>
          <p:cNvPicPr/>
          <p:nvPr/>
        </p:nvPicPr>
        <p:blipFill>
          <a:blip r:embed="rId2"/>
          <a:stretch/>
        </p:blipFill>
        <p:spPr>
          <a:xfrm>
            <a:off x="1080000" y="1519920"/>
            <a:ext cx="1900800" cy="2396880"/>
          </a:xfrm>
          <a:prstGeom prst="rect">
            <a:avLst/>
          </a:prstGeom>
          <a:ln>
            <a:noFill/>
          </a:ln>
        </p:spPr>
      </p:pic>
      <p:pic>
        <p:nvPicPr>
          <p:cNvPr id="172" name="" descr=""/>
          <p:cNvPicPr/>
          <p:nvPr/>
        </p:nvPicPr>
        <p:blipFill>
          <a:blip r:embed="rId3"/>
          <a:stretch/>
        </p:blipFill>
        <p:spPr>
          <a:xfrm>
            <a:off x="1093320" y="4104000"/>
            <a:ext cx="1887480" cy="2224800"/>
          </a:xfrm>
          <a:prstGeom prst="rect">
            <a:avLst/>
          </a:prstGeom>
          <a:ln>
            <a:noFill/>
          </a:ln>
        </p:spPr>
      </p:pic>
      <p:sp>
        <p:nvSpPr>
          <p:cNvPr id="173" name="Line 5"/>
          <p:cNvSpPr/>
          <p:nvPr/>
        </p:nvSpPr>
        <p:spPr>
          <a:xfrm>
            <a:off x="3946680" y="1332360"/>
            <a:ext cx="2520" cy="5543280"/>
          </a:xfrm>
          <a:prstGeom prst="line">
            <a:avLst/>
          </a:prstGeom>
          <a:ln w="9360">
            <a:solidFill>
              <a:srgbClr val="9900ff"/>
            </a:solidFill>
            <a:round/>
          </a:ln>
        </p:spPr>
        <p:style>
          <a:lnRef idx="0"/>
          <a:fillRef idx="0"/>
          <a:effectRef idx="0"/>
          <a:fontRef idx="minor"/>
        </p:style>
      </p:sp>
      <p:pic>
        <p:nvPicPr>
          <p:cNvPr id="174" name="" descr=""/>
          <p:cNvPicPr/>
          <p:nvPr/>
        </p:nvPicPr>
        <p:blipFill>
          <a:blip r:embed="rId4"/>
          <a:stretch/>
        </p:blipFill>
        <p:spPr>
          <a:xfrm>
            <a:off x="4928040" y="1531440"/>
            <a:ext cx="1868760" cy="2421360"/>
          </a:xfrm>
          <a:prstGeom prst="rect">
            <a:avLst/>
          </a:prstGeom>
          <a:ln>
            <a:noFill/>
          </a:ln>
        </p:spPr>
      </p:pic>
      <p:pic>
        <p:nvPicPr>
          <p:cNvPr id="175" name="" descr=""/>
          <p:cNvPicPr/>
          <p:nvPr/>
        </p:nvPicPr>
        <p:blipFill>
          <a:blip r:embed="rId5"/>
          <a:stretch/>
        </p:blipFill>
        <p:spPr>
          <a:xfrm>
            <a:off x="7272000" y="1536840"/>
            <a:ext cx="1866600" cy="2487960"/>
          </a:xfrm>
          <a:prstGeom prst="rect">
            <a:avLst/>
          </a:prstGeom>
          <a:ln>
            <a:noFill/>
          </a:ln>
        </p:spPr>
      </p:pic>
      <p:pic>
        <p:nvPicPr>
          <p:cNvPr id="176" name="" descr=""/>
          <p:cNvPicPr/>
          <p:nvPr/>
        </p:nvPicPr>
        <p:blipFill>
          <a:blip r:embed="rId6"/>
          <a:stretch/>
        </p:blipFill>
        <p:spPr>
          <a:xfrm>
            <a:off x="4932000" y="4104000"/>
            <a:ext cx="1840320" cy="2296800"/>
          </a:xfrm>
          <a:prstGeom prst="rect">
            <a:avLst/>
          </a:prstGeom>
          <a:ln>
            <a:noFill/>
          </a:ln>
        </p:spPr>
      </p:pic>
      <p:pic>
        <p:nvPicPr>
          <p:cNvPr id="177" name="" descr=""/>
          <p:cNvPicPr/>
          <p:nvPr/>
        </p:nvPicPr>
        <p:blipFill>
          <a:blip r:embed="rId7"/>
          <a:stretch/>
        </p:blipFill>
        <p:spPr>
          <a:xfrm>
            <a:off x="7272000" y="4157280"/>
            <a:ext cx="1938600" cy="2214720"/>
          </a:xfrm>
          <a:prstGeom prst="rect">
            <a:avLst/>
          </a:prstGeom>
          <a:ln>
            <a:noFill/>
          </a:ln>
        </p:spPr>
      </p:pic>
    </p:spTree>
  </p:cSld>
  <mc:AlternateContent>
    <mc:Choice Requires="p14">
      <p:transition spd="slow" p14:dur="2000"/>
    </mc:Choice>
    <mc:Fallback>
      <p:transition spd="slow"/>
    </mc:Fallback>
  </mc:AlternateContent>
  <p:timing>
    <p:tnLst>
      <p:par>
        <p:cTn id="80" dur="indefinite" restart="never" nodeType="tmRoot">
          <p:childTnLst>
            <p:seq>
              <p:cTn id="81" dur="indefinite" nodeType="mainSeq">
                <p:childTnLst>
                  <p:par>
                    <p:cTn id="82" fill="hold">
                      <p:stCondLst>
                        <p:cond delay="0"/>
                      </p:stCondLst>
                      <p:childTnLst>
                        <p:par>
                          <p:cTn id="83" fill="hold">
                            <p:stCondLst>
                              <p:cond delay="0"/>
                            </p:stCondLst>
                            <p:childTnLst>
                              <p:par>
                                <p:cTn id="84" nodeType="withEffect" fill="hold" presetClass="entr" presetID="42">
                                  <p:stCondLst>
                                    <p:cond delay="0"/>
                                  </p:stCondLst>
                                  <p:childTnLst>
                                    <p:set>
                                      <p:cBhvr>
                                        <p:cTn id="85" dur="1" fill="hold">
                                          <p:stCondLst>
                                            <p:cond delay="0"/>
                                          </p:stCondLst>
                                        </p:cTn>
                                        <p:tgtEl>
                                          <p:spTgt spid="168">
                                            <p:txEl>
                                              <p:pRg st="0" end="0"/>
                                            </p:txEl>
                                          </p:spTgt>
                                        </p:tgtEl>
                                        <p:attrNameLst>
                                          <p:attrName>style.visibility</p:attrName>
                                        </p:attrNameLst>
                                      </p:cBhvr>
                                      <p:to>
                                        <p:strVal val="visible"/>
                                      </p:to>
                                    </p:set>
                                    <p:animEffect filter="fade" transition="in">
                                      <p:cBhvr additive="repl">
                                        <p:cTn id="86" dur="1000"/>
                                        <p:tgtEl>
                                          <p:spTgt spid="168">
                                            <p:txEl>
                                              <p:pRg st="0" end="0"/>
                                            </p:txEl>
                                          </p:spTgt>
                                        </p:tgtEl>
                                      </p:cBhvr>
                                    </p:animEffect>
                                    <p:anim calcmode="lin" valueType="num">
                                      <p:cBhvr additive="repl">
                                        <p:cTn id="87" dur="1000" fill="hold"/>
                                        <p:tgtEl>
                                          <p:spTgt spid="168">
                                            <p:txEl>
                                              <p:pRg st="0" end="0"/>
                                            </p:txEl>
                                          </p:spTgt>
                                        </p:tgtEl>
                                        <p:attrNameLst>
                                          <p:attrName>ppt_x</p:attrName>
                                        </p:attrNameLst>
                                      </p:cBhvr>
                                      <p:tavLst>
                                        <p:tav tm="0">
                                          <p:val>
                                            <p:strVal val="#ppt_x"/>
                                          </p:val>
                                        </p:tav>
                                        <p:tav tm="100000">
                                          <p:val>
                                            <p:strVal val="#ppt_x"/>
                                          </p:val>
                                        </p:tav>
                                      </p:tavLst>
                                    </p:anim>
                                    <p:anim calcmode="lin" valueType="num">
                                      <p:cBhvr additive="repl">
                                        <p:cTn id="88" dur="1000" fill="hold"/>
                                        <p:tgtEl>
                                          <p:spTgt spid="16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371880" y="673560"/>
            <a:ext cx="799164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c55a11"/>
                </a:solidFill>
                <a:latin typeface="Calibri"/>
                <a:ea typeface="DejaVu Sans"/>
              </a:rPr>
              <a:t>Introduction of ERP Systems</a:t>
            </a:r>
            <a:endParaRPr b="0" lang="en-US" sz="2400" spc="-1" strike="noStrike">
              <a:latin typeface="Arial"/>
            </a:endParaRPr>
          </a:p>
        </p:txBody>
      </p:sp>
      <p:pic>
        <p:nvPicPr>
          <p:cNvPr id="179" name="Picture 5" descr=""/>
          <p:cNvPicPr/>
          <p:nvPr/>
        </p:nvPicPr>
        <p:blipFill>
          <a:blip r:embed="rId1"/>
          <a:stretch/>
        </p:blipFill>
        <p:spPr>
          <a:xfrm>
            <a:off x="10659600" y="469800"/>
            <a:ext cx="925200" cy="1390680"/>
          </a:xfrm>
          <a:prstGeom prst="rect">
            <a:avLst/>
          </a:prstGeom>
          <a:ln>
            <a:noFill/>
          </a:ln>
        </p:spPr>
      </p:pic>
      <p:sp>
        <p:nvSpPr>
          <p:cNvPr id="180" name="Line 2"/>
          <p:cNvSpPr/>
          <p:nvPr/>
        </p:nvSpPr>
        <p:spPr>
          <a:xfrm>
            <a:off x="-8280" y="1316160"/>
            <a:ext cx="8299800" cy="0"/>
          </a:xfrm>
          <a:prstGeom prst="line">
            <a:avLst/>
          </a:prstGeom>
          <a:ln w="38160">
            <a:solidFill>
              <a:srgbClr val="c55a11"/>
            </a:solidFill>
            <a:round/>
          </a:ln>
        </p:spPr>
        <p:style>
          <a:lnRef idx="0"/>
          <a:fillRef idx="0"/>
          <a:effectRef idx="0"/>
          <a:fontRef idx="minor"/>
        </p:style>
      </p:sp>
      <p:sp>
        <p:nvSpPr>
          <p:cNvPr id="181" name="CustomShape 3"/>
          <p:cNvSpPr/>
          <p:nvPr/>
        </p:nvSpPr>
        <p:spPr>
          <a:xfrm>
            <a:off x="393120" y="252360"/>
            <a:ext cx="74890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2f5597"/>
                </a:solidFill>
                <a:latin typeface="Calibri"/>
                <a:ea typeface="DejaVu Sans"/>
              </a:rPr>
              <a:t>ENTERPRISE RESOURCE PLANNING (ERP)</a:t>
            </a:r>
            <a:endParaRPr b="0" lang="en-US" sz="2400" spc="-1" strike="noStrike">
              <a:latin typeface="Arial"/>
            </a:endParaRPr>
          </a:p>
        </p:txBody>
      </p:sp>
      <p:sp>
        <p:nvSpPr>
          <p:cNvPr id="182" name="CustomShape 4"/>
          <p:cNvSpPr/>
          <p:nvPr/>
        </p:nvSpPr>
        <p:spPr>
          <a:xfrm>
            <a:off x="344880" y="1524600"/>
            <a:ext cx="3253680" cy="455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0000cc"/>
                </a:solidFill>
                <a:latin typeface="Calibri"/>
                <a:ea typeface="Arial"/>
              </a:rPr>
              <a:t>Course Evaluation Policy</a:t>
            </a:r>
            <a:endParaRPr b="1" lang="en-US" sz="2400" spc="-1" strike="noStrike">
              <a:latin typeface="Arial"/>
            </a:endParaRPr>
          </a:p>
        </p:txBody>
      </p:sp>
      <p:graphicFrame>
        <p:nvGraphicFramePr>
          <p:cNvPr id="183" name="Table 5"/>
          <p:cNvGraphicFramePr/>
          <p:nvPr/>
        </p:nvGraphicFramePr>
        <p:xfrm>
          <a:off x="485640" y="2198520"/>
          <a:ext cx="8370000" cy="3309480"/>
        </p:xfrm>
        <a:graphic>
          <a:graphicData uri="http://schemas.openxmlformats.org/drawingml/2006/table">
            <a:tbl>
              <a:tblPr/>
              <a:tblGrid>
                <a:gridCol w="1913760"/>
                <a:gridCol w="1268280"/>
                <a:gridCol w="1249200"/>
                <a:gridCol w="3939120"/>
              </a:tblGrid>
              <a:tr h="498240">
                <a:tc>
                  <a:txBody>
                    <a:bodyPr lIns="68400" rIns="68400">
                      <a:noAutofit/>
                    </a:bodyPr>
                    <a:p>
                      <a:pPr algn="ctr">
                        <a:lnSpc>
                          <a:spcPct val="115000"/>
                        </a:lnSpc>
                      </a:pPr>
                      <a:r>
                        <a:rPr b="1" lang="en-US" sz="2400" spc="-1" strike="noStrike">
                          <a:solidFill>
                            <a:srgbClr val="000000"/>
                          </a:solidFill>
                          <a:latin typeface="Calibri"/>
                          <a:ea typeface="Times New Roman"/>
                        </a:rPr>
                        <a:t> </a:t>
                      </a:r>
                      <a:r>
                        <a:rPr b="1" lang="en-US" sz="2400" spc="-1" strike="noStrike">
                          <a:solidFill>
                            <a:srgbClr val="000000"/>
                          </a:solidFill>
                          <a:latin typeface="Calibri"/>
                          <a:ea typeface="Times New Roman"/>
                        </a:rPr>
                        <a:t>Activity</a:t>
                      </a:r>
                      <a:endParaRPr b="0" lang="en-US" sz="2400" spc="-1" strike="noStrike">
                        <a:latin typeface="Arial"/>
                      </a:endParaRPr>
                    </a:p>
                  </a:txBody>
                  <a:tcPr marL="68400" marR="68400">
                    <a:lnL w="12240">
                      <a:solidFill>
                        <a:srgbClr val="000001"/>
                      </a:solidFill>
                    </a:lnL>
                    <a:lnR w="12240">
                      <a:solidFill>
                        <a:srgbClr val="000001"/>
                      </a:solidFill>
                    </a:lnR>
                    <a:lnT w="12240">
                      <a:solidFill>
                        <a:srgbClr val="000001"/>
                      </a:solidFill>
                    </a:lnT>
                    <a:lnB w="12240">
                      <a:solidFill>
                        <a:srgbClr val="000001"/>
                      </a:solidFill>
                    </a:lnB>
                    <a:solidFill>
                      <a:srgbClr val="00ccff"/>
                    </a:solidFill>
                  </a:tcPr>
                </a:tc>
                <a:tc>
                  <a:txBody>
                    <a:bodyPr lIns="68400" rIns="68400">
                      <a:noAutofit/>
                    </a:bodyPr>
                    <a:p>
                      <a:pPr marL="216000" indent="-213480" algn="ctr">
                        <a:lnSpc>
                          <a:spcPct val="115000"/>
                        </a:lnSpc>
                        <a:buClr>
                          <a:srgbClr val="000000"/>
                        </a:buClr>
                        <a:buFont typeface="Wingdings" charset="2"/>
                        <a:buChar char=""/>
                      </a:pPr>
                      <a:r>
                        <a:rPr b="1" lang="en-US" sz="2400" spc="-1" strike="noStrike">
                          <a:solidFill>
                            <a:srgbClr val="000000"/>
                          </a:solidFill>
                          <a:latin typeface="Calibri"/>
                        </a:rPr>
                        <a:t>Marks</a:t>
                      </a:r>
                      <a:endParaRPr b="0" lang="en-US" sz="2400" spc="-1" strike="noStrike">
                        <a:latin typeface="Arial"/>
                      </a:endParaRPr>
                    </a:p>
                  </a:txBody>
                  <a:tcPr marL="68400" marR="68400">
                    <a:lnL w="12240">
                      <a:solidFill>
                        <a:srgbClr val="000001"/>
                      </a:solidFill>
                    </a:lnL>
                    <a:lnR w="12240">
                      <a:solidFill>
                        <a:srgbClr val="000001"/>
                      </a:solidFill>
                    </a:lnR>
                    <a:lnT w="12240">
                      <a:solidFill>
                        <a:srgbClr val="000001"/>
                      </a:solidFill>
                    </a:lnT>
                    <a:lnB w="12240">
                      <a:solidFill>
                        <a:srgbClr val="000001"/>
                      </a:solidFill>
                    </a:lnB>
                    <a:solidFill>
                      <a:srgbClr val="00ccff"/>
                    </a:solidFill>
                  </a:tcPr>
                </a:tc>
                <a:tc>
                  <a:txBody>
                    <a:bodyPr lIns="68400" rIns="68400">
                      <a:noAutofit/>
                    </a:bodyPr>
                    <a:p>
                      <a:pPr algn="ctr">
                        <a:lnSpc>
                          <a:spcPct val="115000"/>
                        </a:lnSpc>
                      </a:pPr>
                      <a:r>
                        <a:rPr b="1" lang="en-US" sz="2400" spc="-1" strike="noStrike">
                          <a:solidFill>
                            <a:srgbClr val="000000"/>
                          </a:solidFill>
                          <a:latin typeface="Calibri"/>
                          <a:ea typeface="Times New Roman"/>
                        </a:rPr>
                        <a:t>Reduced Marks</a:t>
                      </a:r>
                      <a:endParaRPr b="0" lang="en-US" sz="2400" spc="-1" strike="noStrike">
                        <a:latin typeface="Arial"/>
                      </a:endParaRPr>
                    </a:p>
                  </a:txBody>
                  <a:tcPr marL="68400" marR="68400">
                    <a:lnL w="12240">
                      <a:solidFill>
                        <a:srgbClr val="000001"/>
                      </a:solidFill>
                    </a:lnL>
                    <a:lnR w="12240">
                      <a:solidFill>
                        <a:srgbClr val="000001"/>
                      </a:solidFill>
                    </a:lnR>
                    <a:lnT w="12240">
                      <a:solidFill>
                        <a:srgbClr val="000001"/>
                      </a:solidFill>
                    </a:lnT>
                    <a:lnB w="12240">
                      <a:solidFill>
                        <a:srgbClr val="000001"/>
                      </a:solidFill>
                    </a:lnB>
                    <a:solidFill>
                      <a:srgbClr val="00ccff"/>
                    </a:solidFill>
                  </a:tcPr>
                </a:tc>
                <a:tc>
                  <a:txBody>
                    <a:bodyPr lIns="68400" rIns="68400">
                      <a:noAutofit/>
                    </a:bodyPr>
                    <a:p>
                      <a:pPr algn="ctr">
                        <a:lnSpc>
                          <a:spcPct val="115000"/>
                        </a:lnSpc>
                      </a:pPr>
                      <a:r>
                        <a:rPr b="1" lang="en-US" sz="2400" spc="-1" strike="noStrike">
                          <a:solidFill>
                            <a:srgbClr val="000000"/>
                          </a:solidFill>
                          <a:latin typeface="Calibri"/>
                          <a:ea typeface="Times New Roman"/>
                        </a:rPr>
                        <a:t>Remarks</a:t>
                      </a:r>
                      <a:endParaRPr b="0" lang="en-US" sz="2400" spc="-1" strike="noStrike">
                        <a:latin typeface="Arial"/>
                      </a:endParaRPr>
                    </a:p>
                  </a:txBody>
                  <a:tcPr marL="68400" marR="68400">
                    <a:lnL w="12240">
                      <a:solidFill>
                        <a:srgbClr val="000001"/>
                      </a:solidFill>
                    </a:lnL>
                    <a:lnR w="12240">
                      <a:solidFill>
                        <a:srgbClr val="000001"/>
                      </a:solidFill>
                    </a:lnR>
                    <a:lnT w="12240">
                      <a:solidFill>
                        <a:srgbClr val="000001"/>
                      </a:solidFill>
                    </a:lnT>
                    <a:lnB w="12240">
                      <a:solidFill>
                        <a:srgbClr val="000001"/>
                      </a:solidFill>
                    </a:lnB>
                    <a:solidFill>
                      <a:srgbClr val="00ccff"/>
                    </a:solidFill>
                  </a:tcPr>
                </a:tc>
              </a:tr>
              <a:tr h="445320">
                <a:tc>
                  <a:txBody>
                    <a:bodyPr lIns="68400" rIns="68400">
                      <a:noAutofit/>
                    </a:bodyPr>
                    <a:p>
                      <a:pPr>
                        <a:lnSpc>
                          <a:spcPct val="100000"/>
                        </a:lnSpc>
                      </a:pPr>
                      <a:r>
                        <a:rPr b="0" lang="en-US" sz="2000" spc="-1" strike="noStrike">
                          <a:solidFill>
                            <a:srgbClr val="000000"/>
                          </a:solidFill>
                          <a:latin typeface="Calibri"/>
                          <a:ea typeface="Times New Roman"/>
                        </a:rPr>
                        <a:t>Test-1 [Units 1-3]</a:t>
                      </a:r>
                      <a:endParaRPr b="0" lang="en-US" sz="2000" spc="-1" strike="noStrike">
                        <a:latin typeface="Arial"/>
                      </a:endParaRPr>
                    </a:p>
                  </a:txBody>
                  <a:tcPr marL="68400" marR="68400">
                    <a:lnL w="12240">
                      <a:solidFill>
                        <a:srgbClr val="000001"/>
                      </a:solidFill>
                    </a:lnL>
                    <a:lnR w="12240">
                      <a:solidFill>
                        <a:srgbClr val="000001"/>
                      </a:solidFill>
                    </a:lnR>
                    <a:lnB w="12240">
                      <a:solidFill>
                        <a:srgbClr val="000001"/>
                      </a:solidFill>
                    </a:lnB>
                    <a:solidFill>
                      <a:srgbClr val="e9eff7"/>
                    </a:solidFill>
                  </a:tcPr>
                </a:tc>
                <a:tc>
                  <a:txBody>
                    <a:bodyPr lIns="68400" rIns="68400">
                      <a:noAutofit/>
                    </a:bodyPr>
                    <a:p>
                      <a:pPr marL="216000" indent="-213480" algn="ctr">
                        <a:lnSpc>
                          <a:spcPct val="100000"/>
                        </a:lnSpc>
                        <a:buClr>
                          <a:srgbClr val="000000"/>
                        </a:buClr>
                        <a:buSzPct val="45000"/>
                        <a:buFont typeface="Wingdings" charset="2"/>
                        <a:buChar char=""/>
                      </a:pPr>
                      <a:r>
                        <a:rPr b="0" lang="en-US" sz="2000" spc="-1" strike="noStrike">
                          <a:latin typeface="Calibri"/>
                        </a:rPr>
                        <a:t>60</a:t>
                      </a:r>
                      <a:endParaRPr b="0" lang="en-US" sz="2000" spc="-1" strike="noStrike">
                        <a:latin typeface="Arial"/>
                      </a:endParaRPr>
                    </a:p>
                  </a:txBody>
                  <a:tcPr marL="68400" marR="68400">
                    <a:lnL w="12240">
                      <a:solidFill>
                        <a:srgbClr val="000001"/>
                      </a:solidFill>
                    </a:lnL>
                    <a:lnR w="12240">
                      <a:solidFill>
                        <a:srgbClr val="000001"/>
                      </a:solidFill>
                    </a:lnR>
                    <a:lnB w="12240">
                      <a:solidFill>
                        <a:srgbClr val="000001"/>
                      </a:solidFill>
                    </a:lnB>
                    <a:solidFill>
                      <a:srgbClr val="e9eff7"/>
                    </a:solidFill>
                  </a:tcPr>
                </a:tc>
                <a:tc>
                  <a:txBody>
                    <a:bodyPr lIns="68400" rIns="68400">
                      <a:noAutofit/>
                    </a:bodyPr>
                    <a:p>
                      <a:pPr algn="ctr">
                        <a:lnSpc>
                          <a:spcPct val="100000"/>
                        </a:lnSpc>
                      </a:pPr>
                      <a:r>
                        <a:rPr b="0" lang="en-US" sz="2000" spc="-1" strike="noStrike">
                          <a:solidFill>
                            <a:srgbClr val="000000"/>
                          </a:solidFill>
                          <a:latin typeface="Calibri"/>
                          <a:ea typeface="Times New Roman"/>
                        </a:rPr>
                        <a:t>20</a:t>
                      </a:r>
                      <a:endParaRPr b="0" lang="en-US" sz="2000" spc="-1" strike="noStrike">
                        <a:latin typeface="Arial"/>
                      </a:endParaRPr>
                    </a:p>
                  </a:txBody>
                  <a:tcPr marL="68400" marR="68400">
                    <a:lnL w="12240">
                      <a:solidFill>
                        <a:srgbClr val="000001"/>
                      </a:solidFill>
                    </a:lnL>
                    <a:lnR w="12240">
                      <a:solidFill>
                        <a:srgbClr val="000001"/>
                      </a:solidFill>
                    </a:lnR>
                    <a:lnB w="12240">
                      <a:solidFill>
                        <a:srgbClr val="000001"/>
                      </a:solidFill>
                    </a:lnB>
                    <a:solidFill>
                      <a:srgbClr val="e9eff7"/>
                    </a:solidFill>
                  </a:tcPr>
                </a:tc>
                <a:tc>
                  <a:txBody>
                    <a:bodyPr lIns="68400" rIns="68400">
                      <a:noAutofit/>
                    </a:bodyPr>
                    <a:p>
                      <a:pPr>
                        <a:lnSpc>
                          <a:spcPct val="100000"/>
                        </a:lnSpc>
                      </a:pPr>
                      <a:r>
                        <a:rPr b="0" lang="en-US" sz="2000" spc="-1" strike="noStrike">
                          <a:solidFill>
                            <a:srgbClr val="000000"/>
                          </a:solidFill>
                          <a:latin typeface="Calibri"/>
                          <a:ea typeface="Times New Roman"/>
                        </a:rPr>
                        <a:t>As per the TT announced by the COE</a:t>
                      </a:r>
                      <a:endParaRPr b="0" lang="en-US" sz="2000" spc="-1" strike="noStrike">
                        <a:latin typeface="Arial"/>
                      </a:endParaRPr>
                    </a:p>
                  </a:txBody>
                  <a:tcPr marL="68400" marR="68400">
                    <a:lnL w="12240">
                      <a:solidFill>
                        <a:srgbClr val="000001"/>
                      </a:solidFill>
                    </a:lnL>
                    <a:lnR w="12240">
                      <a:solidFill>
                        <a:srgbClr val="000001"/>
                      </a:solidFill>
                    </a:lnR>
                    <a:lnB w="12240">
                      <a:solidFill>
                        <a:srgbClr val="000001"/>
                      </a:solidFill>
                    </a:lnB>
                    <a:solidFill>
                      <a:srgbClr val="e9eff7"/>
                    </a:solidFill>
                  </a:tcPr>
                </a:tc>
              </a:tr>
              <a:tr h="445320">
                <a:tc>
                  <a:txBody>
                    <a:bodyPr lIns="68400" rIns="68400">
                      <a:noAutofit/>
                    </a:bodyPr>
                    <a:p>
                      <a:pPr>
                        <a:lnSpc>
                          <a:spcPct val="100000"/>
                        </a:lnSpc>
                      </a:pPr>
                      <a:r>
                        <a:rPr b="0" lang="en-US" sz="2000" spc="-1" strike="noStrike">
                          <a:solidFill>
                            <a:srgbClr val="000000"/>
                          </a:solidFill>
                          <a:latin typeface="Calibri"/>
                          <a:ea typeface="Times New Roman"/>
                        </a:rPr>
                        <a:t>Test-2 [Units 4-5]</a:t>
                      </a:r>
                      <a:endParaRPr b="0" lang="en-US" sz="2000" spc="-1" strike="noStrike">
                        <a:latin typeface="Arial"/>
                      </a:endParaRPr>
                    </a:p>
                  </a:txBody>
                  <a:tcPr marL="68400" marR="68400">
                    <a:lnL w="12240">
                      <a:solidFill>
                        <a:srgbClr val="000001"/>
                      </a:solidFill>
                    </a:lnL>
                    <a:lnR w="12240">
                      <a:solidFill>
                        <a:srgbClr val="000001"/>
                      </a:solidFill>
                    </a:lnR>
                    <a:lnT w="12240">
                      <a:solidFill>
                        <a:srgbClr val="000001"/>
                      </a:solidFill>
                    </a:lnT>
                    <a:lnB w="12240">
                      <a:solidFill>
                        <a:srgbClr val="000001"/>
                      </a:solidFill>
                    </a:lnB>
                    <a:solidFill>
                      <a:srgbClr val="e9eff7"/>
                    </a:solidFill>
                  </a:tcPr>
                </a:tc>
                <a:tc>
                  <a:txBody>
                    <a:bodyPr lIns="68400" rIns="68400">
                      <a:noAutofit/>
                    </a:bodyPr>
                    <a:p>
                      <a:pPr marL="216000" indent="-213480" algn="ctr">
                        <a:lnSpc>
                          <a:spcPct val="100000"/>
                        </a:lnSpc>
                        <a:buClr>
                          <a:srgbClr val="000000"/>
                        </a:buClr>
                        <a:buSzPct val="45000"/>
                        <a:buFont typeface="Wingdings" charset="2"/>
                        <a:buChar char=""/>
                      </a:pPr>
                      <a:r>
                        <a:rPr b="0" lang="en-US" sz="2000" spc="-1" strike="noStrike">
                          <a:latin typeface="Calibri"/>
                        </a:rPr>
                        <a:t>40</a:t>
                      </a:r>
                      <a:endParaRPr b="0" lang="en-US" sz="2000" spc="-1" strike="noStrike">
                        <a:latin typeface="Arial"/>
                      </a:endParaRPr>
                    </a:p>
                  </a:txBody>
                  <a:tcPr marL="68400" marR="68400">
                    <a:lnL w="12240">
                      <a:solidFill>
                        <a:srgbClr val="000001"/>
                      </a:solidFill>
                    </a:lnL>
                    <a:lnR w="12240">
                      <a:solidFill>
                        <a:srgbClr val="000001"/>
                      </a:solidFill>
                    </a:lnR>
                    <a:lnT w="12240">
                      <a:solidFill>
                        <a:srgbClr val="000001"/>
                      </a:solidFill>
                    </a:lnT>
                    <a:lnB w="12240">
                      <a:solidFill>
                        <a:srgbClr val="000001"/>
                      </a:solidFill>
                    </a:lnB>
                    <a:solidFill>
                      <a:srgbClr val="e9eff7"/>
                    </a:solidFill>
                  </a:tcPr>
                </a:tc>
                <a:tc>
                  <a:txBody>
                    <a:bodyPr lIns="68400" rIns="68400">
                      <a:noAutofit/>
                    </a:bodyPr>
                    <a:p>
                      <a:pPr algn="ctr">
                        <a:lnSpc>
                          <a:spcPct val="100000"/>
                        </a:lnSpc>
                      </a:pPr>
                      <a:r>
                        <a:rPr b="0" lang="en-US" sz="2000" spc="-1" strike="noStrike">
                          <a:solidFill>
                            <a:srgbClr val="000000"/>
                          </a:solidFill>
                          <a:latin typeface="Calibri"/>
                          <a:ea typeface="Times New Roman"/>
                        </a:rPr>
                        <a:t>15</a:t>
                      </a:r>
                      <a:endParaRPr b="0" lang="en-US" sz="2000" spc="-1" strike="noStrike">
                        <a:latin typeface="Arial"/>
                      </a:endParaRPr>
                    </a:p>
                  </a:txBody>
                  <a:tcPr marL="68400" marR="68400">
                    <a:lnL w="12240">
                      <a:solidFill>
                        <a:srgbClr val="000001"/>
                      </a:solidFill>
                    </a:lnL>
                    <a:lnR w="12240">
                      <a:solidFill>
                        <a:srgbClr val="000001"/>
                      </a:solidFill>
                    </a:lnR>
                    <a:lnT w="12240">
                      <a:solidFill>
                        <a:srgbClr val="000001"/>
                      </a:solidFill>
                    </a:lnT>
                    <a:lnB w="12240">
                      <a:solidFill>
                        <a:srgbClr val="000001"/>
                      </a:solidFill>
                    </a:lnB>
                    <a:solidFill>
                      <a:srgbClr val="e9eff7"/>
                    </a:solidFill>
                  </a:tcPr>
                </a:tc>
                <a:tc>
                  <a:txBody>
                    <a:bodyPr lIns="68400" rIns="68400">
                      <a:noAutofit/>
                    </a:bodyPr>
                    <a:p>
                      <a:pPr>
                        <a:lnSpc>
                          <a:spcPct val="100000"/>
                        </a:lnSpc>
                      </a:pPr>
                      <a:r>
                        <a:rPr b="0" lang="en-US" sz="2000" spc="-1" strike="noStrike">
                          <a:solidFill>
                            <a:srgbClr val="000000"/>
                          </a:solidFill>
                          <a:latin typeface="Calibri"/>
                          <a:ea typeface="Times New Roman"/>
                        </a:rPr>
                        <a:t>As per the TT announced by the COE</a:t>
                      </a:r>
                      <a:endParaRPr b="0" lang="en-US" sz="2000" spc="-1" strike="noStrike">
                        <a:latin typeface="Arial"/>
                      </a:endParaRPr>
                    </a:p>
                  </a:txBody>
                  <a:tcPr marL="68400" marR="68400">
                    <a:lnL w="12240">
                      <a:solidFill>
                        <a:srgbClr val="000001"/>
                      </a:solidFill>
                    </a:lnL>
                    <a:lnR w="12240">
                      <a:solidFill>
                        <a:srgbClr val="000001"/>
                      </a:solidFill>
                    </a:lnR>
                    <a:lnT w="12240">
                      <a:solidFill>
                        <a:srgbClr val="000001"/>
                      </a:solidFill>
                    </a:lnT>
                    <a:lnB w="12240">
                      <a:solidFill>
                        <a:srgbClr val="000001"/>
                      </a:solidFill>
                    </a:lnB>
                    <a:solidFill>
                      <a:srgbClr val="e9eff7"/>
                    </a:solidFill>
                  </a:tcPr>
                </a:tc>
              </a:tr>
              <a:tr h="498240">
                <a:tc>
                  <a:txBody>
                    <a:bodyPr lIns="68400" rIns="68400">
                      <a:noAutofit/>
                    </a:bodyPr>
                    <a:p>
                      <a:pPr>
                        <a:lnSpc>
                          <a:spcPct val="100000"/>
                        </a:lnSpc>
                      </a:pPr>
                      <a:r>
                        <a:rPr b="0" lang="en-US" sz="2000" spc="-1" strike="noStrike">
                          <a:solidFill>
                            <a:srgbClr val="000000"/>
                          </a:solidFill>
                          <a:latin typeface="Calibri"/>
                          <a:ea typeface="Times New Roman"/>
                        </a:rPr>
                        <a:t>Assignments</a:t>
                      </a:r>
                      <a:endParaRPr b="0" lang="en-US" sz="2000" spc="-1" strike="noStrike">
                        <a:latin typeface="Arial"/>
                      </a:endParaRPr>
                    </a:p>
                  </a:txBody>
                  <a:tcPr marL="68400" marR="68400">
                    <a:lnL w="12240">
                      <a:solidFill>
                        <a:srgbClr val="000001"/>
                      </a:solidFill>
                    </a:lnL>
                    <a:lnR w="12240">
                      <a:solidFill>
                        <a:srgbClr val="000001"/>
                      </a:solidFill>
                    </a:lnR>
                    <a:lnT w="12240">
                      <a:solidFill>
                        <a:srgbClr val="000001"/>
                      </a:solidFill>
                    </a:lnT>
                    <a:lnB w="12240">
                      <a:solidFill>
                        <a:srgbClr val="000001"/>
                      </a:solidFill>
                    </a:lnB>
                    <a:solidFill>
                      <a:srgbClr val="e9eff7"/>
                    </a:solidFill>
                  </a:tcPr>
                </a:tc>
                <a:tc>
                  <a:txBody>
                    <a:bodyPr lIns="68400" rIns="68400">
                      <a:noAutofit/>
                    </a:bodyPr>
                    <a:p>
                      <a:pPr marL="216000" indent="-213480" algn="ctr">
                        <a:lnSpc>
                          <a:spcPct val="100000"/>
                        </a:lnSpc>
                        <a:buClr>
                          <a:srgbClr val="000000"/>
                        </a:buClr>
                        <a:buSzPct val="45000"/>
                        <a:buFont typeface="Wingdings" charset="2"/>
                        <a:buChar char=""/>
                      </a:pPr>
                      <a:r>
                        <a:rPr b="0" lang="en-US" sz="2000" spc="-1" strike="noStrike">
                          <a:latin typeface="Calibri"/>
                        </a:rPr>
                        <a:t>15</a:t>
                      </a:r>
                      <a:endParaRPr b="0" lang="en-US" sz="2000" spc="-1" strike="noStrike">
                        <a:latin typeface="Arial"/>
                      </a:endParaRPr>
                    </a:p>
                  </a:txBody>
                  <a:tcPr marL="68400" marR="68400">
                    <a:lnL w="12240">
                      <a:solidFill>
                        <a:srgbClr val="000001"/>
                      </a:solidFill>
                    </a:lnL>
                    <a:lnR w="12240">
                      <a:solidFill>
                        <a:srgbClr val="000001"/>
                      </a:solidFill>
                    </a:lnR>
                    <a:lnT w="12240">
                      <a:solidFill>
                        <a:srgbClr val="000001"/>
                      </a:solidFill>
                    </a:lnT>
                    <a:lnB w="12240">
                      <a:solidFill>
                        <a:srgbClr val="000001"/>
                      </a:solidFill>
                    </a:lnB>
                    <a:solidFill>
                      <a:srgbClr val="e9eff7"/>
                    </a:solidFill>
                  </a:tcPr>
                </a:tc>
                <a:tc>
                  <a:txBody>
                    <a:bodyPr lIns="68400" rIns="68400">
                      <a:noAutofit/>
                    </a:bodyPr>
                    <a:p>
                      <a:pPr algn="ctr">
                        <a:lnSpc>
                          <a:spcPct val="115000"/>
                        </a:lnSpc>
                      </a:pPr>
                      <a:r>
                        <a:rPr b="0" lang="en-US" sz="2000" spc="-1" strike="noStrike">
                          <a:solidFill>
                            <a:srgbClr val="000000"/>
                          </a:solidFill>
                          <a:latin typeface="Calibri"/>
                          <a:ea typeface="Times New Roman"/>
                        </a:rPr>
                        <a:t>15</a:t>
                      </a:r>
                      <a:endParaRPr b="0" lang="en-US" sz="2000" spc="-1" strike="noStrike">
                        <a:latin typeface="Arial"/>
                      </a:endParaRPr>
                    </a:p>
                  </a:txBody>
                  <a:tcPr marL="68400" marR="68400">
                    <a:lnL w="12240">
                      <a:solidFill>
                        <a:srgbClr val="000001"/>
                      </a:solidFill>
                    </a:lnL>
                    <a:lnR w="12240">
                      <a:solidFill>
                        <a:srgbClr val="000001"/>
                      </a:solidFill>
                    </a:lnR>
                    <a:lnT w="12240">
                      <a:solidFill>
                        <a:srgbClr val="000001"/>
                      </a:solidFill>
                    </a:lnT>
                    <a:lnB w="12240">
                      <a:solidFill>
                        <a:srgbClr val="000001"/>
                      </a:solidFill>
                    </a:lnB>
                    <a:solidFill>
                      <a:srgbClr val="e9eff7"/>
                    </a:solidFill>
                  </a:tcPr>
                </a:tc>
                <a:tc>
                  <a:txBody>
                    <a:bodyPr lIns="68400" rIns="68400">
                      <a:noAutofit/>
                    </a:bodyPr>
                    <a:p>
                      <a:pPr>
                        <a:lnSpc>
                          <a:spcPct val="100000"/>
                        </a:lnSpc>
                      </a:pPr>
                      <a:r>
                        <a:rPr b="0" lang="en-US" sz="2000" spc="-1" strike="noStrike">
                          <a:solidFill>
                            <a:srgbClr val="000000"/>
                          </a:solidFill>
                          <a:latin typeface="Calibri"/>
                          <a:ea typeface="Times New Roman"/>
                        </a:rPr>
                        <a:t>1-4 Individual Assignments,</a:t>
                      </a:r>
                      <a:endParaRPr b="0" lang="en-US" sz="2000" spc="-1" strike="noStrike">
                        <a:latin typeface="Arial"/>
                      </a:endParaRPr>
                    </a:p>
                    <a:p>
                      <a:pPr>
                        <a:lnSpc>
                          <a:spcPct val="100000"/>
                        </a:lnSpc>
                      </a:pPr>
                      <a:r>
                        <a:rPr b="0" lang="en-US" sz="2000" spc="-1" strike="noStrike">
                          <a:solidFill>
                            <a:srgbClr val="000000"/>
                          </a:solidFill>
                          <a:latin typeface="Calibri"/>
                          <a:ea typeface="Times New Roman"/>
                        </a:rPr>
                        <a:t>1 Group Mini Project.</a:t>
                      </a:r>
                      <a:endParaRPr b="0" lang="en-US" sz="2000" spc="-1" strike="noStrike">
                        <a:latin typeface="Arial"/>
                      </a:endParaRPr>
                    </a:p>
                    <a:p>
                      <a:pPr>
                        <a:lnSpc>
                          <a:spcPct val="100000"/>
                        </a:lnSpc>
                      </a:pPr>
                      <a:r>
                        <a:rPr b="0" lang="en-US" sz="2000" spc="-1" strike="noStrike">
                          <a:solidFill>
                            <a:srgbClr val="000000"/>
                          </a:solidFill>
                          <a:latin typeface="Calibri"/>
                          <a:ea typeface="Times New Roman"/>
                        </a:rPr>
                        <a:t>(no programming/coding)</a:t>
                      </a:r>
                      <a:endParaRPr b="0" lang="en-US" sz="2000" spc="-1" strike="noStrike">
                        <a:latin typeface="Arial"/>
                      </a:endParaRPr>
                    </a:p>
                  </a:txBody>
                  <a:tcPr marL="68400" marR="68400">
                    <a:lnL w="12240">
                      <a:solidFill>
                        <a:srgbClr val="000001"/>
                      </a:solidFill>
                    </a:lnL>
                    <a:lnR w="12240">
                      <a:solidFill>
                        <a:srgbClr val="000001"/>
                      </a:solidFill>
                    </a:lnR>
                    <a:lnT w="12240">
                      <a:solidFill>
                        <a:srgbClr val="000001"/>
                      </a:solidFill>
                    </a:lnT>
                    <a:lnB w="12240">
                      <a:solidFill>
                        <a:srgbClr val="000001"/>
                      </a:solidFill>
                    </a:lnB>
                    <a:solidFill>
                      <a:srgbClr val="e9eff7"/>
                    </a:solidFill>
                  </a:tcPr>
                </a:tc>
              </a:tr>
              <a:tr h="459360">
                <a:tc>
                  <a:txBody>
                    <a:bodyPr lIns="68400" rIns="68400">
                      <a:noAutofit/>
                    </a:bodyPr>
                    <a:p>
                      <a:pPr algn="r">
                        <a:lnSpc>
                          <a:spcPct val="115000"/>
                        </a:lnSpc>
                      </a:pPr>
                      <a:r>
                        <a:rPr b="1" lang="en-US" sz="2000" spc="-1" strike="noStrike">
                          <a:solidFill>
                            <a:srgbClr val="000000"/>
                          </a:solidFill>
                          <a:latin typeface="Calibri"/>
                        </a:rPr>
                        <a:t>Total ISA</a:t>
                      </a:r>
                      <a:endParaRPr b="0" lang="en-US" sz="2000" spc="-1" strike="noStrike">
                        <a:latin typeface="Arial"/>
                      </a:endParaRPr>
                    </a:p>
                  </a:txBody>
                  <a:tcPr marL="68400" marR="68400">
                    <a:lnL w="12240">
                      <a:solidFill>
                        <a:srgbClr val="000001"/>
                      </a:solidFill>
                    </a:lnL>
                    <a:lnR w="12240">
                      <a:solidFill>
                        <a:srgbClr val="000001"/>
                      </a:solidFill>
                    </a:lnR>
                    <a:lnT w="12240">
                      <a:solidFill>
                        <a:srgbClr val="000001"/>
                      </a:solidFill>
                    </a:lnT>
                    <a:lnB w="12240">
                      <a:solidFill>
                        <a:srgbClr val="000001"/>
                      </a:solidFill>
                    </a:lnB>
                    <a:solidFill>
                      <a:srgbClr val="e9eff7"/>
                    </a:solidFill>
                  </a:tcPr>
                </a:tc>
                <a:tc>
                  <a:tcPr marL="68400" marR="68400">
                    <a:lnL w="12240">
                      <a:solidFill>
                        <a:srgbClr val="000001"/>
                      </a:solidFill>
                    </a:lnL>
                    <a:lnR w="12240">
                      <a:solidFill>
                        <a:srgbClr val="000001"/>
                      </a:solidFill>
                    </a:lnR>
                    <a:lnT w="12240">
                      <a:solidFill>
                        <a:srgbClr val="000001"/>
                      </a:solidFill>
                    </a:lnT>
                    <a:lnB w="12240">
                      <a:solidFill>
                        <a:srgbClr val="000001"/>
                      </a:solidFill>
                    </a:lnB>
                    <a:solidFill>
                      <a:srgbClr val="e9eff7"/>
                    </a:solidFill>
                  </a:tcPr>
                </a:tc>
                <a:tc>
                  <a:txBody>
                    <a:bodyPr lIns="68400" rIns="68400">
                      <a:noAutofit/>
                    </a:bodyPr>
                    <a:p>
                      <a:pPr algn="ctr">
                        <a:lnSpc>
                          <a:spcPct val="100000"/>
                        </a:lnSpc>
                      </a:pPr>
                      <a:r>
                        <a:rPr b="1" lang="en-US" sz="2000" spc="-1" strike="noStrike">
                          <a:solidFill>
                            <a:srgbClr val="000000"/>
                          </a:solidFill>
                          <a:latin typeface="Calibri"/>
                        </a:rPr>
                        <a:t>50</a:t>
                      </a:r>
                      <a:endParaRPr b="0" lang="en-US" sz="2000" spc="-1" strike="noStrike">
                        <a:latin typeface="Arial"/>
                      </a:endParaRPr>
                    </a:p>
                  </a:txBody>
                  <a:tcPr marL="68400" marR="68400">
                    <a:lnL w="12240">
                      <a:solidFill>
                        <a:srgbClr val="000001"/>
                      </a:solidFill>
                    </a:lnL>
                    <a:lnR w="12240">
                      <a:solidFill>
                        <a:srgbClr val="000001"/>
                      </a:solidFill>
                    </a:lnR>
                    <a:lnT w="12240">
                      <a:solidFill>
                        <a:srgbClr val="000001"/>
                      </a:solidFill>
                    </a:lnT>
                    <a:lnB w="12240">
                      <a:solidFill>
                        <a:srgbClr val="000001"/>
                      </a:solidFill>
                    </a:lnB>
                    <a:solidFill>
                      <a:srgbClr val="e9eff7"/>
                    </a:solidFill>
                  </a:tcPr>
                </a:tc>
                <a:tc>
                  <a:tcPr marL="68400" marR="68400">
                    <a:lnL w="12240">
                      <a:solidFill>
                        <a:srgbClr val="000001"/>
                      </a:solidFill>
                    </a:lnL>
                    <a:lnR w="12240">
                      <a:solidFill>
                        <a:srgbClr val="000001"/>
                      </a:solidFill>
                    </a:lnR>
                    <a:lnT w="12240">
                      <a:solidFill>
                        <a:srgbClr val="000001"/>
                      </a:solidFill>
                    </a:lnT>
                    <a:lnB w="12240">
                      <a:solidFill>
                        <a:srgbClr val="000001"/>
                      </a:solidFill>
                    </a:lnB>
                    <a:solidFill>
                      <a:srgbClr val="e9eff7"/>
                    </a:solidFill>
                  </a:tcPr>
                </a:tc>
              </a:tr>
              <a:tr h="498240">
                <a:tc>
                  <a:txBody>
                    <a:bodyPr lIns="68400" rIns="68400">
                      <a:noAutofit/>
                    </a:bodyPr>
                    <a:p>
                      <a:pPr algn="r">
                        <a:lnSpc>
                          <a:spcPct val="115000"/>
                        </a:lnSpc>
                      </a:pPr>
                      <a:r>
                        <a:rPr b="1" lang="en-US" sz="2000" spc="-1" strike="noStrike">
                          <a:solidFill>
                            <a:srgbClr val="000000"/>
                          </a:solidFill>
                          <a:latin typeface="Calibri"/>
                          <a:ea typeface="Times New Roman"/>
                        </a:rPr>
                        <a:t>Total ESA</a:t>
                      </a:r>
                      <a:endParaRPr b="0" lang="en-US" sz="2000" spc="-1" strike="noStrike">
                        <a:latin typeface="Arial"/>
                      </a:endParaRPr>
                    </a:p>
                  </a:txBody>
                  <a:tcPr marL="68400" marR="68400">
                    <a:lnL w="12240">
                      <a:solidFill>
                        <a:srgbClr val="000001"/>
                      </a:solidFill>
                    </a:lnL>
                    <a:lnR w="12240">
                      <a:solidFill>
                        <a:srgbClr val="000001"/>
                      </a:solidFill>
                    </a:lnR>
                    <a:lnT w="12240">
                      <a:solidFill>
                        <a:srgbClr val="000001"/>
                      </a:solidFill>
                    </a:lnT>
                    <a:lnB w="12240">
                      <a:solidFill>
                        <a:srgbClr val="000001"/>
                      </a:solidFill>
                    </a:lnB>
                    <a:solidFill>
                      <a:srgbClr val="e9eff7"/>
                    </a:solidFill>
                  </a:tcPr>
                </a:tc>
                <a:tc>
                  <a:txBody>
                    <a:bodyPr lIns="68400" rIns="68400">
                      <a:noAutofit/>
                    </a:bodyPr>
                    <a:p>
                      <a:pPr marL="216000" indent="-213480" algn="ctr">
                        <a:lnSpc>
                          <a:spcPct val="100000"/>
                        </a:lnSpc>
                        <a:buClr>
                          <a:srgbClr val="000000"/>
                        </a:buClr>
                        <a:buSzPct val="45000"/>
                        <a:buFont typeface="Wingdings" charset="2"/>
                        <a:buChar char=""/>
                      </a:pPr>
                      <a:r>
                        <a:rPr b="0" lang="en-US" sz="2000" spc="-1" strike="noStrike">
                          <a:latin typeface="Calibri"/>
                        </a:rPr>
                        <a:t>100</a:t>
                      </a:r>
                      <a:endParaRPr b="0" lang="en-US" sz="2000" spc="-1" strike="noStrike">
                        <a:latin typeface="Arial"/>
                      </a:endParaRPr>
                    </a:p>
                  </a:txBody>
                  <a:tcPr marL="68400" marR="68400">
                    <a:lnL w="12240">
                      <a:solidFill>
                        <a:srgbClr val="000001"/>
                      </a:solidFill>
                    </a:lnL>
                    <a:lnR w="12240">
                      <a:solidFill>
                        <a:srgbClr val="000001"/>
                      </a:solidFill>
                    </a:lnR>
                    <a:lnT w="12240">
                      <a:solidFill>
                        <a:srgbClr val="000001"/>
                      </a:solidFill>
                    </a:lnT>
                    <a:lnB w="12240">
                      <a:solidFill>
                        <a:srgbClr val="000001"/>
                      </a:solidFill>
                    </a:lnB>
                    <a:solidFill>
                      <a:srgbClr val="e9eff7"/>
                    </a:solidFill>
                  </a:tcPr>
                </a:tc>
                <a:tc>
                  <a:txBody>
                    <a:bodyPr lIns="68400" rIns="68400">
                      <a:noAutofit/>
                    </a:bodyPr>
                    <a:p>
                      <a:pPr algn="ctr">
                        <a:lnSpc>
                          <a:spcPct val="115000"/>
                        </a:lnSpc>
                      </a:pPr>
                      <a:r>
                        <a:rPr b="1" lang="en-US" sz="2000" spc="-1" strike="noStrike">
                          <a:solidFill>
                            <a:srgbClr val="000000"/>
                          </a:solidFill>
                          <a:latin typeface="Calibri"/>
                          <a:ea typeface="Times New Roman"/>
                        </a:rPr>
                        <a:t>50</a:t>
                      </a:r>
                      <a:endParaRPr b="0" lang="en-US" sz="2000" spc="-1" strike="noStrike">
                        <a:latin typeface="Arial"/>
                      </a:endParaRPr>
                    </a:p>
                  </a:txBody>
                  <a:tcPr marL="68400" marR="68400">
                    <a:lnL w="12240">
                      <a:solidFill>
                        <a:srgbClr val="000001"/>
                      </a:solidFill>
                    </a:lnL>
                    <a:lnR w="12240">
                      <a:solidFill>
                        <a:srgbClr val="000001"/>
                      </a:solidFill>
                    </a:lnR>
                    <a:lnT w="12240">
                      <a:solidFill>
                        <a:srgbClr val="000001"/>
                      </a:solidFill>
                    </a:lnT>
                    <a:lnB w="12240">
                      <a:solidFill>
                        <a:srgbClr val="000001"/>
                      </a:solidFill>
                    </a:lnB>
                    <a:solidFill>
                      <a:srgbClr val="e9eff7"/>
                    </a:solidFill>
                  </a:tcPr>
                </a:tc>
                <a:tc>
                  <a:txBody>
                    <a:bodyPr lIns="68400" rIns="68400">
                      <a:noAutofit/>
                    </a:bodyPr>
                    <a:p>
                      <a:pPr>
                        <a:lnSpc>
                          <a:spcPct val="100000"/>
                        </a:lnSpc>
                      </a:pPr>
                      <a:r>
                        <a:rPr b="0" lang="en-US" sz="2000" spc="-1" strike="noStrike">
                          <a:solidFill>
                            <a:srgbClr val="000000"/>
                          </a:solidFill>
                          <a:latin typeface="Calibri"/>
                          <a:ea typeface="Times New Roman"/>
                        </a:rPr>
                        <a:t>As per the TT announced by the COE</a:t>
                      </a:r>
                      <a:endParaRPr b="0" lang="en-US" sz="2000" spc="-1" strike="noStrike">
                        <a:latin typeface="Arial"/>
                      </a:endParaRPr>
                    </a:p>
                  </a:txBody>
                  <a:tcPr marL="68400" marR="68400">
                    <a:lnL w="12240">
                      <a:solidFill>
                        <a:srgbClr val="000001"/>
                      </a:solidFill>
                    </a:lnL>
                    <a:lnR w="12240">
                      <a:solidFill>
                        <a:srgbClr val="000001"/>
                      </a:solidFill>
                    </a:lnR>
                    <a:lnT w="12240">
                      <a:solidFill>
                        <a:srgbClr val="000001"/>
                      </a:solidFill>
                    </a:lnT>
                    <a:lnB w="12240">
                      <a:solidFill>
                        <a:srgbClr val="000001"/>
                      </a:solidFill>
                    </a:lnB>
                    <a:solidFill>
                      <a:srgbClr val="e9eff7"/>
                    </a:solidFill>
                  </a:tcPr>
                </a:tc>
              </a:tr>
              <a:tr h="465120">
                <a:tc>
                  <a:txBody>
                    <a:bodyPr lIns="68400" rIns="68400">
                      <a:noAutofit/>
                    </a:bodyPr>
                    <a:p>
                      <a:pPr algn="ctr">
                        <a:lnSpc>
                          <a:spcPct val="115000"/>
                        </a:lnSpc>
                      </a:pPr>
                      <a:r>
                        <a:rPr b="1" lang="en-US" sz="2000" spc="-1" strike="noStrike">
                          <a:solidFill>
                            <a:srgbClr val="000000"/>
                          </a:solidFill>
                          <a:latin typeface="Calibri"/>
                        </a:rPr>
                        <a:t>TOTAL ISA + ESA</a:t>
                      </a:r>
                      <a:endParaRPr b="0" lang="en-US" sz="2000" spc="-1" strike="noStrike">
                        <a:latin typeface="Arial"/>
                      </a:endParaRPr>
                    </a:p>
                  </a:txBody>
                  <a:tcPr marL="68400" marR="68400">
                    <a:lnL w="12240">
                      <a:solidFill>
                        <a:srgbClr val="000001"/>
                      </a:solidFill>
                    </a:lnL>
                    <a:lnR w="12240">
                      <a:solidFill>
                        <a:srgbClr val="000001"/>
                      </a:solidFill>
                    </a:lnR>
                    <a:lnT w="12240">
                      <a:solidFill>
                        <a:srgbClr val="000001"/>
                      </a:solidFill>
                    </a:lnT>
                    <a:lnB w="12240">
                      <a:solidFill>
                        <a:srgbClr val="000001"/>
                      </a:solidFill>
                    </a:lnB>
                    <a:solidFill>
                      <a:srgbClr val="e9eff7"/>
                    </a:solidFill>
                  </a:tcPr>
                </a:tc>
                <a:tc>
                  <a:tcPr marL="68400" marR="68400">
                    <a:lnL w="12240">
                      <a:solidFill>
                        <a:srgbClr val="000001"/>
                      </a:solidFill>
                    </a:lnL>
                    <a:lnR w="12240">
                      <a:solidFill>
                        <a:srgbClr val="000001"/>
                      </a:solidFill>
                    </a:lnR>
                    <a:lnT w="12240">
                      <a:solidFill>
                        <a:srgbClr val="000001"/>
                      </a:solidFill>
                    </a:lnT>
                    <a:lnB w="12240">
                      <a:solidFill>
                        <a:srgbClr val="000001"/>
                      </a:solidFill>
                    </a:lnB>
                    <a:solidFill>
                      <a:srgbClr val="e9eff7"/>
                    </a:solidFill>
                  </a:tcPr>
                </a:tc>
                <a:tc>
                  <a:txBody>
                    <a:bodyPr lIns="68400" rIns="68400">
                      <a:noAutofit/>
                    </a:bodyPr>
                    <a:p>
                      <a:pPr algn="ctr">
                        <a:lnSpc>
                          <a:spcPct val="115000"/>
                        </a:lnSpc>
                      </a:pPr>
                      <a:r>
                        <a:rPr b="1" lang="en-US" sz="2000" spc="-1" strike="noStrike">
                          <a:solidFill>
                            <a:srgbClr val="000000"/>
                          </a:solidFill>
                          <a:latin typeface="Calibri"/>
                        </a:rPr>
                        <a:t>100</a:t>
                      </a:r>
                      <a:endParaRPr b="0" lang="en-US" sz="2000" spc="-1" strike="noStrike">
                        <a:latin typeface="Arial"/>
                      </a:endParaRPr>
                    </a:p>
                  </a:txBody>
                  <a:tcPr marL="68400" marR="68400">
                    <a:lnL w="12240">
                      <a:solidFill>
                        <a:srgbClr val="000001"/>
                      </a:solidFill>
                    </a:lnL>
                    <a:lnR w="12240">
                      <a:solidFill>
                        <a:srgbClr val="000001"/>
                      </a:solidFill>
                    </a:lnR>
                    <a:lnT w="12240">
                      <a:solidFill>
                        <a:srgbClr val="000001"/>
                      </a:solidFill>
                    </a:lnT>
                    <a:lnB w="12240">
                      <a:solidFill>
                        <a:srgbClr val="000001"/>
                      </a:solidFill>
                    </a:lnB>
                    <a:solidFill>
                      <a:srgbClr val="e9eff7"/>
                    </a:solidFill>
                  </a:tcPr>
                </a:tc>
                <a:tc>
                  <a:tcPr marL="68400" marR="68400">
                    <a:lnL w="12240">
                      <a:solidFill>
                        <a:srgbClr val="000001"/>
                      </a:solidFill>
                    </a:lnL>
                    <a:lnR w="12240">
                      <a:solidFill>
                        <a:srgbClr val="000001"/>
                      </a:solidFill>
                    </a:lnR>
                    <a:lnT w="12240">
                      <a:solidFill>
                        <a:srgbClr val="000001"/>
                      </a:solidFill>
                    </a:lnT>
                    <a:lnB w="12240">
                      <a:solidFill>
                        <a:srgbClr val="000001"/>
                      </a:solidFill>
                    </a:lnB>
                    <a:solidFill>
                      <a:srgbClr val="e9eff7"/>
                    </a:solidFill>
                  </a:tcPr>
                </a:tc>
              </a:tr>
            </a:tbl>
          </a:graphicData>
        </a:graphic>
      </p:graphicFrame>
    </p:spTree>
  </p:cSld>
  <mc:AlternateContent>
    <mc:Choice Requires="p14">
      <p:transition spd="slow" p14:dur="2000"/>
    </mc:Choice>
    <mc:Fallback>
      <p:transition spd="slow"/>
    </mc:Fallback>
  </mc:AlternateContent>
  <p:timing>
    <p:tnLst>
      <p:par>
        <p:cTn id="89" dur="indefinite" restart="never" nodeType="tmRoot">
          <p:childTnLst>
            <p:seq>
              <p:cTn id="90" dur="indefinite" nodeType="mainSeq">
                <p:childTnLst>
                  <p:par>
                    <p:cTn id="91" fill="hold">
                      <p:stCondLst>
                        <p:cond delay="indefinite"/>
                      </p:stCondLst>
                      <p:childTnLst>
                        <p:par>
                          <p:cTn id="92" fill="hold">
                            <p:stCondLst>
                              <p:cond delay="0"/>
                            </p:stCondLst>
                            <p:childTnLst>
                              <p:par>
                                <p:cTn id="93" nodeType="clickEffect" fill="hold" presetClass="entr" presetID="47">
                                  <p:stCondLst>
                                    <p:cond delay="0"/>
                                  </p:stCondLst>
                                  <p:childTnLst>
                                    <p:set>
                                      <p:cBhvr>
                                        <p:cTn id="94" dur="1" fill="hold">
                                          <p:stCondLst>
                                            <p:cond delay="0"/>
                                          </p:stCondLst>
                                        </p:cTn>
                                        <p:tgtEl>
                                          <p:spTgt spid="182">
                                            <p:txEl>
                                              <p:pRg st="0" end="0"/>
                                            </p:txEl>
                                          </p:spTgt>
                                        </p:tgtEl>
                                        <p:attrNameLst>
                                          <p:attrName>style.visibility</p:attrName>
                                        </p:attrNameLst>
                                      </p:cBhvr>
                                      <p:to>
                                        <p:strVal val="visible"/>
                                      </p:to>
                                    </p:set>
                                    <p:animEffect filter="fade" transition="in">
                                      <p:cBhvr additive="repl">
                                        <p:cTn id="95" dur="1000"/>
                                        <p:tgtEl>
                                          <p:spTgt spid="182">
                                            <p:txEl>
                                              <p:pRg st="0" end="0"/>
                                            </p:txEl>
                                          </p:spTgt>
                                        </p:tgtEl>
                                      </p:cBhvr>
                                    </p:animEffect>
                                    <p:anim calcmode="lin" valueType="num">
                                      <p:cBhvr additive="repl">
                                        <p:cTn id="96" dur="1000" fill="hold"/>
                                        <p:tgtEl>
                                          <p:spTgt spid="182">
                                            <p:txEl>
                                              <p:pRg st="0" end="0"/>
                                            </p:txEl>
                                          </p:spTgt>
                                        </p:tgtEl>
                                        <p:attrNameLst>
                                          <p:attrName>ppt_x</p:attrName>
                                        </p:attrNameLst>
                                      </p:cBhvr>
                                      <p:tavLst>
                                        <p:tav tm="0">
                                          <p:val>
                                            <p:strVal val="#ppt_x"/>
                                          </p:val>
                                        </p:tav>
                                        <p:tav tm="100000">
                                          <p:val>
                                            <p:strVal val="#ppt_x"/>
                                          </p:val>
                                        </p:tav>
                                      </p:tavLst>
                                    </p:anim>
                                    <p:anim calcmode="lin" valueType="num">
                                      <p:cBhvr additive="repl">
                                        <p:cTn id="97" dur="1000" fill="hold"/>
                                        <p:tgtEl>
                                          <p:spTgt spid="18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4781880" y="1688400"/>
            <a:ext cx="748908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600" spc="-1" strike="noStrike">
                <a:solidFill>
                  <a:srgbClr val="c55a11"/>
                </a:solidFill>
                <a:latin typeface="Calibri"/>
                <a:ea typeface="DejaVu Sans"/>
              </a:rPr>
              <a:t>THANK YOU</a:t>
            </a:r>
            <a:endParaRPr b="0" lang="en-US" sz="3600" spc="-1" strike="noStrike">
              <a:latin typeface="Arial"/>
            </a:endParaRPr>
          </a:p>
        </p:txBody>
      </p:sp>
      <p:sp>
        <p:nvSpPr>
          <p:cNvPr id="185" name="CustomShape 2"/>
          <p:cNvSpPr/>
          <p:nvPr/>
        </p:nvSpPr>
        <p:spPr>
          <a:xfrm>
            <a:off x="4781880" y="2841840"/>
            <a:ext cx="748908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600" spc="-1" strike="noStrike">
                <a:solidFill>
                  <a:srgbClr val="2f5597"/>
                </a:solidFill>
                <a:latin typeface="Calibri"/>
                <a:ea typeface="DejaVu Sans"/>
              </a:rPr>
              <a:t>Introduction to ERP</a:t>
            </a:r>
            <a:endParaRPr b="0" lang="en-US" sz="3600" spc="-1" strike="noStrike">
              <a:latin typeface="Arial"/>
            </a:endParaRPr>
          </a:p>
        </p:txBody>
      </p:sp>
      <p:sp>
        <p:nvSpPr>
          <p:cNvPr id="186" name="CustomShape 3"/>
          <p:cNvSpPr/>
          <p:nvPr/>
        </p:nvSpPr>
        <p:spPr>
          <a:xfrm>
            <a:off x="4781880" y="4415400"/>
            <a:ext cx="74890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Calibri"/>
                <a:ea typeface="DejaVu Sans"/>
              </a:rPr>
              <a:t>Raghu B. A.</a:t>
            </a:r>
            <a:endParaRPr b="0" lang="en-US" sz="2400" spc="-1" strike="noStrike">
              <a:latin typeface="Arial"/>
            </a:endParaRPr>
          </a:p>
        </p:txBody>
      </p:sp>
      <p:sp>
        <p:nvSpPr>
          <p:cNvPr id="187" name="CustomShape 4"/>
          <p:cNvSpPr/>
          <p:nvPr/>
        </p:nvSpPr>
        <p:spPr>
          <a:xfrm>
            <a:off x="4781880" y="4813200"/>
            <a:ext cx="748908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Calibri"/>
                <a:ea typeface="DejaVu Sans"/>
              </a:rPr>
              <a:t>Department of Computer Science </a:t>
            </a:r>
            <a:endParaRPr b="0" lang="en-US" sz="2400" spc="-1" strike="noStrike">
              <a:latin typeface="Arial"/>
            </a:endParaRPr>
          </a:p>
          <a:p>
            <a:pPr>
              <a:lnSpc>
                <a:spcPct val="100000"/>
              </a:lnSpc>
            </a:pPr>
            <a:r>
              <a:rPr b="0" lang="en-US" sz="2400" spc="-1" strike="noStrike">
                <a:solidFill>
                  <a:srgbClr val="000000"/>
                </a:solidFill>
                <a:latin typeface="Calibri"/>
                <a:ea typeface="DejaVu Sans"/>
              </a:rPr>
              <a:t>and Engineering</a:t>
            </a:r>
            <a:endParaRPr b="0" lang="en-US" sz="2400" spc="-1" strike="noStrike">
              <a:latin typeface="Arial"/>
            </a:endParaRPr>
          </a:p>
          <a:p>
            <a:pPr>
              <a:lnSpc>
                <a:spcPct val="100000"/>
              </a:lnSpc>
            </a:pPr>
            <a:r>
              <a:rPr b="0" i="1" lang="en-US" sz="2400" spc="-1" strike="noStrike">
                <a:solidFill>
                  <a:srgbClr val="000000"/>
                </a:solidFill>
                <a:latin typeface="Calibri"/>
                <a:ea typeface="DejaVu Sans"/>
              </a:rPr>
              <a:t>raghubarao@pes.edu</a:t>
            </a:r>
            <a:endParaRPr b="0" lang="en-US" sz="2400" spc="-1" strike="noStrike">
              <a:latin typeface="Arial"/>
            </a:endParaRPr>
          </a:p>
        </p:txBody>
      </p:sp>
      <p:grpSp>
        <p:nvGrpSpPr>
          <p:cNvPr id="188" name="Group 5"/>
          <p:cNvGrpSpPr/>
          <p:nvPr/>
        </p:nvGrpSpPr>
        <p:grpSpPr>
          <a:xfrm>
            <a:off x="321840" y="5497920"/>
            <a:ext cx="1058760" cy="1061280"/>
            <a:chOff x="321840" y="5497920"/>
            <a:chExt cx="1058760" cy="1061280"/>
          </a:xfrm>
        </p:grpSpPr>
        <p:sp>
          <p:nvSpPr>
            <p:cNvPr id="189" name="CustomShape 6"/>
            <p:cNvSpPr/>
            <p:nvPr/>
          </p:nvSpPr>
          <p:spPr>
            <a:xfrm rot="5400000">
              <a:off x="832320" y="6010920"/>
              <a:ext cx="37440" cy="1058760"/>
            </a:xfrm>
            <a:prstGeom prst="rect">
              <a:avLst/>
            </a:prstGeom>
            <a:solidFill>
              <a:srgbClr val="c55a11"/>
            </a:solidFill>
            <a:ln w="25560">
              <a:noFill/>
            </a:ln>
          </p:spPr>
          <p:style>
            <a:lnRef idx="0"/>
            <a:fillRef idx="0"/>
            <a:effectRef idx="0"/>
            <a:fontRef idx="minor"/>
          </p:style>
        </p:sp>
        <p:sp>
          <p:nvSpPr>
            <p:cNvPr id="190" name="CustomShape 7"/>
            <p:cNvSpPr/>
            <p:nvPr/>
          </p:nvSpPr>
          <p:spPr>
            <a:xfrm rot="10800000">
              <a:off x="322200" y="5497920"/>
              <a:ext cx="37440" cy="1058760"/>
            </a:xfrm>
            <a:prstGeom prst="rect">
              <a:avLst/>
            </a:prstGeom>
            <a:solidFill>
              <a:srgbClr val="c55a11"/>
            </a:solidFill>
            <a:ln w="25560">
              <a:noFill/>
            </a:ln>
          </p:spPr>
          <p:style>
            <a:lnRef idx="0"/>
            <a:fillRef idx="0"/>
            <a:effectRef idx="0"/>
            <a:fontRef idx="minor"/>
          </p:style>
        </p:sp>
      </p:grpSp>
      <p:sp>
        <p:nvSpPr>
          <p:cNvPr id="191" name="Line 8"/>
          <p:cNvSpPr/>
          <p:nvPr/>
        </p:nvSpPr>
        <p:spPr>
          <a:xfrm>
            <a:off x="4781880" y="4112280"/>
            <a:ext cx="4581360" cy="0"/>
          </a:xfrm>
          <a:prstGeom prst="line">
            <a:avLst/>
          </a:prstGeom>
          <a:ln w="38160">
            <a:solidFill>
              <a:srgbClr val="c55a11"/>
            </a:solidFill>
            <a:round/>
          </a:ln>
        </p:spPr>
        <p:style>
          <a:lnRef idx="0"/>
          <a:fillRef idx="0"/>
          <a:effectRef idx="0"/>
          <a:fontRef idx="minor"/>
        </p:style>
      </p:sp>
      <p:pic>
        <p:nvPicPr>
          <p:cNvPr id="192" name="Picture 11" descr=""/>
          <p:cNvPicPr/>
          <p:nvPr/>
        </p:nvPicPr>
        <p:blipFill>
          <a:blip r:embed="rId1"/>
          <a:stretch/>
        </p:blipFill>
        <p:spPr>
          <a:xfrm>
            <a:off x="1745640" y="1606320"/>
            <a:ext cx="2360880" cy="3542040"/>
          </a:xfrm>
          <a:prstGeom prst="rect">
            <a:avLst/>
          </a:prstGeom>
          <a:ln>
            <a:noFill/>
          </a:ln>
        </p:spPr>
      </p:pic>
      <p:grpSp>
        <p:nvGrpSpPr>
          <p:cNvPr id="193" name="Group 9"/>
          <p:cNvGrpSpPr/>
          <p:nvPr/>
        </p:nvGrpSpPr>
        <p:grpSpPr>
          <a:xfrm>
            <a:off x="10855800" y="277200"/>
            <a:ext cx="1058760" cy="1058760"/>
            <a:chOff x="10855800" y="277200"/>
            <a:chExt cx="1058760" cy="1058760"/>
          </a:xfrm>
        </p:grpSpPr>
        <p:sp>
          <p:nvSpPr>
            <p:cNvPr id="194" name="CustomShape 10"/>
            <p:cNvSpPr/>
            <p:nvPr/>
          </p:nvSpPr>
          <p:spPr>
            <a:xfrm rot="16200000">
              <a:off x="11366280" y="-228600"/>
              <a:ext cx="37440" cy="1058760"/>
            </a:xfrm>
            <a:prstGeom prst="rect">
              <a:avLst/>
            </a:prstGeom>
            <a:solidFill>
              <a:srgbClr val="c55a11"/>
            </a:solidFill>
            <a:ln w="25560">
              <a:noFill/>
            </a:ln>
          </p:spPr>
          <p:style>
            <a:lnRef idx="0"/>
            <a:fillRef idx="0"/>
            <a:effectRef idx="0"/>
            <a:fontRef idx="minor"/>
          </p:style>
        </p:sp>
        <p:sp>
          <p:nvSpPr>
            <p:cNvPr id="195" name="CustomShape 11"/>
            <p:cNvSpPr/>
            <p:nvPr/>
          </p:nvSpPr>
          <p:spPr>
            <a:xfrm>
              <a:off x="11876760" y="277200"/>
              <a:ext cx="37440" cy="1058760"/>
            </a:xfrm>
            <a:prstGeom prst="rect">
              <a:avLst/>
            </a:prstGeom>
            <a:solidFill>
              <a:srgbClr val="c55a11"/>
            </a:solidFill>
            <a:ln w="25560">
              <a:noFill/>
            </a:ln>
          </p:spPr>
          <p:style>
            <a:lnRef idx="0"/>
            <a:fillRef idx="0"/>
            <a:effectRef idx="0"/>
            <a:fontRef idx="minor"/>
          </p:style>
        </p:sp>
      </p:grpSp>
      <p:pic>
        <p:nvPicPr>
          <p:cNvPr id="196" name="" descr=""/>
          <p:cNvPicPr/>
          <p:nvPr/>
        </p:nvPicPr>
        <p:blipFill>
          <a:blip r:embed="rId2"/>
          <a:stretch/>
        </p:blipFill>
        <p:spPr>
          <a:xfrm>
            <a:off x="8217360" y="702720"/>
            <a:ext cx="3229560" cy="1888200"/>
          </a:xfrm>
          <a:prstGeom prst="rect">
            <a:avLst/>
          </a:prstGeom>
          <a:ln>
            <a:noFill/>
          </a:ln>
        </p:spPr>
      </p:pic>
    </p:spTree>
  </p:cSld>
  <mc:AlternateContent>
    <mc:Choice Requires="p14">
      <p:transition spd="slow" p14:dur="2000"/>
    </mc:Choice>
    <mc:Fallback>
      <p:transition spd="slow"/>
    </mc:Fallback>
  </mc:AlternateContent>
  <p:timing>
    <p:tnLst>
      <p:par>
        <p:cTn id="98" dur="indefinite" restart="never" nodeType="tmRoot">
          <p:childTnLst>
            <p:seq>
              <p:cTn id="99" dur="indefinite" nodeType="mainSeq">
                <p:childTnLst>
                  <p:par>
                    <p:cTn id="100" fill="hold">
                      <p:stCondLst>
                        <p:cond delay="indefinite"/>
                      </p:stCondLst>
                      <p:childTnLst>
                        <p:par>
                          <p:cTn id="101" fill="hold">
                            <p:stCondLst>
                              <p:cond delay="0"/>
                            </p:stCondLst>
                            <p:childTnLst>
                              <p:par>
                                <p:cTn id="102" nodeType="clickEffect" fill="hold" presetClass="entr" presetID="22" presetSubtype="4">
                                  <p:stCondLst>
                                    <p:cond delay="0"/>
                                  </p:stCondLst>
                                  <p:childTnLst>
                                    <p:set>
                                      <p:cBhvr>
                                        <p:cTn id="103" dur="1" fill="hold">
                                          <p:stCondLst>
                                            <p:cond delay="0"/>
                                          </p:stCondLst>
                                        </p:cTn>
                                        <p:tgtEl>
                                          <p:spTgt spid="184"/>
                                        </p:tgtEl>
                                        <p:attrNameLst>
                                          <p:attrName>style.visibility</p:attrName>
                                        </p:attrNameLst>
                                      </p:cBhvr>
                                      <p:to>
                                        <p:strVal val="visible"/>
                                      </p:to>
                                    </p:set>
                                    <p:animEffect filter="wipe(down)" transition="in">
                                      <p:cBhvr additive="repl">
                                        <p:cTn id="104" dur="5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8" name="Picture 5" descr=""/>
          <p:cNvPicPr/>
          <p:nvPr/>
        </p:nvPicPr>
        <p:blipFill>
          <a:blip r:embed="rId1"/>
          <a:stretch/>
        </p:blipFill>
        <p:spPr>
          <a:xfrm>
            <a:off x="10659600" y="469800"/>
            <a:ext cx="925200" cy="1390680"/>
          </a:xfrm>
          <a:prstGeom prst="rect">
            <a:avLst/>
          </a:prstGeom>
          <a:ln>
            <a:noFill/>
          </a:ln>
        </p:spPr>
      </p:pic>
      <p:sp>
        <p:nvSpPr>
          <p:cNvPr id="89" name="CustomShape 1"/>
          <p:cNvSpPr/>
          <p:nvPr/>
        </p:nvSpPr>
        <p:spPr>
          <a:xfrm>
            <a:off x="389880" y="1417680"/>
            <a:ext cx="7949880" cy="365760"/>
          </a:xfrm>
          <a:prstGeom prst="rect">
            <a:avLst/>
          </a:prstGeom>
          <a:noFill/>
          <a:ln>
            <a:noFill/>
          </a:ln>
        </p:spPr>
        <p:style>
          <a:lnRef idx="0"/>
          <a:fillRef idx="0"/>
          <a:effectRef idx="0"/>
          <a:fontRef idx="minor"/>
        </p:style>
        <p:txBody>
          <a:bodyPr lIns="90000" rIns="90000" tIns="0" bIns="0" anchor="ctr">
            <a:spAutoFit/>
          </a:bodyPr>
          <a:p>
            <a:pPr algn="just">
              <a:lnSpc>
                <a:spcPct val="100000"/>
              </a:lnSpc>
            </a:pPr>
            <a:r>
              <a:rPr b="1" lang="en-US" sz="2400" spc="-1" strike="noStrike">
                <a:solidFill>
                  <a:srgbClr val="0000cc"/>
                </a:solidFill>
                <a:latin typeface="Calibri"/>
                <a:ea typeface="DejaVu Sans"/>
              </a:rPr>
              <a:t>What is ERP (</a:t>
            </a:r>
            <a:r>
              <a:rPr b="1" lang="en-US" sz="2400" spc="-1" strike="noStrike" u="sng">
                <a:solidFill>
                  <a:srgbClr val="0000cc"/>
                </a:solidFill>
                <a:uFillTx/>
                <a:latin typeface="Calibri"/>
                <a:ea typeface="DejaVu Sans"/>
              </a:rPr>
              <a:t>Enterprise Resource Planning</a:t>
            </a:r>
            <a:r>
              <a:rPr b="1" lang="en-US" sz="2400" spc="-1" strike="noStrike">
                <a:solidFill>
                  <a:srgbClr val="0000cc"/>
                </a:solidFill>
                <a:latin typeface="Calibri"/>
                <a:ea typeface="DejaVu Sans"/>
              </a:rPr>
              <a:t>)?</a:t>
            </a:r>
            <a:endParaRPr b="0" lang="en-US" sz="2400" spc="-1" strike="noStrike">
              <a:latin typeface="Arial"/>
            </a:endParaRPr>
          </a:p>
        </p:txBody>
      </p:sp>
      <p:sp>
        <p:nvSpPr>
          <p:cNvPr id="90" name="Line 2"/>
          <p:cNvSpPr/>
          <p:nvPr/>
        </p:nvSpPr>
        <p:spPr>
          <a:xfrm>
            <a:off x="-8280" y="1316160"/>
            <a:ext cx="8299800" cy="0"/>
          </a:xfrm>
          <a:prstGeom prst="line">
            <a:avLst/>
          </a:prstGeom>
          <a:ln w="38160">
            <a:solidFill>
              <a:srgbClr val="c55a11"/>
            </a:solidFill>
            <a:round/>
          </a:ln>
        </p:spPr>
        <p:style>
          <a:lnRef idx="0"/>
          <a:fillRef idx="0"/>
          <a:effectRef idx="0"/>
          <a:fontRef idx="minor"/>
        </p:style>
      </p:sp>
      <p:sp>
        <p:nvSpPr>
          <p:cNvPr id="91" name="CustomShape 3"/>
          <p:cNvSpPr/>
          <p:nvPr/>
        </p:nvSpPr>
        <p:spPr>
          <a:xfrm>
            <a:off x="393120" y="252360"/>
            <a:ext cx="74890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2f5597"/>
                </a:solidFill>
                <a:latin typeface="Calibri"/>
                <a:ea typeface="DejaVu Sans"/>
              </a:rPr>
              <a:t>ENTERPRISE RESOURCE PLANNING (ERP)</a:t>
            </a:r>
            <a:endParaRPr b="0" lang="en-US" sz="2400" spc="-1" strike="noStrike">
              <a:latin typeface="Arial"/>
            </a:endParaRPr>
          </a:p>
        </p:txBody>
      </p:sp>
      <p:sp>
        <p:nvSpPr>
          <p:cNvPr id="92" name="CustomShape 4"/>
          <p:cNvSpPr/>
          <p:nvPr/>
        </p:nvSpPr>
        <p:spPr>
          <a:xfrm>
            <a:off x="371880" y="637560"/>
            <a:ext cx="799164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c55a11"/>
                </a:solidFill>
                <a:latin typeface="Calibri"/>
                <a:ea typeface="DejaVu Sans"/>
              </a:rPr>
              <a:t>Introduction to ERP</a:t>
            </a:r>
            <a:endParaRPr b="0" lang="en-US" sz="2400" spc="-1" strike="noStrike">
              <a:latin typeface="Arial"/>
            </a:endParaRPr>
          </a:p>
        </p:txBody>
      </p:sp>
      <p:pic>
        <p:nvPicPr>
          <p:cNvPr id="93" name="" descr=""/>
          <p:cNvPicPr/>
          <p:nvPr/>
        </p:nvPicPr>
        <p:blipFill>
          <a:blip r:embed="rId2"/>
          <a:stretch/>
        </p:blipFill>
        <p:spPr>
          <a:xfrm>
            <a:off x="8568000" y="2016000"/>
            <a:ext cx="3044160" cy="1597320"/>
          </a:xfrm>
          <a:prstGeom prst="rect">
            <a:avLst/>
          </a:prstGeom>
          <a:ln>
            <a:noFill/>
          </a:ln>
        </p:spPr>
      </p:pic>
      <p:sp>
        <p:nvSpPr>
          <p:cNvPr id="94" name="CustomShape 5"/>
          <p:cNvSpPr/>
          <p:nvPr/>
        </p:nvSpPr>
        <p:spPr>
          <a:xfrm>
            <a:off x="399960" y="2007000"/>
            <a:ext cx="7949880" cy="3352320"/>
          </a:xfrm>
          <a:prstGeom prst="rect">
            <a:avLst/>
          </a:prstGeom>
          <a:noFill/>
          <a:ln>
            <a:noFill/>
          </a:ln>
        </p:spPr>
        <p:style>
          <a:lnRef idx="0"/>
          <a:fillRef idx="0"/>
          <a:effectRef idx="0"/>
          <a:fontRef idx="minor"/>
        </p:style>
        <p:txBody>
          <a:bodyPr lIns="90000" rIns="90000" tIns="0" bIns="0" anchor="ctr">
            <a:spAutoFit/>
          </a:bodyPr>
          <a:p>
            <a:pPr algn="just">
              <a:lnSpc>
                <a:spcPct val="100000"/>
              </a:lnSpc>
            </a:pPr>
            <a:r>
              <a:rPr b="1" i="1" lang="en-US" sz="2200" spc="-1" strike="noStrike">
                <a:solidFill>
                  <a:srgbClr val="0000cc"/>
                </a:solidFill>
                <a:latin typeface="Calibri"/>
                <a:ea typeface="Arial"/>
              </a:rPr>
              <a:t>ERP</a:t>
            </a:r>
            <a:r>
              <a:rPr b="0" i="1" lang="en-US" sz="2200" spc="-1" strike="noStrike">
                <a:solidFill>
                  <a:srgbClr val="000000"/>
                </a:solidFill>
                <a:latin typeface="Calibri"/>
                <a:ea typeface="Arial"/>
              </a:rPr>
              <a:t> is a complex software system that integrates business functions and their processes to manage them effectively and efficiently.</a:t>
            </a:r>
            <a:endParaRPr b="0" lang="en-US" sz="2200" spc="-1" strike="noStrike">
              <a:latin typeface="Arial"/>
            </a:endParaRPr>
          </a:p>
          <a:p>
            <a:pPr algn="just">
              <a:lnSpc>
                <a:spcPct val="100000"/>
              </a:lnSpc>
            </a:pPr>
            <a:endParaRPr b="0" lang="en-US" sz="2200" spc="-1" strike="noStrike">
              <a:latin typeface="Arial"/>
            </a:endParaRPr>
          </a:p>
          <a:p>
            <a:pPr algn="just">
              <a:lnSpc>
                <a:spcPct val="100000"/>
              </a:lnSpc>
            </a:pPr>
            <a:r>
              <a:rPr b="1" lang="en-US" sz="2200" spc="-1" strike="noStrike">
                <a:solidFill>
                  <a:srgbClr val="0000cc"/>
                </a:solidFill>
                <a:latin typeface="Calibri"/>
                <a:ea typeface="DejaVu Sans"/>
              </a:rPr>
              <a:t>ERP</a:t>
            </a:r>
            <a:r>
              <a:rPr b="0" lang="en-US" sz="2200" spc="-1" strike="noStrike">
                <a:solidFill>
                  <a:srgbClr val="0070c0"/>
                </a:solidFill>
                <a:latin typeface="Calibri"/>
                <a:ea typeface="DejaVu Sans"/>
              </a:rPr>
              <a:t> </a:t>
            </a:r>
            <a:r>
              <a:rPr b="0" lang="en-US" sz="2200" spc="-1" strike="noStrike">
                <a:solidFill>
                  <a:srgbClr val="000000"/>
                </a:solidFill>
                <a:latin typeface="Calibri"/>
                <a:ea typeface="DejaVu Sans"/>
              </a:rPr>
              <a:t>attempts to integrate all departments and functions across a company onto a single computing system that can serve all those different departments’ particular information needs.</a:t>
            </a:r>
            <a:endParaRPr b="0" lang="en-US" sz="2200" spc="-1" strike="noStrike">
              <a:latin typeface="Arial"/>
            </a:endParaRPr>
          </a:p>
          <a:p>
            <a:pPr algn="just">
              <a:lnSpc>
                <a:spcPct val="100000"/>
              </a:lnSpc>
            </a:pPr>
            <a:endParaRPr b="0" lang="en-US" sz="2200" spc="-1" strike="noStrike">
              <a:latin typeface="Arial"/>
            </a:endParaRPr>
          </a:p>
          <a:p>
            <a:pPr algn="just">
              <a:lnSpc>
                <a:spcPct val="100000"/>
              </a:lnSpc>
            </a:pPr>
            <a:r>
              <a:rPr b="0" lang="en-US" sz="2200" spc="-1" strike="noStrike">
                <a:solidFill>
                  <a:srgbClr val="000000"/>
                </a:solidFill>
                <a:latin typeface="Calibri"/>
                <a:ea typeface="DejaVu Sans"/>
              </a:rPr>
              <a:t>Every organization has several business processes within each department and across departments. ERP automates the tasks involved in performing these business processes.</a:t>
            </a:r>
            <a:endParaRPr b="0" lang="en-US" sz="22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 presetSubtype="4">
                                  <p:stCondLst>
                                    <p:cond delay="0"/>
                                  </p:stCondLst>
                                  <p:childTnLst>
                                    <p:set>
                                      <p:cBhvr>
                                        <p:cTn id="6" dur="1" fill="hold">
                                          <p:stCondLst>
                                            <p:cond delay="0"/>
                                          </p:stCondLst>
                                        </p:cTn>
                                        <p:tgtEl>
                                          <p:spTgt spid="89"/>
                                        </p:tgtEl>
                                        <p:attrNameLst>
                                          <p:attrName>style.visibility</p:attrName>
                                        </p:attrNameLst>
                                      </p:cBhvr>
                                      <p:to>
                                        <p:strVal val="visible"/>
                                      </p:to>
                                    </p:set>
                                    <p:anim calcmode="lin" valueType="num">
                                      <p:cBhvr additive="repl">
                                        <p:cTn id="7" dur="500" fill="hold"/>
                                        <p:tgtEl>
                                          <p:spTgt spid="89"/>
                                        </p:tgtEl>
                                        <p:attrNameLst>
                                          <p:attrName>ppt_x</p:attrName>
                                        </p:attrNameLst>
                                      </p:cBhvr>
                                      <p:tavLst>
                                        <p:tav tm="0">
                                          <p:val>
                                            <p:strVal val="#ppt_x"/>
                                          </p:val>
                                        </p:tav>
                                        <p:tav tm="100000">
                                          <p:val>
                                            <p:strVal val="#ppt_x"/>
                                          </p:val>
                                        </p:tav>
                                      </p:tavLst>
                                    </p:anim>
                                    <p:anim calcmode="lin" valueType="num">
                                      <p:cBhvr additive="repl">
                                        <p:cTn id="8"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5" name="Picture 5" descr=""/>
          <p:cNvPicPr/>
          <p:nvPr/>
        </p:nvPicPr>
        <p:blipFill>
          <a:blip r:embed="rId1"/>
          <a:stretch/>
        </p:blipFill>
        <p:spPr>
          <a:xfrm>
            <a:off x="10659600" y="469800"/>
            <a:ext cx="925200" cy="1390680"/>
          </a:xfrm>
          <a:prstGeom prst="rect">
            <a:avLst/>
          </a:prstGeom>
          <a:ln>
            <a:noFill/>
          </a:ln>
        </p:spPr>
      </p:pic>
      <p:sp>
        <p:nvSpPr>
          <p:cNvPr id="96" name="Line 1"/>
          <p:cNvSpPr/>
          <p:nvPr/>
        </p:nvSpPr>
        <p:spPr>
          <a:xfrm>
            <a:off x="-8280" y="1316160"/>
            <a:ext cx="8299800" cy="0"/>
          </a:xfrm>
          <a:prstGeom prst="line">
            <a:avLst/>
          </a:prstGeom>
          <a:ln w="38160">
            <a:solidFill>
              <a:srgbClr val="c55a11"/>
            </a:solidFill>
            <a:round/>
          </a:ln>
        </p:spPr>
        <p:style>
          <a:lnRef idx="0"/>
          <a:fillRef idx="0"/>
          <a:effectRef idx="0"/>
          <a:fontRef idx="minor"/>
        </p:style>
      </p:sp>
      <p:sp>
        <p:nvSpPr>
          <p:cNvPr id="97" name="CustomShape 2"/>
          <p:cNvSpPr/>
          <p:nvPr/>
        </p:nvSpPr>
        <p:spPr>
          <a:xfrm>
            <a:off x="393120" y="252360"/>
            <a:ext cx="74890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2f5597"/>
                </a:solidFill>
                <a:latin typeface="Calibri"/>
                <a:ea typeface="DejaVu Sans"/>
              </a:rPr>
              <a:t>ENTERPRISE RESOURCE PLANNING (ERP)</a:t>
            </a:r>
            <a:endParaRPr b="0" lang="en-US" sz="2400" spc="-1" strike="noStrike">
              <a:latin typeface="Arial"/>
            </a:endParaRPr>
          </a:p>
        </p:txBody>
      </p:sp>
      <p:sp>
        <p:nvSpPr>
          <p:cNvPr id="98" name="CustomShape 3"/>
          <p:cNvSpPr/>
          <p:nvPr/>
        </p:nvSpPr>
        <p:spPr>
          <a:xfrm>
            <a:off x="371880" y="637560"/>
            <a:ext cx="799164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c55a11"/>
                </a:solidFill>
                <a:latin typeface="Calibri"/>
                <a:ea typeface="DejaVu Sans"/>
              </a:rPr>
              <a:t>Introduction to ERP</a:t>
            </a:r>
            <a:endParaRPr b="0" lang="en-US" sz="2400" spc="-1" strike="noStrike">
              <a:latin typeface="Arial"/>
            </a:endParaRPr>
          </a:p>
        </p:txBody>
      </p:sp>
      <p:sp>
        <p:nvSpPr>
          <p:cNvPr id="99" name="CustomShape 4"/>
          <p:cNvSpPr/>
          <p:nvPr/>
        </p:nvSpPr>
        <p:spPr>
          <a:xfrm>
            <a:off x="401760" y="1958400"/>
            <a:ext cx="8010000" cy="188136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en-US" sz="1800" spc="-1" strike="noStrike">
                <a:solidFill>
                  <a:srgbClr val="000000"/>
                </a:solidFill>
                <a:latin typeface="Arial"/>
                <a:ea typeface="DejaVu Sans"/>
              </a:rPr>
              <a:t>Enterprise resource planning (ERP) is business process management software that allows an organization to use a system of integrated applications to manage the business and automate many back office functions related to technology, services and human resources.</a:t>
            </a:r>
            <a:endParaRPr b="0" lang="en-US" sz="1800" spc="-1" strike="noStrike">
              <a:latin typeface="Arial"/>
            </a:endParaRPr>
          </a:p>
          <a:p>
            <a:pPr algn="r">
              <a:lnSpc>
                <a:spcPct val="100000"/>
              </a:lnSpc>
            </a:pPr>
            <a:r>
              <a:rPr b="0" i="1" lang="en-US" sz="1800" spc="-1" strike="noStrike">
                <a:solidFill>
                  <a:srgbClr val="000000"/>
                </a:solidFill>
                <a:latin typeface="Arial"/>
                <a:ea typeface="DejaVu Sans"/>
              </a:rPr>
              <a:t>Best ERP Software 2020 | Webopedia</a:t>
            </a:r>
            <a:endParaRPr b="0" lang="en-US" sz="1800" spc="-1" strike="noStrike">
              <a:latin typeface="Arial"/>
            </a:endParaRPr>
          </a:p>
          <a:p>
            <a:pPr algn="r">
              <a:lnSpc>
                <a:spcPct val="100000"/>
              </a:lnSpc>
            </a:pPr>
            <a:r>
              <a:rPr b="0" lang="en-US" sz="1800" spc="-1" strike="noStrike" u="sng">
                <a:solidFill>
                  <a:srgbClr val="0000ff"/>
                </a:solidFill>
                <a:uFillTx/>
                <a:latin typeface="Arial"/>
                <a:ea typeface="DejaVu Sans"/>
                <a:hlinkClick r:id="rId2"/>
              </a:rPr>
              <a:t>www.webopedia.com</a:t>
            </a:r>
            <a:endParaRPr b="0" lang="en-US" sz="1800" spc="-1" strike="noStrike">
              <a:latin typeface="Arial"/>
            </a:endParaRPr>
          </a:p>
        </p:txBody>
      </p:sp>
      <p:sp>
        <p:nvSpPr>
          <p:cNvPr id="100" name="CustomShape 5"/>
          <p:cNvSpPr/>
          <p:nvPr/>
        </p:nvSpPr>
        <p:spPr>
          <a:xfrm>
            <a:off x="429120" y="4251960"/>
            <a:ext cx="7982640" cy="239328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1" lang="en-US" sz="1800" spc="-1" strike="noStrike">
                <a:solidFill>
                  <a:srgbClr val="000000"/>
                </a:solidFill>
                <a:latin typeface="Arial"/>
                <a:ea typeface="DejaVu Sans"/>
              </a:rPr>
              <a:t>What is ERP in simple terms?</a:t>
            </a:r>
            <a:endParaRPr b="0" lang="en-US" sz="1800" spc="-1" strike="noStrike">
              <a:latin typeface="Arial"/>
            </a:endParaRPr>
          </a:p>
          <a:p>
            <a:pPr algn="just">
              <a:lnSpc>
                <a:spcPct val="100000"/>
              </a:lnSpc>
            </a:pPr>
            <a:r>
              <a:rPr b="0" lang="en-US" sz="1800" spc="-1" strike="noStrike">
                <a:solidFill>
                  <a:srgbClr val="000000"/>
                </a:solidFill>
                <a:latin typeface="Arial"/>
                <a:ea typeface="DejaVu Sans"/>
              </a:rPr>
              <a:t>Enterprise resource planning (ERP) is defined as the ability to deliver an integrated suite of business applications. ERP tools share a common process and data model, covering broad and deep operational end-to-end processes, such as those found in finance, HR, distribution, manufacturing, service and the supply chain.</a:t>
            </a:r>
            <a:endParaRPr b="0" lang="en-US" sz="1800" spc="-1" strike="noStrike">
              <a:latin typeface="Arial"/>
            </a:endParaRPr>
          </a:p>
          <a:p>
            <a:pPr algn="r">
              <a:lnSpc>
                <a:spcPct val="100000"/>
              </a:lnSpc>
            </a:pPr>
            <a:r>
              <a:rPr b="0" i="1" lang="en-US" sz="1800" spc="-1" strike="noStrike">
                <a:solidFill>
                  <a:srgbClr val="000000"/>
                </a:solidFill>
                <a:latin typeface="Arial"/>
                <a:ea typeface="DejaVu Sans"/>
              </a:rPr>
              <a:t>Definition of Enterprise Resource Planning (ERP) - Gartner</a:t>
            </a:r>
            <a:endParaRPr b="0" lang="en-US" sz="1800" spc="-1" strike="noStrike">
              <a:latin typeface="Arial"/>
            </a:endParaRPr>
          </a:p>
          <a:p>
            <a:pPr algn="r">
              <a:lnSpc>
                <a:spcPct val="100000"/>
              </a:lnSpc>
            </a:pPr>
            <a:r>
              <a:rPr b="0" lang="en-US" sz="1800" spc="-1" strike="noStrike" u="sng">
                <a:solidFill>
                  <a:srgbClr val="0000ff"/>
                </a:solidFill>
                <a:uFillTx/>
                <a:latin typeface="Arial"/>
                <a:ea typeface="DejaVu Sans"/>
                <a:hlinkClick r:id="rId3"/>
              </a:rPr>
              <a:t>www.gartner.com</a:t>
            </a:r>
            <a:endParaRPr b="0" lang="en-US" sz="1800" spc="-1" strike="noStrike">
              <a:latin typeface="Arial"/>
            </a:endParaRPr>
          </a:p>
        </p:txBody>
      </p:sp>
      <p:sp>
        <p:nvSpPr>
          <p:cNvPr id="101" name="CustomShape 6"/>
          <p:cNvSpPr/>
          <p:nvPr/>
        </p:nvSpPr>
        <p:spPr>
          <a:xfrm>
            <a:off x="389880" y="1417680"/>
            <a:ext cx="7949880" cy="365760"/>
          </a:xfrm>
          <a:prstGeom prst="rect">
            <a:avLst/>
          </a:prstGeom>
          <a:noFill/>
          <a:ln>
            <a:noFill/>
          </a:ln>
        </p:spPr>
        <p:style>
          <a:lnRef idx="0"/>
          <a:fillRef idx="0"/>
          <a:effectRef idx="0"/>
          <a:fontRef idx="minor"/>
        </p:style>
        <p:txBody>
          <a:bodyPr lIns="90000" rIns="90000" tIns="0" bIns="0" anchor="ctr">
            <a:spAutoFit/>
          </a:bodyPr>
          <a:p>
            <a:pPr algn="just">
              <a:lnSpc>
                <a:spcPct val="100000"/>
              </a:lnSpc>
            </a:pPr>
            <a:r>
              <a:rPr b="1" lang="en-US" sz="2400" spc="-1" strike="noStrike">
                <a:solidFill>
                  <a:srgbClr val="0000cc"/>
                </a:solidFill>
                <a:latin typeface="Calibri"/>
                <a:ea typeface="DejaVu Sans"/>
              </a:rPr>
              <a:t>What is ERP (</a:t>
            </a:r>
            <a:r>
              <a:rPr b="1" lang="en-US" sz="2400" spc="-1" strike="noStrike" u="sng">
                <a:solidFill>
                  <a:srgbClr val="0000cc"/>
                </a:solidFill>
                <a:uFillTx/>
                <a:latin typeface="Calibri"/>
                <a:ea typeface="DejaVu Sans"/>
              </a:rPr>
              <a:t>Enterprise Resource Planning</a:t>
            </a:r>
            <a:r>
              <a:rPr b="1" lang="en-US" sz="2400" spc="-1" strike="noStrike">
                <a:solidFill>
                  <a:srgbClr val="0000cc"/>
                </a:solidFill>
                <a:latin typeface="Calibri"/>
                <a:ea typeface="DejaVu Sans"/>
              </a:rPr>
              <a:t>)?</a:t>
            </a:r>
            <a:endParaRPr b="0" lang="en-US" sz="2400" spc="-1" strike="noStrike">
              <a:latin typeface="Arial"/>
            </a:endParaRPr>
          </a:p>
        </p:txBody>
      </p:sp>
      <p:pic>
        <p:nvPicPr>
          <p:cNvPr id="102" name="" descr=""/>
          <p:cNvPicPr/>
          <p:nvPr/>
        </p:nvPicPr>
        <p:blipFill>
          <a:blip r:embed="rId4"/>
          <a:stretch/>
        </p:blipFill>
        <p:spPr>
          <a:xfrm>
            <a:off x="8568000" y="2016360"/>
            <a:ext cx="3044160" cy="159732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3" name="Picture 5" descr=""/>
          <p:cNvPicPr/>
          <p:nvPr/>
        </p:nvPicPr>
        <p:blipFill>
          <a:blip r:embed="rId1"/>
          <a:stretch/>
        </p:blipFill>
        <p:spPr>
          <a:xfrm>
            <a:off x="10659600" y="469800"/>
            <a:ext cx="925200" cy="1390680"/>
          </a:xfrm>
          <a:prstGeom prst="rect">
            <a:avLst/>
          </a:prstGeom>
          <a:ln>
            <a:noFill/>
          </a:ln>
        </p:spPr>
      </p:pic>
      <p:sp>
        <p:nvSpPr>
          <p:cNvPr id="104" name="CustomShape 1"/>
          <p:cNvSpPr/>
          <p:nvPr/>
        </p:nvSpPr>
        <p:spPr>
          <a:xfrm>
            <a:off x="365760" y="1447920"/>
            <a:ext cx="8595000" cy="395280"/>
          </a:xfrm>
          <a:prstGeom prst="rect">
            <a:avLst/>
          </a:prstGeom>
          <a:noFill/>
          <a:ln>
            <a:noFill/>
          </a:ln>
        </p:spPr>
        <p:style>
          <a:lnRef idx="0"/>
          <a:fillRef idx="0"/>
          <a:effectRef idx="0"/>
          <a:fontRef idx="minor"/>
        </p:style>
        <p:txBody>
          <a:bodyPr lIns="90000" rIns="90000" tIns="0" bIns="0" anchor="ctr">
            <a:spAutoFit/>
          </a:bodyPr>
          <a:p>
            <a:pPr>
              <a:lnSpc>
                <a:spcPct val="100000"/>
              </a:lnSpc>
            </a:pPr>
            <a:r>
              <a:rPr b="1" lang="en-US" sz="2600" spc="-1" strike="noStrike">
                <a:solidFill>
                  <a:srgbClr val="000099"/>
                </a:solidFill>
                <a:latin typeface="Calibri"/>
                <a:ea typeface="DejaVu Sans"/>
              </a:rPr>
              <a:t>Seamless Integration of Business Processes in ERP</a:t>
            </a:r>
            <a:endParaRPr b="0" lang="en-US" sz="2600" spc="-1" strike="noStrike">
              <a:latin typeface="Arial"/>
            </a:endParaRPr>
          </a:p>
        </p:txBody>
      </p:sp>
      <p:sp>
        <p:nvSpPr>
          <p:cNvPr id="105" name="Line 2"/>
          <p:cNvSpPr/>
          <p:nvPr/>
        </p:nvSpPr>
        <p:spPr>
          <a:xfrm>
            <a:off x="-8280" y="1316160"/>
            <a:ext cx="8299800" cy="0"/>
          </a:xfrm>
          <a:prstGeom prst="line">
            <a:avLst/>
          </a:prstGeom>
          <a:ln w="38160">
            <a:solidFill>
              <a:srgbClr val="c55a11"/>
            </a:solidFill>
            <a:round/>
          </a:ln>
        </p:spPr>
        <p:style>
          <a:lnRef idx="0"/>
          <a:fillRef idx="0"/>
          <a:effectRef idx="0"/>
          <a:fontRef idx="minor"/>
        </p:style>
      </p:sp>
      <p:sp>
        <p:nvSpPr>
          <p:cNvPr id="106" name="CustomShape 3"/>
          <p:cNvSpPr/>
          <p:nvPr/>
        </p:nvSpPr>
        <p:spPr>
          <a:xfrm>
            <a:off x="393120" y="252360"/>
            <a:ext cx="74890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2f5597"/>
                </a:solidFill>
                <a:latin typeface="Calibri"/>
                <a:ea typeface="DejaVu Sans"/>
              </a:rPr>
              <a:t>ENTERPRISE RESOURCE PLANNING (ERP)</a:t>
            </a:r>
            <a:endParaRPr b="0" lang="en-US" sz="2400" spc="-1" strike="noStrike">
              <a:latin typeface="Arial"/>
            </a:endParaRPr>
          </a:p>
        </p:txBody>
      </p:sp>
      <p:pic>
        <p:nvPicPr>
          <p:cNvPr id="107" name="" descr=""/>
          <p:cNvPicPr/>
          <p:nvPr/>
        </p:nvPicPr>
        <p:blipFill>
          <a:blip r:embed="rId2"/>
          <a:stretch/>
        </p:blipFill>
        <p:spPr>
          <a:xfrm>
            <a:off x="277920" y="2011680"/>
            <a:ext cx="6762240" cy="4674240"/>
          </a:xfrm>
          <a:prstGeom prst="rect">
            <a:avLst/>
          </a:prstGeom>
          <a:ln>
            <a:noFill/>
          </a:ln>
        </p:spPr>
      </p:pic>
      <p:sp>
        <p:nvSpPr>
          <p:cNvPr id="108" name="CustomShape 4"/>
          <p:cNvSpPr/>
          <p:nvPr/>
        </p:nvSpPr>
        <p:spPr>
          <a:xfrm>
            <a:off x="371880" y="637560"/>
            <a:ext cx="799164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c55a11"/>
                </a:solidFill>
                <a:latin typeface="Calibri"/>
                <a:ea typeface="DejaVu Sans"/>
              </a:rPr>
              <a:t>Introduction to ERP</a:t>
            </a:r>
            <a:endParaRPr b="0" lang="en-US" sz="2400" spc="-1" strike="noStrike">
              <a:latin typeface="Arial"/>
            </a:endParaRPr>
          </a:p>
        </p:txBody>
      </p:sp>
      <p:pic>
        <p:nvPicPr>
          <p:cNvPr id="109" name="" descr=""/>
          <p:cNvPicPr/>
          <p:nvPr/>
        </p:nvPicPr>
        <p:blipFill>
          <a:blip r:embed="rId3"/>
          <a:stretch/>
        </p:blipFill>
        <p:spPr>
          <a:xfrm>
            <a:off x="6949440" y="1921680"/>
            <a:ext cx="4753080" cy="4753080"/>
          </a:xfrm>
          <a:prstGeom prst="rect">
            <a:avLst/>
          </a:prstGeom>
          <a:ln>
            <a:noFill/>
          </a:ln>
        </p:spPr>
      </p:pic>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childTnLst>
                  <p:par>
                    <p:cTn id="11" fill="hold">
                      <p:stCondLst>
                        <p:cond delay="0"/>
                      </p:stCondLst>
                      <p:childTnLst>
                        <p:par>
                          <p:cTn id="12" fill="hold">
                            <p:stCondLst>
                              <p:cond delay="0"/>
                            </p:stCondLst>
                            <p:childTnLst>
                              <p:par>
                                <p:cTn id="13" nodeType="withEffect" fill="hold" presetClass="entr" presetID="42">
                                  <p:stCondLst>
                                    <p:cond delay="0"/>
                                  </p:stCondLst>
                                  <p:childTnLst>
                                    <p:set>
                                      <p:cBhvr>
                                        <p:cTn id="14" dur="1" fill="hold">
                                          <p:stCondLst>
                                            <p:cond delay="0"/>
                                          </p:stCondLst>
                                        </p:cTn>
                                        <p:tgtEl>
                                          <p:spTgt spid="104">
                                            <p:txEl>
                                              <p:pRg st="0" end="0"/>
                                            </p:txEl>
                                          </p:spTgt>
                                        </p:tgtEl>
                                        <p:attrNameLst>
                                          <p:attrName>style.visibility</p:attrName>
                                        </p:attrNameLst>
                                      </p:cBhvr>
                                      <p:to>
                                        <p:strVal val="visible"/>
                                      </p:to>
                                    </p:set>
                                    <p:animEffect filter="fade" transition="in">
                                      <p:cBhvr additive="repl">
                                        <p:cTn id="15" dur="1000"/>
                                        <p:tgtEl>
                                          <p:spTgt spid="104">
                                            <p:txEl>
                                              <p:pRg st="0" end="0"/>
                                            </p:txEl>
                                          </p:spTgt>
                                        </p:tgtEl>
                                      </p:cBhvr>
                                    </p:animEffect>
                                    <p:anim calcmode="lin" valueType="num">
                                      <p:cBhvr additive="repl">
                                        <p:cTn id="16"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additive="repl">
                                        <p:cTn id="17" dur="1000" fill="hold"/>
                                        <p:tgtEl>
                                          <p:spTgt spid="10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0" name="Picture 5" descr=""/>
          <p:cNvPicPr/>
          <p:nvPr/>
        </p:nvPicPr>
        <p:blipFill>
          <a:blip r:embed="rId1"/>
          <a:stretch/>
        </p:blipFill>
        <p:spPr>
          <a:xfrm>
            <a:off x="10659600" y="469800"/>
            <a:ext cx="925200" cy="1390680"/>
          </a:xfrm>
          <a:prstGeom prst="rect">
            <a:avLst/>
          </a:prstGeom>
          <a:ln>
            <a:noFill/>
          </a:ln>
        </p:spPr>
      </p:pic>
      <p:sp>
        <p:nvSpPr>
          <p:cNvPr id="111" name="Line 1"/>
          <p:cNvSpPr/>
          <p:nvPr/>
        </p:nvSpPr>
        <p:spPr>
          <a:xfrm>
            <a:off x="-8280" y="1316160"/>
            <a:ext cx="8299800" cy="0"/>
          </a:xfrm>
          <a:prstGeom prst="line">
            <a:avLst/>
          </a:prstGeom>
          <a:ln w="38160">
            <a:solidFill>
              <a:srgbClr val="c55a11"/>
            </a:solidFill>
            <a:round/>
          </a:ln>
        </p:spPr>
        <p:style>
          <a:lnRef idx="0"/>
          <a:fillRef idx="0"/>
          <a:effectRef idx="0"/>
          <a:fontRef idx="minor"/>
        </p:style>
      </p:sp>
      <p:sp>
        <p:nvSpPr>
          <p:cNvPr id="112" name="CustomShape 2"/>
          <p:cNvSpPr/>
          <p:nvPr/>
        </p:nvSpPr>
        <p:spPr>
          <a:xfrm>
            <a:off x="393120" y="252360"/>
            <a:ext cx="74890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2f5597"/>
                </a:solidFill>
                <a:latin typeface="Calibri"/>
                <a:ea typeface="DejaVu Sans"/>
              </a:rPr>
              <a:t>ENTERPRISE RESOURCE PLANNING (ERP)</a:t>
            </a:r>
            <a:endParaRPr b="0" lang="en-US" sz="2400" spc="-1" strike="noStrike">
              <a:latin typeface="Arial"/>
            </a:endParaRPr>
          </a:p>
        </p:txBody>
      </p:sp>
      <p:sp>
        <p:nvSpPr>
          <p:cNvPr id="113" name="CustomShape 3"/>
          <p:cNvSpPr/>
          <p:nvPr/>
        </p:nvSpPr>
        <p:spPr>
          <a:xfrm>
            <a:off x="371880" y="637560"/>
            <a:ext cx="799164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c55a11"/>
                </a:solidFill>
                <a:latin typeface="Calibri"/>
                <a:ea typeface="DejaVu Sans"/>
              </a:rPr>
              <a:t>Introduction to ERP</a:t>
            </a:r>
            <a:endParaRPr b="0" lang="en-US" sz="2400" spc="-1" strike="noStrike">
              <a:latin typeface="Arial"/>
            </a:endParaRPr>
          </a:p>
        </p:txBody>
      </p:sp>
      <p:pic>
        <p:nvPicPr>
          <p:cNvPr id="114" name="" descr=""/>
          <p:cNvPicPr/>
          <p:nvPr/>
        </p:nvPicPr>
        <p:blipFill>
          <a:blip r:embed="rId2"/>
          <a:stretch/>
        </p:blipFill>
        <p:spPr>
          <a:xfrm>
            <a:off x="1339560" y="2052000"/>
            <a:ext cx="6073920" cy="4559760"/>
          </a:xfrm>
          <a:prstGeom prst="rect">
            <a:avLst/>
          </a:prstGeom>
          <a:ln>
            <a:noFill/>
          </a:ln>
        </p:spPr>
      </p:pic>
      <p:sp>
        <p:nvSpPr>
          <p:cNvPr id="115" name="CustomShape 4"/>
          <p:cNvSpPr/>
          <p:nvPr/>
        </p:nvSpPr>
        <p:spPr>
          <a:xfrm>
            <a:off x="401760" y="1371600"/>
            <a:ext cx="8137800" cy="4568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cc"/>
                </a:solidFill>
                <a:latin typeface="Calibri"/>
                <a:ea typeface="DejaVu Sans"/>
              </a:rPr>
              <a:t>ERP Usage by Companies across Industries</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8" dur="indefinite" restart="never" nodeType="tmRoot">
          <p:childTnLst>
            <p:seq>
              <p:cTn id="19" dur="indefinite" nodeType="mainSeq">
                <p:childTnLst>
                  <p:par>
                    <p:cTn id="20" fill="hold">
                      <p:stCondLst>
                        <p:cond delay="indefinite"/>
                      </p:stCondLst>
                      <p:childTnLst>
                        <p:par>
                          <p:cTn id="21" fill="hold">
                            <p:stCondLst>
                              <p:cond delay="0"/>
                            </p:stCondLst>
                            <p:childTnLst>
                              <p:par>
                                <p:cTn id="22" nodeType="clickEffect" fill="hold" presetClass="entr" presetID="42">
                                  <p:stCondLst>
                                    <p:cond delay="0"/>
                                  </p:stCondLst>
                                  <p:childTnLst>
                                    <p:set>
                                      <p:cBhvr>
                                        <p:cTn id="23" dur="1" fill="hold">
                                          <p:stCondLst>
                                            <p:cond delay="0"/>
                                          </p:stCondLst>
                                        </p:cTn>
                                        <p:tgtEl>
                                          <p:spTgt spid="115"/>
                                        </p:tgtEl>
                                        <p:attrNameLst>
                                          <p:attrName>style.visibility</p:attrName>
                                        </p:attrNameLst>
                                      </p:cBhvr>
                                      <p:to>
                                        <p:strVal val="visible"/>
                                      </p:to>
                                    </p:set>
                                    <p:animEffect filter="fade" transition="in">
                                      <p:cBhvr additive="repl">
                                        <p:cTn id="24" dur="1000"/>
                                        <p:tgtEl>
                                          <p:spTgt spid="115"/>
                                        </p:tgtEl>
                                      </p:cBhvr>
                                    </p:animEffect>
                                    <p:anim calcmode="lin" valueType="num">
                                      <p:cBhvr additive="repl">
                                        <p:cTn id="25" dur="1000" fill="hold"/>
                                        <p:tgtEl>
                                          <p:spTgt spid="115"/>
                                        </p:tgtEl>
                                        <p:attrNameLst>
                                          <p:attrName>ppt_x</p:attrName>
                                        </p:attrNameLst>
                                      </p:cBhvr>
                                      <p:tavLst>
                                        <p:tav tm="0">
                                          <p:val>
                                            <p:strVal val="#ppt_x"/>
                                          </p:val>
                                        </p:tav>
                                        <p:tav tm="100000">
                                          <p:val>
                                            <p:strVal val="#ppt_x"/>
                                          </p:val>
                                        </p:tav>
                                      </p:tavLst>
                                    </p:anim>
                                    <p:anim calcmode="lin" valueType="num">
                                      <p:cBhvr additive="repl">
                                        <p:cTn id="26" dur="1000" fill="hold"/>
                                        <p:tgtEl>
                                          <p:spTgt spid="1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6" name="Picture 5" descr=""/>
          <p:cNvPicPr/>
          <p:nvPr/>
        </p:nvPicPr>
        <p:blipFill>
          <a:blip r:embed="rId1"/>
          <a:stretch/>
        </p:blipFill>
        <p:spPr>
          <a:xfrm>
            <a:off x="10659600" y="469800"/>
            <a:ext cx="925200" cy="1390680"/>
          </a:xfrm>
          <a:prstGeom prst="rect">
            <a:avLst/>
          </a:prstGeom>
          <a:ln>
            <a:noFill/>
          </a:ln>
        </p:spPr>
      </p:pic>
      <p:sp>
        <p:nvSpPr>
          <p:cNvPr id="117" name="Line 1"/>
          <p:cNvSpPr/>
          <p:nvPr/>
        </p:nvSpPr>
        <p:spPr>
          <a:xfrm>
            <a:off x="-8280" y="1316160"/>
            <a:ext cx="8299800" cy="0"/>
          </a:xfrm>
          <a:prstGeom prst="line">
            <a:avLst/>
          </a:prstGeom>
          <a:ln w="38160">
            <a:solidFill>
              <a:srgbClr val="c55a11"/>
            </a:solidFill>
            <a:round/>
          </a:ln>
        </p:spPr>
        <p:style>
          <a:lnRef idx="0"/>
          <a:fillRef idx="0"/>
          <a:effectRef idx="0"/>
          <a:fontRef idx="minor"/>
        </p:style>
      </p:sp>
      <p:sp>
        <p:nvSpPr>
          <p:cNvPr id="118" name="CustomShape 2"/>
          <p:cNvSpPr/>
          <p:nvPr/>
        </p:nvSpPr>
        <p:spPr>
          <a:xfrm>
            <a:off x="393120" y="252360"/>
            <a:ext cx="74890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2f5597"/>
                </a:solidFill>
                <a:latin typeface="Calibri"/>
                <a:ea typeface="DejaVu Sans"/>
              </a:rPr>
              <a:t>ENTERPRISE RESOURCE PLANNING (ERP)</a:t>
            </a:r>
            <a:endParaRPr b="0" lang="en-US" sz="2400" spc="-1" strike="noStrike">
              <a:latin typeface="Arial"/>
            </a:endParaRPr>
          </a:p>
        </p:txBody>
      </p:sp>
      <p:sp>
        <p:nvSpPr>
          <p:cNvPr id="119" name="CustomShape 3"/>
          <p:cNvSpPr/>
          <p:nvPr/>
        </p:nvSpPr>
        <p:spPr>
          <a:xfrm>
            <a:off x="360000" y="1286640"/>
            <a:ext cx="10401120" cy="543024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799"/>
              </a:spcBef>
            </a:pPr>
            <a:r>
              <a:rPr b="1" lang="en-US" sz="2400" spc="-1" strike="noStrike">
                <a:solidFill>
                  <a:srgbClr val="0000cc"/>
                </a:solidFill>
                <a:latin typeface="Calibri"/>
                <a:ea typeface="DejaVu Sans"/>
              </a:rPr>
              <a:t>ERP Usage by Companies across Industries</a:t>
            </a:r>
            <a:r>
              <a:rPr b="0" lang="en-US" sz="2400" spc="-1" strike="noStrike">
                <a:solidFill>
                  <a:srgbClr val="0000cc"/>
                </a:solidFill>
                <a:latin typeface="Calibri"/>
                <a:ea typeface="DejaVu Sans"/>
              </a:rPr>
              <a:t>:</a:t>
            </a:r>
            <a:r>
              <a:rPr b="0" lang="en-US" sz="2400" spc="-1" strike="noStrike">
                <a:solidFill>
                  <a:srgbClr val="000000"/>
                </a:solidFill>
                <a:latin typeface="Calibri"/>
                <a:ea typeface="DejaVu Sans"/>
              </a:rPr>
              <a:t> Examples: </a:t>
            </a:r>
            <a:endParaRPr b="0" lang="en-US" sz="2400" spc="-1" strike="noStrike">
              <a:latin typeface="Arial"/>
            </a:endParaRPr>
          </a:p>
          <a:p>
            <a:pPr>
              <a:lnSpc>
                <a:spcPct val="100000"/>
              </a:lnSpc>
              <a:spcBef>
                <a:spcPts val="697"/>
              </a:spcBef>
            </a:pPr>
            <a:r>
              <a:rPr b="0" lang="en-US" sz="2200" spc="-1" strike="noStrike">
                <a:solidFill>
                  <a:srgbClr val="0000cc"/>
                </a:solidFill>
                <a:latin typeface="Calibri"/>
                <a:ea typeface="Microsoft YaHei"/>
              </a:rPr>
              <a:t>Manufacturing</a:t>
            </a:r>
            <a:r>
              <a:rPr b="0" lang="en-US" sz="2200" spc="-1" strike="noStrike">
                <a:solidFill>
                  <a:srgbClr val="0066cc"/>
                </a:solidFill>
                <a:latin typeface="Calibri"/>
                <a:ea typeface="Microsoft YaHei"/>
              </a:rPr>
              <a:t>:</a:t>
            </a:r>
            <a:endParaRPr b="0" lang="en-US" sz="2200" spc="-1" strike="noStrike">
              <a:latin typeface="Arial"/>
            </a:endParaRPr>
          </a:p>
          <a:p>
            <a:pPr marL="216000" indent="-209160">
              <a:lnSpc>
                <a:spcPct val="100000"/>
              </a:lnSpc>
              <a:spcBef>
                <a:spcPts val="598"/>
              </a:spcBef>
              <a:buClr>
                <a:srgbClr val="000000"/>
              </a:buClr>
              <a:buFont typeface="Symbol"/>
              <a:buChar char=""/>
            </a:pPr>
            <a:r>
              <a:rPr b="0" lang="en-US" sz="1800" spc="-1" strike="noStrike">
                <a:solidFill>
                  <a:srgbClr val="000000"/>
                </a:solidFill>
                <a:latin typeface="Calibri"/>
                <a:ea typeface="Microsoft YaHei"/>
              </a:rPr>
              <a:t>Automobile</a:t>
            </a:r>
            <a:endParaRPr b="0" lang="en-US" sz="1800" spc="-1" strike="noStrike">
              <a:latin typeface="Arial"/>
            </a:endParaRPr>
          </a:p>
          <a:p>
            <a:pPr marL="216000" indent="-209160">
              <a:lnSpc>
                <a:spcPct val="100000"/>
              </a:lnSpc>
              <a:spcBef>
                <a:spcPts val="598"/>
              </a:spcBef>
              <a:buClr>
                <a:srgbClr val="000000"/>
              </a:buClr>
              <a:buFont typeface="Symbol"/>
              <a:buChar char=""/>
            </a:pPr>
            <a:r>
              <a:rPr b="0" lang="en-US" sz="1800" spc="-1" strike="noStrike">
                <a:solidFill>
                  <a:srgbClr val="000000"/>
                </a:solidFill>
                <a:latin typeface="Calibri"/>
                <a:ea typeface="Microsoft YaHei"/>
              </a:rPr>
              <a:t>Aerospace</a:t>
            </a:r>
            <a:endParaRPr b="0" lang="en-US" sz="1800" spc="-1" strike="noStrike">
              <a:latin typeface="Arial"/>
            </a:endParaRPr>
          </a:p>
          <a:p>
            <a:pPr marL="216000" indent="-209160">
              <a:lnSpc>
                <a:spcPct val="100000"/>
              </a:lnSpc>
              <a:spcBef>
                <a:spcPts val="598"/>
              </a:spcBef>
              <a:buClr>
                <a:srgbClr val="000000"/>
              </a:buClr>
              <a:buFont typeface="Symbol"/>
              <a:buChar char=""/>
            </a:pPr>
            <a:r>
              <a:rPr b="0" lang="en-US" sz="1800" spc="-1" strike="noStrike">
                <a:solidFill>
                  <a:srgbClr val="000000"/>
                </a:solidFill>
                <a:latin typeface="Calibri"/>
                <a:ea typeface="Microsoft YaHei"/>
              </a:rPr>
              <a:t>Construction</a:t>
            </a:r>
            <a:endParaRPr b="0" lang="en-US" sz="1800" spc="-1" strike="noStrike">
              <a:latin typeface="Arial"/>
            </a:endParaRPr>
          </a:p>
          <a:p>
            <a:pPr marL="216000" indent="-209160">
              <a:lnSpc>
                <a:spcPct val="100000"/>
              </a:lnSpc>
              <a:spcBef>
                <a:spcPts val="598"/>
              </a:spcBef>
              <a:buClr>
                <a:srgbClr val="000000"/>
              </a:buClr>
              <a:buFont typeface="Symbol"/>
              <a:buChar char=""/>
            </a:pPr>
            <a:r>
              <a:rPr b="0" lang="en-US" sz="1800" spc="-1" strike="noStrike">
                <a:solidFill>
                  <a:srgbClr val="000000"/>
                </a:solidFill>
                <a:latin typeface="Calibri"/>
                <a:ea typeface="Microsoft YaHei"/>
              </a:rPr>
              <a:t>Consumer goods </a:t>
            </a:r>
            <a:endParaRPr b="0" lang="en-US" sz="1800" spc="-1" strike="noStrike">
              <a:latin typeface="Arial"/>
            </a:endParaRPr>
          </a:p>
          <a:p>
            <a:pPr marL="216000" indent="-209160">
              <a:lnSpc>
                <a:spcPct val="100000"/>
              </a:lnSpc>
              <a:spcBef>
                <a:spcPts val="598"/>
              </a:spcBef>
              <a:buClr>
                <a:srgbClr val="000000"/>
              </a:buClr>
              <a:buFont typeface="Symbol"/>
              <a:buChar char=""/>
            </a:pPr>
            <a:r>
              <a:rPr b="0" lang="en-US" sz="1800" spc="-1" strike="noStrike">
                <a:solidFill>
                  <a:srgbClr val="000000"/>
                </a:solidFill>
                <a:latin typeface="Calibri"/>
                <a:ea typeface="Microsoft YaHei"/>
              </a:rPr>
              <a:t>Pharma</a:t>
            </a:r>
            <a:endParaRPr b="0" lang="en-US" sz="1800" spc="-1" strike="noStrike">
              <a:latin typeface="Arial"/>
            </a:endParaRPr>
          </a:p>
          <a:p>
            <a:pPr marL="216000" indent="-209160">
              <a:lnSpc>
                <a:spcPct val="100000"/>
              </a:lnSpc>
              <a:spcBef>
                <a:spcPts val="598"/>
              </a:spcBef>
              <a:buClr>
                <a:srgbClr val="000000"/>
              </a:buClr>
              <a:buFont typeface="Symbol"/>
              <a:buChar char=""/>
            </a:pPr>
            <a:r>
              <a:rPr b="0" lang="en-US" sz="1800" spc="-1" strike="noStrike">
                <a:solidFill>
                  <a:srgbClr val="000000"/>
                </a:solidFill>
                <a:latin typeface="Calibri"/>
                <a:ea typeface="Microsoft YaHei"/>
              </a:rPr>
              <a:t>Mining</a:t>
            </a:r>
            <a:endParaRPr b="0" lang="en-US" sz="1800" spc="-1" strike="noStrike">
              <a:latin typeface="Arial"/>
            </a:endParaRPr>
          </a:p>
          <a:p>
            <a:pPr>
              <a:lnSpc>
                <a:spcPct val="100000"/>
              </a:lnSpc>
              <a:spcBef>
                <a:spcPts val="697"/>
              </a:spcBef>
            </a:pPr>
            <a:r>
              <a:rPr b="0" lang="en-US" sz="2200" spc="-1" strike="noStrike">
                <a:solidFill>
                  <a:srgbClr val="0000cc"/>
                </a:solidFill>
                <a:latin typeface="Calibri"/>
                <a:ea typeface="Microsoft YaHei"/>
              </a:rPr>
              <a:t>Services</a:t>
            </a:r>
            <a:r>
              <a:rPr b="0" lang="en-US" sz="2200" spc="-1" strike="noStrike">
                <a:solidFill>
                  <a:srgbClr val="0066cc"/>
                </a:solidFill>
                <a:latin typeface="Calibri"/>
                <a:ea typeface="Microsoft YaHei"/>
              </a:rPr>
              <a:t>:</a:t>
            </a:r>
            <a:endParaRPr b="0" lang="en-US" sz="2200" spc="-1" strike="noStrike">
              <a:latin typeface="Arial"/>
            </a:endParaRPr>
          </a:p>
          <a:p>
            <a:pPr marL="216000" indent="-209160">
              <a:lnSpc>
                <a:spcPct val="100000"/>
              </a:lnSpc>
              <a:spcBef>
                <a:spcPts val="598"/>
              </a:spcBef>
              <a:buClr>
                <a:srgbClr val="000000"/>
              </a:buClr>
              <a:buFont typeface="Symbol"/>
              <a:buChar char=""/>
            </a:pPr>
            <a:r>
              <a:rPr b="0" lang="en-US" sz="1800" spc="-1" strike="noStrike">
                <a:solidFill>
                  <a:srgbClr val="000000"/>
                </a:solidFill>
                <a:latin typeface="Calibri"/>
                <a:ea typeface="Microsoft YaHei"/>
              </a:rPr>
              <a:t>Retail (FMCG)</a:t>
            </a:r>
            <a:endParaRPr b="0" lang="en-US" sz="1800" spc="-1" strike="noStrike">
              <a:latin typeface="Arial"/>
            </a:endParaRPr>
          </a:p>
          <a:p>
            <a:pPr marL="216000" indent="-209160">
              <a:lnSpc>
                <a:spcPct val="100000"/>
              </a:lnSpc>
              <a:spcBef>
                <a:spcPts val="598"/>
              </a:spcBef>
              <a:buClr>
                <a:srgbClr val="000000"/>
              </a:buClr>
              <a:buFont typeface="Symbol"/>
              <a:buChar char=""/>
            </a:pPr>
            <a:r>
              <a:rPr b="0" lang="en-US" sz="1800" spc="-1" strike="noStrike">
                <a:solidFill>
                  <a:srgbClr val="000000"/>
                </a:solidFill>
                <a:latin typeface="Calibri"/>
                <a:ea typeface="Microsoft YaHei"/>
              </a:rPr>
              <a:t>Healthcare</a:t>
            </a:r>
            <a:endParaRPr b="0" lang="en-US" sz="1800" spc="-1" strike="noStrike">
              <a:latin typeface="Arial"/>
            </a:endParaRPr>
          </a:p>
          <a:p>
            <a:pPr marL="216000" indent="-209160">
              <a:lnSpc>
                <a:spcPct val="100000"/>
              </a:lnSpc>
              <a:spcBef>
                <a:spcPts val="598"/>
              </a:spcBef>
              <a:buClr>
                <a:srgbClr val="000000"/>
              </a:buClr>
              <a:buFont typeface="Symbol"/>
              <a:buChar char=""/>
            </a:pPr>
            <a:r>
              <a:rPr b="0" lang="en-US" sz="1800" spc="-1" strike="noStrike">
                <a:solidFill>
                  <a:srgbClr val="000000"/>
                </a:solidFill>
                <a:latin typeface="Calibri"/>
                <a:ea typeface="Microsoft YaHei"/>
              </a:rPr>
              <a:t>Telecom &amp; Other Utilities </a:t>
            </a:r>
            <a:endParaRPr b="0" lang="en-US" sz="1800" spc="-1" strike="noStrike">
              <a:latin typeface="Arial"/>
            </a:endParaRPr>
          </a:p>
          <a:p>
            <a:pPr marL="216000" indent="-209160">
              <a:lnSpc>
                <a:spcPct val="100000"/>
              </a:lnSpc>
              <a:spcBef>
                <a:spcPts val="598"/>
              </a:spcBef>
              <a:buClr>
                <a:srgbClr val="000000"/>
              </a:buClr>
              <a:buFont typeface="Symbol"/>
              <a:buChar char=""/>
            </a:pPr>
            <a:r>
              <a:rPr b="0" lang="en-US" sz="1800" spc="-1" strike="noStrike">
                <a:solidFill>
                  <a:srgbClr val="000000"/>
                </a:solidFill>
                <a:latin typeface="Calibri"/>
                <a:ea typeface="Microsoft YaHei"/>
              </a:rPr>
              <a:t>Banking &amp; Insurance (BFSI)</a:t>
            </a:r>
            <a:endParaRPr b="0" lang="en-US" sz="1800" spc="-1" strike="noStrike">
              <a:latin typeface="Arial"/>
            </a:endParaRPr>
          </a:p>
          <a:p>
            <a:pPr marL="216000" indent="-209160">
              <a:lnSpc>
                <a:spcPct val="100000"/>
              </a:lnSpc>
              <a:spcBef>
                <a:spcPts val="598"/>
              </a:spcBef>
              <a:buClr>
                <a:srgbClr val="000000"/>
              </a:buClr>
              <a:buFont typeface="Symbol"/>
              <a:buChar char=""/>
            </a:pPr>
            <a:r>
              <a:rPr b="0" lang="en-US" sz="1800" spc="-1" strike="noStrike">
                <a:solidFill>
                  <a:srgbClr val="000000"/>
                </a:solidFill>
                <a:latin typeface="Calibri"/>
                <a:ea typeface="Microsoft YaHei"/>
              </a:rPr>
              <a:t>Transportation</a:t>
            </a:r>
            <a:endParaRPr b="0" lang="en-US" sz="1800" spc="-1" strike="noStrike">
              <a:latin typeface="Arial"/>
            </a:endParaRPr>
          </a:p>
          <a:p>
            <a:pPr marL="216000" indent="-209160">
              <a:lnSpc>
                <a:spcPct val="100000"/>
              </a:lnSpc>
              <a:buClr>
                <a:srgbClr val="000000"/>
              </a:buClr>
              <a:buFont typeface="Symbol"/>
              <a:buChar char=""/>
            </a:pPr>
            <a:r>
              <a:rPr b="0" lang="en-US" sz="1800" spc="-1" strike="noStrike">
                <a:solidFill>
                  <a:srgbClr val="000000"/>
                </a:solidFill>
                <a:latin typeface="Calibri"/>
                <a:ea typeface="Microsoft YaHei"/>
              </a:rPr>
              <a:t>Education</a:t>
            </a:r>
            <a:endParaRPr b="0" lang="en-US" sz="1800" spc="-1" strike="noStrike">
              <a:latin typeface="Arial"/>
            </a:endParaRPr>
          </a:p>
        </p:txBody>
      </p:sp>
      <p:pic>
        <p:nvPicPr>
          <p:cNvPr id="120" name="" descr=""/>
          <p:cNvPicPr/>
          <p:nvPr/>
        </p:nvPicPr>
        <p:blipFill>
          <a:blip r:embed="rId2"/>
          <a:stretch/>
        </p:blipFill>
        <p:spPr>
          <a:xfrm>
            <a:off x="3276000" y="1836000"/>
            <a:ext cx="5566680" cy="4173120"/>
          </a:xfrm>
          <a:prstGeom prst="rect">
            <a:avLst/>
          </a:prstGeom>
          <a:ln>
            <a:noFill/>
          </a:ln>
        </p:spPr>
      </p:pic>
      <p:sp>
        <p:nvSpPr>
          <p:cNvPr id="121" name="CustomShape 4"/>
          <p:cNvSpPr/>
          <p:nvPr/>
        </p:nvSpPr>
        <p:spPr>
          <a:xfrm>
            <a:off x="371880" y="637560"/>
            <a:ext cx="799164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c55a11"/>
                </a:solidFill>
                <a:latin typeface="Calibri"/>
                <a:ea typeface="DejaVu Sans"/>
              </a:rPr>
              <a:t>Introduction to ERP</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2" name="Picture 5" descr=""/>
          <p:cNvPicPr/>
          <p:nvPr/>
        </p:nvPicPr>
        <p:blipFill>
          <a:blip r:embed="rId1"/>
          <a:stretch/>
        </p:blipFill>
        <p:spPr>
          <a:xfrm>
            <a:off x="10659600" y="469800"/>
            <a:ext cx="925200" cy="1390680"/>
          </a:xfrm>
          <a:prstGeom prst="rect">
            <a:avLst/>
          </a:prstGeom>
          <a:ln>
            <a:noFill/>
          </a:ln>
        </p:spPr>
      </p:pic>
      <p:sp>
        <p:nvSpPr>
          <p:cNvPr id="123" name="CustomShape 1"/>
          <p:cNvSpPr/>
          <p:nvPr/>
        </p:nvSpPr>
        <p:spPr>
          <a:xfrm>
            <a:off x="507960" y="1289520"/>
            <a:ext cx="9275760" cy="731880"/>
          </a:xfrm>
          <a:prstGeom prst="rect">
            <a:avLst/>
          </a:prstGeom>
          <a:noFill/>
          <a:ln>
            <a:noFill/>
          </a:ln>
        </p:spPr>
        <p:style>
          <a:lnRef idx="0"/>
          <a:fillRef idx="0"/>
          <a:effectRef idx="0"/>
          <a:fontRef idx="minor"/>
        </p:style>
        <p:txBody>
          <a:bodyPr lIns="90000" rIns="90000" tIns="0" bIns="0" anchor="ctr">
            <a:spAutoFit/>
          </a:bodyPr>
          <a:p>
            <a:pPr algn="ctr">
              <a:lnSpc>
                <a:spcPct val="100000"/>
              </a:lnSpc>
            </a:pPr>
            <a:r>
              <a:rPr b="1" lang="en-US" sz="2400" spc="-1" strike="noStrike">
                <a:solidFill>
                  <a:srgbClr val="0000cc"/>
                </a:solidFill>
                <a:latin typeface="Calibri"/>
                <a:ea typeface="DejaVu Sans"/>
              </a:rPr>
              <a:t>Comparison of ERP Product Companies by Gartner</a:t>
            </a:r>
            <a:endParaRPr b="0" lang="en-US" sz="2400" spc="-1" strike="noStrike">
              <a:latin typeface="Arial"/>
            </a:endParaRPr>
          </a:p>
          <a:p>
            <a:pPr algn="ctr">
              <a:lnSpc>
                <a:spcPct val="100000"/>
              </a:lnSpc>
            </a:pPr>
            <a:r>
              <a:rPr b="0" lang="en-US" sz="2400" spc="-1" strike="noStrike">
                <a:solidFill>
                  <a:srgbClr val="0000cc"/>
                </a:solidFill>
                <a:latin typeface="Calibri"/>
                <a:ea typeface="DejaVu Sans"/>
              </a:rPr>
              <a:t>          </a:t>
            </a:r>
            <a:r>
              <a:rPr b="0" lang="en-US" sz="2400" spc="-1" strike="noStrike">
                <a:solidFill>
                  <a:srgbClr val="0000cc"/>
                </a:solidFill>
                <a:latin typeface="Calibri"/>
                <a:ea typeface="DejaVu Sans"/>
              </a:rPr>
              <a:t>2017 </a:t>
            </a:r>
            <a:r>
              <a:rPr b="0" lang="en-US" sz="2400" spc="-1" strike="noStrike">
                <a:solidFill>
                  <a:srgbClr val="0000cc"/>
                </a:solidFill>
                <a:latin typeface="Calibri"/>
                <a:ea typeface="DejaVu Sans"/>
              </a:rPr>
              <a:t>	</a:t>
            </a:r>
            <a:r>
              <a:rPr b="0" lang="en-US" sz="2400" spc="-1" strike="noStrike">
                <a:solidFill>
                  <a:srgbClr val="0000cc"/>
                </a:solidFill>
                <a:latin typeface="Calibri"/>
                <a:ea typeface="DejaVu Sans"/>
              </a:rPr>
              <a:t>	</a:t>
            </a:r>
            <a:r>
              <a:rPr b="0" lang="en-US" sz="2400" spc="-1" strike="noStrike">
                <a:solidFill>
                  <a:srgbClr val="0000cc"/>
                </a:solidFill>
                <a:latin typeface="Calibri"/>
                <a:ea typeface="DejaVu Sans"/>
              </a:rPr>
              <a:t>	</a:t>
            </a:r>
            <a:r>
              <a:rPr b="0" lang="en-US" sz="2400" spc="-1" strike="noStrike">
                <a:solidFill>
                  <a:srgbClr val="0000cc"/>
                </a:solidFill>
                <a:latin typeface="Calibri"/>
                <a:ea typeface="DejaVu Sans"/>
              </a:rPr>
              <a:t>	</a:t>
            </a:r>
            <a:r>
              <a:rPr b="0" lang="en-US" sz="2400" spc="-1" strike="noStrike">
                <a:solidFill>
                  <a:srgbClr val="0000cc"/>
                </a:solidFill>
                <a:latin typeface="Calibri"/>
                <a:ea typeface="DejaVu Sans"/>
              </a:rPr>
              <a:t>	</a:t>
            </a:r>
            <a:r>
              <a:rPr b="0" lang="en-US" sz="2400" spc="-1" strike="noStrike">
                <a:solidFill>
                  <a:srgbClr val="0000cc"/>
                </a:solidFill>
                <a:latin typeface="Calibri"/>
                <a:ea typeface="DejaVu Sans"/>
              </a:rPr>
              <a:t>	</a:t>
            </a:r>
            <a:r>
              <a:rPr b="0" lang="en-US" sz="2400" spc="-1" strike="noStrike">
                <a:solidFill>
                  <a:srgbClr val="0000cc"/>
                </a:solidFill>
                <a:latin typeface="Calibri"/>
                <a:ea typeface="DejaVu Sans"/>
              </a:rPr>
              <a:t>	</a:t>
            </a:r>
            <a:r>
              <a:rPr b="0" lang="en-US" sz="2400" spc="-1" strike="noStrike">
                <a:solidFill>
                  <a:srgbClr val="0000cc"/>
                </a:solidFill>
                <a:latin typeface="Calibri"/>
                <a:ea typeface="DejaVu Sans"/>
              </a:rPr>
              <a:t>                                       2019 -&gt;</a:t>
            </a:r>
            <a:endParaRPr b="0" lang="en-US" sz="2400" spc="-1" strike="noStrike">
              <a:latin typeface="Arial"/>
            </a:endParaRPr>
          </a:p>
        </p:txBody>
      </p:sp>
      <p:sp>
        <p:nvSpPr>
          <p:cNvPr id="124" name="Line 2"/>
          <p:cNvSpPr/>
          <p:nvPr/>
        </p:nvSpPr>
        <p:spPr>
          <a:xfrm>
            <a:off x="-8280" y="1316160"/>
            <a:ext cx="8299800" cy="0"/>
          </a:xfrm>
          <a:prstGeom prst="line">
            <a:avLst/>
          </a:prstGeom>
          <a:ln w="38160">
            <a:solidFill>
              <a:srgbClr val="c55a11"/>
            </a:solidFill>
            <a:round/>
          </a:ln>
        </p:spPr>
        <p:style>
          <a:lnRef idx="0"/>
          <a:fillRef idx="0"/>
          <a:effectRef idx="0"/>
          <a:fontRef idx="minor"/>
        </p:style>
      </p:sp>
      <p:sp>
        <p:nvSpPr>
          <p:cNvPr id="125" name="CustomShape 3"/>
          <p:cNvSpPr/>
          <p:nvPr/>
        </p:nvSpPr>
        <p:spPr>
          <a:xfrm>
            <a:off x="393120" y="252360"/>
            <a:ext cx="74890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2f5597"/>
                </a:solidFill>
                <a:latin typeface="Calibri"/>
                <a:ea typeface="DejaVu Sans"/>
              </a:rPr>
              <a:t>ENTERPRISE RESOURCE PLANNING (ERP)</a:t>
            </a:r>
            <a:endParaRPr b="0" lang="en-US" sz="2400" spc="-1" strike="noStrike">
              <a:latin typeface="Arial"/>
            </a:endParaRPr>
          </a:p>
        </p:txBody>
      </p:sp>
      <p:pic>
        <p:nvPicPr>
          <p:cNvPr id="126" name="" descr=""/>
          <p:cNvPicPr/>
          <p:nvPr/>
        </p:nvPicPr>
        <p:blipFill>
          <a:blip r:embed="rId2"/>
          <a:stretch/>
        </p:blipFill>
        <p:spPr>
          <a:xfrm>
            <a:off x="515880" y="2122920"/>
            <a:ext cx="7619040" cy="4644000"/>
          </a:xfrm>
          <a:prstGeom prst="rect">
            <a:avLst/>
          </a:prstGeom>
          <a:ln>
            <a:noFill/>
          </a:ln>
        </p:spPr>
      </p:pic>
      <p:sp>
        <p:nvSpPr>
          <p:cNvPr id="127" name="CustomShape 4"/>
          <p:cNvSpPr/>
          <p:nvPr/>
        </p:nvSpPr>
        <p:spPr>
          <a:xfrm>
            <a:off x="371880" y="637560"/>
            <a:ext cx="799164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c55a11"/>
                </a:solidFill>
                <a:latin typeface="Calibri"/>
                <a:ea typeface="DejaVu Sans"/>
              </a:rPr>
              <a:t>Introduction to ERP</a:t>
            </a:r>
            <a:endParaRPr b="0" lang="en-US" sz="2400" spc="-1" strike="noStrike">
              <a:latin typeface="Arial"/>
            </a:endParaRPr>
          </a:p>
        </p:txBody>
      </p:sp>
      <p:pic>
        <p:nvPicPr>
          <p:cNvPr id="128" name="" descr=""/>
          <p:cNvPicPr/>
          <p:nvPr/>
        </p:nvPicPr>
        <p:blipFill>
          <a:blip r:embed="rId3"/>
          <a:stretch/>
        </p:blipFill>
        <p:spPr>
          <a:xfrm>
            <a:off x="8280000" y="2088000"/>
            <a:ext cx="3306960" cy="3248640"/>
          </a:xfrm>
          <a:prstGeom prst="rect">
            <a:avLst/>
          </a:prstGeom>
          <a:ln>
            <a:noFill/>
          </a:ln>
        </p:spPr>
      </p:pic>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childTnLst>
                  <p:par>
                    <p:cTn id="29" fill="hold">
                      <p:stCondLst>
                        <p:cond delay="0"/>
                      </p:stCondLst>
                      <p:childTnLst>
                        <p:par>
                          <p:cTn id="30" fill="hold">
                            <p:stCondLst>
                              <p:cond delay="0"/>
                            </p:stCondLst>
                            <p:childTnLst>
                              <p:par>
                                <p:cTn id="31" nodeType="withEffect" fill="hold" presetClass="entr" presetID="42">
                                  <p:stCondLst>
                                    <p:cond delay="0"/>
                                  </p:stCondLst>
                                  <p:childTnLst>
                                    <p:set>
                                      <p:cBhvr>
                                        <p:cTn id="32" dur="1" fill="hold">
                                          <p:stCondLst>
                                            <p:cond delay="0"/>
                                          </p:stCondLst>
                                        </p:cTn>
                                        <p:tgtEl>
                                          <p:spTgt spid="123">
                                            <p:txEl>
                                              <p:pRg st="0" end="0"/>
                                            </p:txEl>
                                          </p:spTgt>
                                        </p:tgtEl>
                                        <p:attrNameLst>
                                          <p:attrName>style.visibility</p:attrName>
                                        </p:attrNameLst>
                                      </p:cBhvr>
                                      <p:to>
                                        <p:strVal val="visible"/>
                                      </p:to>
                                    </p:set>
                                    <p:animEffect filter="fade" transition="in">
                                      <p:cBhvr additive="repl">
                                        <p:cTn id="33" dur="1000"/>
                                        <p:tgtEl>
                                          <p:spTgt spid="123">
                                            <p:txEl>
                                              <p:pRg st="0" end="0"/>
                                            </p:txEl>
                                          </p:spTgt>
                                        </p:tgtEl>
                                      </p:cBhvr>
                                    </p:animEffect>
                                    <p:anim calcmode="lin" valueType="num">
                                      <p:cBhvr additive="repl">
                                        <p:cTn id="34" dur="1000" fill="hold"/>
                                        <p:tgtEl>
                                          <p:spTgt spid="123">
                                            <p:txEl>
                                              <p:pRg st="0" end="0"/>
                                            </p:txEl>
                                          </p:spTgt>
                                        </p:tgtEl>
                                        <p:attrNameLst>
                                          <p:attrName>ppt_x</p:attrName>
                                        </p:attrNameLst>
                                      </p:cBhvr>
                                      <p:tavLst>
                                        <p:tav tm="0">
                                          <p:val>
                                            <p:strVal val="#ppt_x"/>
                                          </p:val>
                                        </p:tav>
                                        <p:tav tm="100000">
                                          <p:val>
                                            <p:strVal val="#ppt_x"/>
                                          </p:val>
                                        </p:tav>
                                      </p:tavLst>
                                    </p:anim>
                                    <p:anim calcmode="lin" valueType="num">
                                      <p:cBhvr additive="repl">
                                        <p:cTn id="35" dur="1000" fill="hold"/>
                                        <p:tgtEl>
                                          <p:spTgt spid="12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9" name="Picture 5" descr=""/>
          <p:cNvPicPr/>
          <p:nvPr/>
        </p:nvPicPr>
        <p:blipFill>
          <a:blip r:embed="rId1"/>
          <a:stretch/>
        </p:blipFill>
        <p:spPr>
          <a:xfrm>
            <a:off x="10659600" y="469800"/>
            <a:ext cx="925200" cy="1390680"/>
          </a:xfrm>
          <a:prstGeom prst="rect">
            <a:avLst/>
          </a:prstGeom>
          <a:ln>
            <a:noFill/>
          </a:ln>
        </p:spPr>
      </p:pic>
      <p:sp>
        <p:nvSpPr>
          <p:cNvPr id="130" name="CustomShape 1"/>
          <p:cNvSpPr/>
          <p:nvPr/>
        </p:nvSpPr>
        <p:spPr>
          <a:xfrm>
            <a:off x="401760" y="1833480"/>
            <a:ext cx="9783360" cy="486468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en-US" sz="1600" spc="-1" strike="noStrike">
                <a:solidFill>
                  <a:srgbClr val="000000"/>
                </a:solidFill>
                <a:latin typeface="Arial"/>
                <a:ea typeface="DejaVu Sans"/>
              </a:rPr>
              <a:t>ERP is a core system for businesses, driven by market characteristics such as widespread digital adoption, thriving global trade and vast amounts of data that need to be tracked, maintained and analyzed. ERP market statistics show the move towards increased usage and global demand.</a:t>
            </a:r>
            <a:endParaRPr b="0" lang="en-US" sz="1600" spc="-1" strike="noStrike">
              <a:latin typeface="Arial"/>
            </a:endParaRPr>
          </a:p>
          <a:p>
            <a:pPr marL="216000" indent="-215280" algn="just">
              <a:lnSpc>
                <a:spcPct val="100000"/>
              </a:lnSpc>
              <a:buClr>
                <a:srgbClr val="000000"/>
              </a:buClr>
              <a:buFont typeface="StarSymbol"/>
              <a:buAutoNum type="arabicParenR"/>
            </a:pPr>
            <a:r>
              <a:rPr b="0" lang="en-US" sz="1800" spc="-1" strike="noStrike">
                <a:solidFill>
                  <a:srgbClr val="000000"/>
                </a:solidFill>
                <a:latin typeface="Calibri"/>
                <a:ea typeface="DejaVu Sans"/>
              </a:rPr>
              <a:t>The ERP market remains in a phase of rapid expansion, with total market size expected to exceed $49.5 billion by 2024. </a:t>
            </a:r>
            <a:endParaRPr b="0" lang="en-US" sz="1800" spc="-1" strike="noStrike">
              <a:latin typeface="Arial"/>
            </a:endParaRPr>
          </a:p>
          <a:p>
            <a:pPr marL="216000" indent="-215280" algn="just">
              <a:lnSpc>
                <a:spcPct val="100000"/>
              </a:lnSpc>
              <a:buClr>
                <a:srgbClr val="000000"/>
              </a:buClr>
              <a:buFont typeface="StarSymbol"/>
              <a:buAutoNum type="arabicParenR"/>
            </a:pPr>
            <a:r>
              <a:rPr b="0" lang="en-US" sz="1800" spc="-1" strike="noStrike">
                <a:solidFill>
                  <a:srgbClr val="000000"/>
                </a:solidFill>
                <a:latin typeface="Calibri"/>
                <a:ea typeface="DejaVu Sans"/>
              </a:rPr>
              <a:t>The ERP market size in North America is worth over $10 billion. </a:t>
            </a:r>
            <a:endParaRPr b="0" lang="en-US" sz="1800" spc="-1" strike="noStrike">
              <a:latin typeface="Arial"/>
            </a:endParaRPr>
          </a:p>
          <a:p>
            <a:pPr marL="216000" indent="-215280" algn="just">
              <a:lnSpc>
                <a:spcPct val="100000"/>
              </a:lnSpc>
              <a:buClr>
                <a:srgbClr val="000000"/>
              </a:buClr>
              <a:buFont typeface="StarSymbol"/>
              <a:buAutoNum type="arabicParenR"/>
            </a:pPr>
            <a:r>
              <a:rPr b="0" lang="en-US" sz="1800" spc="-1" strike="noStrike">
                <a:solidFill>
                  <a:srgbClr val="000000"/>
                </a:solidFill>
                <a:latin typeface="Calibri"/>
                <a:ea typeface="DejaVu Sans"/>
              </a:rPr>
              <a:t>The global ERP software market is expected to reach $78.4 billion by 2026. </a:t>
            </a:r>
            <a:endParaRPr b="0" lang="en-US" sz="1800" spc="-1" strike="noStrike">
              <a:latin typeface="Arial"/>
            </a:endParaRPr>
          </a:p>
          <a:p>
            <a:pPr marL="216000" indent="-215280" algn="just">
              <a:lnSpc>
                <a:spcPct val="100000"/>
              </a:lnSpc>
              <a:buClr>
                <a:srgbClr val="000000"/>
              </a:buClr>
              <a:buFont typeface="StarSymbol"/>
              <a:buAutoNum type="arabicParenR"/>
            </a:pPr>
            <a:r>
              <a:rPr b="0" lang="en-US" sz="1800" spc="-1" strike="noStrike">
                <a:solidFill>
                  <a:srgbClr val="000000"/>
                </a:solidFill>
                <a:latin typeface="Calibri"/>
                <a:ea typeface="DejaVu Sans"/>
              </a:rPr>
              <a:t>In a survey of IT decision-makers, 53% said ERP was an investment priority. </a:t>
            </a:r>
            <a:endParaRPr b="0" lang="en-US" sz="1800" spc="-1" strike="noStrike">
              <a:latin typeface="Arial"/>
            </a:endParaRPr>
          </a:p>
          <a:p>
            <a:pPr marL="216000" indent="-215280" algn="just">
              <a:lnSpc>
                <a:spcPct val="100000"/>
              </a:lnSpc>
              <a:buClr>
                <a:srgbClr val="000000"/>
              </a:buClr>
              <a:buFont typeface="StarSymbol"/>
              <a:buAutoNum type="arabicParenR"/>
            </a:pPr>
            <a:r>
              <a:rPr b="0" lang="en-US" sz="1800" spc="-1" strike="noStrike">
                <a:solidFill>
                  <a:srgbClr val="000000"/>
                </a:solidFill>
                <a:latin typeface="Calibri"/>
                <a:ea typeface="DejaVu Sans"/>
              </a:rPr>
              <a:t>ERP implementation led to business process improvement for 95% of businesses. </a:t>
            </a:r>
            <a:endParaRPr b="0" lang="en-US" sz="1800" spc="-1" strike="noStrike">
              <a:latin typeface="Arial"/>
            </a:endParaRPr>
          </a:p>
          <a:p>
            <a:pPr marL="216000" indent="-215280" algn="just">
              <a:lnSpc>
                <a:spcPct val="100000"/>
              </a:lnSpc>
              <a:buClr>
                <a:srgbClr val="000000"/>
              </a:buClr>
              <a:buFont typeface="StarSymbol"/>
              <a:buAutoNum type="arabicParenR"/>
            </a:pPr>
            <a:r>
              <a:rPr b="0" lang="en-US" sz="1800" spc="-1" strike="noStrike">
                <a:solidFill>
                  <a:srgbClr val="000000"/>
                </a:solidFill>
                <a:latin typeface="Calibri"/>
                <a:ea typeface="DejaVu Sans"/>
              </a:rPr>
              <a:t>Forrester estimates that 2020 cloud subscriptions for business applications will account for $170 billion in revenue.  </a:t>
            </a:r>
            <a:endParaRPr b="0" lang="en-US" sz="1800" spc="-1" strike="noStrike">
              <a:latin typeface="Arial"/>
            </a:endParaRPr>
          </a:p>
          <a:p>
            <a:pPr marL="216000" indent="-215280" algn="just">
              <a:lnSpc>
                <a:spcPct val="100000"/>
              </a:lnSpc>
              <a:buClr>
                <a:srgbClr val="000000"/>
              </a:buClr>
              <a:buFont typeface="StarSymbol"/>
              <a:buAutoNum type="arabicParenR"/>
            </a:pPr>
            <a:r>
              <a:rPr b="0" lang="en-US" sz="1800" spc="-1" strike="noStrike">
                <a:solidFill>
                  <a:srgbClr val="000000"/>
                </a:solidFill>
                <a:latin typeface="Calibri"/>
                <a:ea typeface="DejaVu Sans"/>
              </a:rPr>
              <a:t>An international survey of ERP users indicated 64% of companies using SaaS, 21% using cloud ERP and only 15% using on-premises.</a:t>
            </a:r>
            <a:endParaRPr b="0" lang="en-US" sz="1800" spc="-1" strike="noStrike">
              <a:latin typeface="Arial"/>
            </a:endParaRPr>
          </a:p>
          <a:p>
            <a:pPr marL="216000" indent="-215280" algn="just">
              <a:lnSpc>
                <a:spcPct val="100000"/>
              </a:lnSpc>
              <a:buClr>
                <a:srgbClr val="000000"/>
              </a:buClr>
              <a:buFont typeface="StarSymbol"/>
              <a:buAutoNum type="arabicParenR"/>
            </a:pPr>
            <a:r>
              <a:rPr b="0" lang="en-US" sz="1800" spc="-1" strike="noStrike">
                <a:solidFill>
                  <a:srgbClr val="000000"/>
                </a:solidFill>
                <a:latin typeface="Calibri"/>
                <a:ea typeface="DejaVu Sans"/>
              </a:rPr>
              <a:t>In a survey on ERP implementation, midsize companies with $100 million to $250 million in revenue had the fastest implementations at 6.6 months. Very large companies, over $25 billion in revenue, took the longest at 12.35 months.</a:t>
            </a:r>
            <a:endParaRPr b="0" lang="en-US" sz="1800" spc="-1" strike="noStrike">
              <a:latin typeface="Arial"/>
            </a:endParaRPr>
          </a:p>
          <a:p>
            <a:pPr marL="216000" indent="-215280" algn="just">
              <a:lnSpc>
                <a:spcPct val="100000"/>
              </a:lnSpc>
              <a:buClr>
                <a:srgbClr val="000000"/>
              </a:buClr>
              <a:buFont typeface="StarSymbol"/>
              <a:buAutoNum type="arabicParenR"/>
            </a:pPr>
            <a:r>
              <a:rPr b="0" lang="en-US" sz="1800" spc="-1" strike="noStrike">
                <a:solidFill>
                  <a:srgbClr val="000000"/>
                </a:solidFill>
                <a:latin typeface="Calibri"/>
                <a:ea typeface="DejaVu Sans"/>
              </a:rPr>
              <a:t>In a 2019 survey of distributors and manufacturers, 67% described their implementations as successful or very successful.</a:t>
            </a:r>
            <a:endParaRPr b="0" lang="en-US" sz="1800" spc="-1" strike="noStrike">
              <a:latin typeface="Arial"/>
            </a:endParaRPr>
          </a:p>
        </p:txBody>
      </p:sp>
      <p:sp>
        <p:nvSpPr>
          <p:cNvPr id="131" name="CustomShape 2"/>
          <p:cNvSpPr/>
          <p:nvPr/>
        </p:nvSpPr>
        <p:spPr>
          <a:xfrm>
            <a:off x="507960" y="1472400"/>
            <a:ext cx="7733160" cy="365760"/>
          </a:xfrm>
          <a:prstGeom prst="rect">
            <a:avLst/>
          </a:prstGeom>
          <a:noFill/>
          <a:ln>
            <a:noFill/>
          </a:ln>
        </p:spPr>
        <p:style>
          <a:lnRef idx="0"/>
          <a:fillRef idx="0"/>
          <a:effectRef idx="0"/>
          <a:fontRef idx="minor"/>
        </p:style>
        <p:txBody>
          <a:bodyPr lIns="90000" rIns="90000" tIns="0" bIns="0" anchor="ctr">
            <a:spAutoFit/>
          </a:bodyPr>
          <a:p>
            <a:pPr algn="ctr">
              <a:lnSpc>
                <a:spcPct val="100000"/>
              </a:lnSpc>
            </a:pPr>
            <a:r>
              <a:rPr b="1" lang="en-US" sz="2400" spc="-1" strike="noStrike">
                <a:solidFill>
                  <a:srgbClr val="0000cc"/>
                </a:solidFill>
                <a:latin typeface="Calibri"/>
                <a:ea typeface="DejaVu Sans"/>
              </a:rPr>
              <a:t>ERP Statistics – Market, Implementation, ROI, Cloud</a:t>
            </a:r>
            <a:endParaRPr b="1" lang="en-US" sz="2400" spc="-1" strike="noStrike">
              <a:latin typeface="Arial"/>
            </a:endParaRPr>
          </a:p>
        </p:txBody>
      </p:sp>
      <p:sp>
        <p:nvSpPr>
          <p:cNvPr id="132" name="Line 3"/>
          <p:cNvSpPr/>
          <p:nvPr/>
        </p:nvSpPr>
        <p:spPr>
          <a:xfrm>
            <a:off x="-8280" y="1316160"/>
            <a:ext cx="8299800" cy="0"/>
          </a:xfrm>
          <a:prstGeom prst="line">
            <a:avLst/>
          </a:prstGeom>
          <a:ln w="38160">
            <a:solidFill>
              <a:srgbClr val="c55a11"/>
            </a:solidFill>
            <a:round/>
          </a:ln>
        </p:spPr>
        <p:style>
          <a:lnRef idx="0"/>
          <a:fillRef idx="0"/>
          <a:effectRef idx="0"/>
          <a:fontRef idx="minor"/>
        </p:style>
      </p:sp>
      <p:sp>
        <p:nvSpPr>
          <p:cNvPr id="133" name="CustomShape 4"/>
          <p:cNvSpPr/>
          <p:nvPr/>
        </p:nvSpPr>
        <p:spPr>
          <a:xfrm>
            <a:off x="393120" y="252360"/>
            <a:ext cx="74890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2f5597"/>
                </a:solidFill>
                <a:latin typeface="Calibri"/>
                <a:ea typeface="DejaVu Sans"/>
              </a:rPr>
              <a:t>ENTERPRISE RESOURCE PLANNING (ERP)</a:t>
            </a:r>
            <a:endParaRPr b="0" lang="en-US" sz="2400" spc="-1" strike="noStrike">
              <a:latin typeface="Arial"/>
            </a:endParaRPr>
          </a:p>
        </p:txBody>
      </p:sp>
      <p:sp>
        <p:nvSpPr>
          <p:cNvPr id="134" name="CustomShape 5"/>
          <p:cNvSpPr/>
          <p:nvPr/>
        </p:nvSpPr>
        <p:spPr>
          <a:xfrm>
            <a:off x="407880" y="637560"/>
            <a:ext cx="799164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c55a11"/>
                </a:solidFill>
                <a:latin typeface="Calibri"/>
                <a:ea typeface="DejaVu Sans"/>
              </a:rPr>
              <a:t>Introduction to ERP</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6" dur="indefinite" restart="never" nodeType="tmRoot">
          <p:childTnLst>
            <p:seq>
              <p:cTn id="37" dur="indefinite" nodeType="mainSeq">
                <p:childTnLst>
                  <p:par>
                    <p:cTn id="38" fill="hold">
                      <p:stCondLst>
                        <p:cond delay="0"/>
                      </p:stCondLst>
                      <p:childTnLst>
                        <p:par>
                          <p:cTn id="39" fill="hold">
                            <p:stCondLst>
                              <p:cond delay="0"/>
                            </p:stCondLst>
                            <p:childTnLst>
                              <p:par>
                                <p:cTn id="40" nodeType="withEffect" fill="hold" presetClass="entr" presetID="42">
                                  <p:stCondLst>
                                    <p:cond delay="0"/>
                                  </p:stCondLst>
                                  <p:childTnLst>
                                    <p:set>
                                      <p:cBhvr>
                                        <p:cTn id="41" dur="1" fill="hold">
                                          <p:stCondLst>
                                            <p:cond delay="0"/>
                                          </p:stCondLst>
                                        </p:cTn>
                                        <p:tgtEl>
                                          <p:spTgt spid="131">
                                            <p:txEl>
                                              <p:pRg st="0" end="0"/>
                                            </p:txEl>
                                          </p:spTgt>
                                        </p:tgtEl>
                                        <p:attrNameLst>
                                          <p:attrName>style.visibility</p:attrName>
                                        </p:attrNameLst>
                                      </p:cBhvr>
                                      <p:to>
                                        <p:strVal val="visible"/>
                                      </p:to>
                                    </p:set>
                                    <p:animEffect filter="fade" transition="in">
                                      <p:cBhvr additive="repl">
                                        <p:cTn id="42" dur="1000"/>
                                        <p:tgtEl>
                                          <p:spTgt spid="131">
                                            <p:txEl>
                                              <p:pRg st="0" end="0"/>
                                            </p:txEl>
                                          </p:spTgt>
                                        </p:tgtEl>
                                      </p:cBhvr>
                                    </p:animEffect>
                                    <p:anim calcmode="lin" valueType="num">
                                      <p:cBhvr additive="repl">
                                        <p:cTn id="43" dur="1000" fill="hold"/>
                                        <p:tgtEl>
                                          <p:spTgt spid="131">
                                            <p:txEl>
                                              <p:pRg st="0" end="0"/>
                                            </p:txEl>
                                          </p:spTgt>
                                        </p:tgtEl>
                                        <p:attrNameLst>
                                          <p:attrName>ppt_x</p:attrName>
                                        </p:attrNameLst>
                                      </p:cBhvr>
                                      <p:tavLst>
                                        <p:tav tm="0">
                                          <p:val>
                                            <p:strVal val="#ppt_x"/>
                                          </p:val>
                                        </p:tav>
                                        <p:tav tm="100000">
                                          <p:val>
                                            <p:strVal val="#ppt_x"/>
                                          </p:val>
                                        </p:tav>
                                      </p:tavLst>
                                    </p:anim>
                                    <p:anim calcmode="lin" valueType="num">
                                      <p:cBhvr additive="repl">
                                        <p:cTn id="44" dur="1000" fill="hold"/>
                                        <p:tgtEl>
                                          <p:spTgt spid="13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5" name="Picture 5" descr=""/>
          <p:cNvPicPr/>
          <p:nvPr/>
        </p:nvPicPr>
        <p:blipFill>
          <a:blip r:embed="rId1"/>
          <a:stretch/>
        </p:blipFill>
        <p:spPr>
          <a:xfrm>
            <a:off x="10659600" y="469800"/>
            <a:ext cx="925200" cy="1390680"/>
          </a:xfrm>
          <a:prstGeom prst="rect">
            <a:avLst/>
          </a:prstGeom>
          <a:ln>
            <a:noFill/>
          </a:ln>
        </p:spPr>
      </p:pic>
      <p:sp>
        <p:nvSpPr>
          <p:cNvPr id="136" name="CustomShape 1"/>
          <p:cNvSpPr/>
          <p:nvPr/>
        </p:nvSpPr>
        <p:spPr>
          <a:xfrm>
            <a:off x="507960" y="1442880"/>
            <a:ext cx="7733160" cy="425880"/>
          </a:xfrm>
          <a:prstGeom prst="rect">
            <a:avLst/>
          </a:prstGeom>
          <a:noFill/>
          <a:ln>
            <a:noFill/>
          </a:ln>
        </p:spPr>
        <p:style>
          <a:lnRef idx="0"/>
          <a:fillRef idx="0"/>
          <a:effectRef idx="0"/>
          <a:fontRef idx="minor"/>
        </p:style>
        <p:txBody>
          <a:bodyPr lIns="90000" rIns="90000" tIns="0" bIns="0" anchor="ctr">
            <a:spAutoFit/>
          </a:bodyPr>
          <a:p>
            <a:pPr algn="ctr">
              <a:lnSpc>
                <a:spcPct val="100000"/>
              </a:lnSpc>
            </a:pPr>
            <a:r>
              <a:rPr b="1" lang="en-US" sz="2800" spc="-1" strike="noStrike">
                <a:solidFill>
                  <a:srgbClr val="0000cc"/>
                </a:solidFill>
                <a:latin typeface="Calibri"/>
                <a:ea typeface="DejaVu Sans"/>
              </a:rPr>
              <a:t>Trends and Future of ERP</a:t>
            </a:r>
            <a:endParaRPr b="1" lang="en-US" sz="2800" spc="-1" strike="noStrike">
              <a:latin typeface="Arial"/>
            </a:endParaRPr>
          </a:p>
        </p:txBody>
      </p:sp>
      <p:sp>
        <p:nvSpPr>
          <p:cNvPr id="137" name="Line 2"/>
          <p:cNvSpPr/>
          <p:nvPr/>
        </p:nvSpPr>
        <p:spPr>
          <a:xfrm>
            <a:off x="-8280" y="1316160"/>
            <a:ext cx="8299800" cy="0"/>
          </a:xfrm>
          <a:prstGeom prst="line">
            <a:avLst/>
          </a:prstGeom>
          <a:ln w="38160">
            <a:solidFill>
              <a:srgbClr val="c55a11"/>
            </a:solidFill>
            <a:round/>
          </a:ln>
        </p:spPr>
        <p:style>
          <a:lnRef idx="0"/>
          <a:fillRef idx="0"/>
          <a:effectRef idx="0"/>
          <a:fontRef idx="minor"/>
        </p:style>
      </p:sp>
      <p:sp>
        <p:nvSpPr>
          <p:cNvPr id="138" name="CustomShape 3"/>
          <p:cNvSpPr/>
          <p:nvPr/>
        </p:nvSpPr>
        <p:spPr>
          <a:xfrm>
            <a:off x="393120" y="252360"/>
            <a:ext cx="74890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2f5597"/>
                </a:solidFill>
                <a:latin typeface="Calibri"/>
                <a:ea typeface="DejaVu Sans"/>
              </a:rPr>
              <a:t>ENTERPRISE RESOURCE PLANNING (ERP)</a:t>
            </a:r>
            <a:endParaRPr b="0" lang="en-US" sz="2400" spc="-1" strike="noStrike">
              <a:latin typeface="Arial"/>
            </a:endParaRPr>
          </a:p>
        </p:txBody>
      </p:sp>
      <p:sp>
        <p:nvSpPr>
          <p:cNvPr id="139" name="CustomShape 4"/>
          <p:cNvSpPr/>
          <p:nvPr/>
        </p:nvSpPr>
        <p:spPr>
          <a:xfrm>
            <a:off x="371880" y="637560"/>
            <a:ext cx="799164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c55a11"/>
                </a:solidFill>
                <a:latin typeface="Calibri"/>
                <a:ea typeface="DejaVu Sans"/>
              </a:rPr>
              <a:t>Introduction to ERP</a:t>
            </a:r>
            <a:endParaRPr b="0" lang="en-US" sz="2400" spc="-1" strike="noStrike">
              <a:latin typeface="Arial"/>
            </a:endParaRPr>
          </a:p>
        </p:txBody>
      </p:sp>
      <p:sp>
        <p:nvSpPr>
          <p:cNvPr id="140" name="CustomShape 5"/>
          <p:cNvSpPr/>
          <p:nvPr/>
        </p:nvSpPr>
        <p:spPr>
          <a:xfrm>
            <a:off x="437760" y="1977480"/>
            <a:ext cx="8868960" cy="469692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en-US" sz="2200" spc="-1" strike="noStrike">
                <a:solidFill>
                  <a:srgbClr val="000000"/>
                </a:solidFill>
                <a:latin typeface="Calibri"/>
                <a:ea typeface="DejaVu Sans"/>
              </a:rPr>
              <a:t>As business needs become more complex, ERP software is advancing to meet the demand for more customizable features and broader social integrations.</a:t>
            </a:r>
            <a:endParaRPr b="0" lang="en-US" sz="2200" spc="-1" strike="noStrike">
              <a:latin typeface="Arial"/>
            </a:endParaRPr>
          </a:p>
          <a:p>
            <a:pPr algn="just">
              <a:lnSpc>
                <a:spcPct val="100000"/>
              </a:lnSpc>
            </a:pPr>
            <a:r>
              <a:rPr b="0" lang="en-US" sz="2200" spc="-1" strike="noStrike">
                <a:solidFill>
                  <a:srgbClr val="000000"/>
                </a:solidFill>
                <a:latin typeface="Calibri"/>
                <a:ea typeface="DejaVu Sans"/>
              </a:rPr>
              <a:t>Current ERP trends illustrate a shift towards greater cloud adoption and intelligent systems that streamline and automate processes.</a:t>
            </a:r>
            <a:endParaRPr b="0" lang="en-US" sz="2200" spc="-1" strike="noStrike">
              <a:latin typeface="Arial"/>
            </a:endParaRPr>
          </a:p>
          <a:p>
            <a:pPr algn="just">
              <a:lnSpc>
                <a:spcPct val="100000"/>
              </a:lnSpc>
            </a:pPr>
            <a:endParaRPr b="0" lang="en-US" sz="2200" spc="-1" strike="noStrike">
              <a:latin typeface="Arial"/>
            </a:endParaRPr>
          </a:p>
          <a:p>
            <a:pPr algn="just">
              <a:lnSpc>
                <a:spcPct val="100000"/>
              </a:lnSpc>
            </a:pPr>
            <a:r>
              <a:rPr b="0" lang="en-US" sz="2400" spc="-1" strike="noStrike">
                <a:solidFill>
                  <a:srgbClr val="000000"/>
                </a:solidFill>
                <a:latin typeface="Calibri"/>
                <a:ea typeface="DejaVu Sans"/>
              </a:rPr>
              <a:t>•</a:t>
            </a: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By 2022, Gartner predicts that </a:t>
            </a:r>
            <a:r>
              <a:rPr b="1" lang="en-US" sz="2000" spc="-1" strike="noStrike">
                <a:solidFill>
                  <a:srgbClr val="000000"/>
                </a:solidFill>
                <a:latin typeface="Calibri"/>
                <a:ea typeface="DejaVu Sans"/>
              </a:rPr>
              <a:t>artificial intelligence (AI)</a:t>
            </a:r>
            <a:r>
              <a:rPr b="0" lang="en-US" sz="2000" spc="-1" strike="noStrike">
                <a:solidFill>
                  <a:srgbClr val="000000"/>
                </a:solidFill>
                <a:latin typeface="Calibri"/>
                <a:ea typeface="DejaVu Sans"/>
              </a:rPr>
              <a:t> will be integrated into ERP systems by 65% of CIOs. </a:t>
            </a:r>
            <a:endParaRPr b="0" lang="en-US" sz="2000" spc="-1" strike="noStrike">
              <a:latin typeface="Arial"/>
            </a:endParaRPr>
          </a:p>
          <a:p>
            <a:pPr algn="just">
              <a:lnSpc>
                <a:spcPct val="100000"/>
              </a:lnSpc>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53% of UK CIO’s are looking for more intelligent ERP systems that include technology like </a:t>
            </a:r>
            <a:r>
              <a:rPr b="1" lang="en-US" sz="2000" spc="-1" strike="noStrike">
                <a:solidFill>
                  <a:srgbClr val="000000"/>
                </a:solidFill>
                <a:latin typeface="Calibri"/>
                <a:ea typeface="DejaVu Sans"/>
              </a:rPr>
              <a:t>machine learning, AI and automation</a:t>
            </a:r>
            <a:r>
              <a:rPr b="0" lang="en-US" sz="2000" spc="-1" strike="noStrike">
                <a:solidFill>
                  <a:srgbClr val="000000"/>
                </a:solidFill>
                <a:latin typeface="Calibri"/>
                <a:ea typeface="DejaVu Sans"/>
              </a:rPr>
              <a:t>. </a:t>
            </a:r>
            <a:endParaRPr b="0" lang="en-US" sz="2000" spc="-1" strike="noStrike">
              <a:latin typeface="Arial"/>
            </a:endParaRPr>
          </a:p>
          <a:p>
            <a:pPr algn="just">
              <a:lnSpc>
                <a:spcPct val="100000"/>
              </a:lnSpc>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CIO’s listed </a:t>
            </a:r>
            <a:r>
              <a:rPr b="1" lang="en-US" sz="2000" spc="-1" strike="noStrike">
                <a:solidFill>
                  <a:srgbClr val="000000"/>
                </a:solidFill>
                <a:latin typeface="Calibri"/>
                <a:ea typeface="DejaVu Sans"/>
              </a:rPr>
              <a:t>predictive analytics and deep learning</a:t>
            </a:r>
            <a:r>
              <a:rPr b="0" lang="en-US" sz="2000" spc="-1" strike="noStrike">
                <a:solidFill>
                  <a:srgbClr val="000000"/>
                </a:solidFill>
                <a:latin typeface="Calibri"/>
                <a:ea typeface="DejaVu Sans"/>
              </a:rPr>
              <a:t> as the most critical ERP technologies to gain a competitive advantage. </a:t>
            </a:r>
            <a:endParaRPr b="0" lang="en-US" sz="2000" spc="-1" strike="noStrike">
              <a:latin typeface="Arial"/>
            </a:endParaRPr>
          </a:p>
          <a:p>
            <a:pPr algn="just">
              <a:lnSpc>
                <a:spcPct val="100000"/>
              </a:lnSpc>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Fifteen percent of organizations plan to increase their </a:t>
            </a:r>
            <a:r>
              <a:rPr b="1" lang="en-US" sz="2000" spc="-1" strike="noStrike">
                <a:solidFill>
                  <a:srgbClr val="000000"/>
                </a:solidFill>
                <a:latin typeface="Calibri"/>
                <a:ea typeface="DejaVu Sans"/>
              </a:rPr>
              <a:t>Internet of Things (IoT)</a:t>
            </a:r>
            <a:r>
              <a:rPr b="0" lang="en-US" sz="2000" spc="-1" strike="noStrike">
                <a:solidFill>
                  <a:srgbClr val="000000"/>
                </a:solidFill>
                <a:latin typeface="Calibri"/>
                <a:ea typeface="DejaVu Sans"/>
              </a:rPr>
              <a:t> budget.</a:t>
            </a:r>
            <a:r>
              <a:rPr b="0" lang="en-US" sz="2200" spc="-1" strike="noStrike">
                <a:solidFill>
                  <a:srgbClr val="000000"/>
                </a:solidFill>
                <a:latin typeface="Calibri"/>
                <a:ea typeface="DejaVu Sans"/>
              </a:rPr>
              <a:t> </a:t>
            </a:r>
            <a:endParaRPr b="0" lang="en-US" sz="2200" spc="-1" strike="noStrike">
              <a:latin typeface="Arial"/>
            </a:endParaRPr>
          </a:p>
        </p:txBody>
      </p:sp>
    </p:spTree>
  </p:cSld>
  <mc:AlternateContent>
    <mc:Choice Requires="p14">
      <p:transition spd="slow" p14:dur="2000"/>
    </mc:Choice>
    <mc:Fallback>
      <p:transition spd="slow"/>
    </mc:Fallback>
  </mc:AlternateContent>
  <p:timing>
    <p:tnLst>
      <p:par>
        <p:cTn id="45" dur="indefinite" restart="never" nodeType="tmRoot">
          <p:childTnLst>
            <p:seq>
              <p:cTn id="46" dur="indefinite" nodeType="mainSeq">
                <p:childTnLst>
                  <p:par>
                    <p:cTn id="47" fill="hold">
                      <p:stCondLst>
                        <p:cond delay="indefinite"/>
                      </p:stCondLst>
                      <p:childTnLst>
                        <p:par>
                          <p:cTn id="48" fill="hold">
                            <p:stCondLst>
                              <p:cond delay="0"/>
                            </p:stCondLst>
                            <p:childTnLst>
                              <p:par>
                                <p:cTn id="49" nodeType="clickEffect" fill="hold" presetClass="entr" presetID="42">
                                  <p:stCondLst>
                                    <p:cond delay="0"/>
                                  </p:stCondLst>
                                  <p:childTnLst>
                                    <p:set>
                                      <p:cBhvr>
                                        <p:cTn id="50" dur="1" fill="hold">
                                          <p:stCondLst>
                                            <p:cond delay="0"/>
                                          </p:stCondLst>
                                        </p:cTn>
                                        <p:tgtEl>
                                          <p:spTgt spid="136"/>
                                        </p:tgtEl>
                                        <p:attrNameLst>
                                          <p:attrName>style.visibility</p:attrName>
                                        </p:attrNameLst>
                                      </p:cBhvr>
                                      <p:to>
                                        <p:strVal val="visible"/>
                                      </p:to>
                                    </p:set>
                                    <p:animEffect filter="fade" transition="in">
                                      <p:cBhvr additive="repl">
                                        <p:cTn id="51" dur="1000"/>
                                        <p:tgtEl>
                                          <p:spTgt spid="136"/>
                                        </p:tgtEl>
                                      </p:cBhvr>
                                    </p:animEffect>
                                    <p:anim calcmode="lin" valueType="num">
                                      <p:cBhvr additive="repl">
                                        <p:cTn id="52" dur="1000" fill="hold"/>
                                        <p:tgtEl>
                                          <p:spTgt spid="136"/>
                                        </p:tgtEl>
                                        <p:attrNameLst>
                                          <p:attrName>ppt_x</p:attrName>
                                        </p:attrNameLst>
                                      </p:cBhvr>
                                      <p:tavLst>
                                        <p:tav tm="0">
                                          <p:val>
                                            <p:strVal val="#ppt_x"/>
                                          </p:val>
                                        </p:tav>
                                        <p:tav tm="100000">
                                          <p:val>
                                            <p:strVal val="#ppt_x"/>
                                          </p:val>
                                        </p:tav>
                                      </p:tavLst>
                                    </p:anim>
                                    <p:anim calcmode="lin" valueType="num">
                                      <p:cBhvr additive="repl">
                                        <p:cTn id="53" dur="1000" fill="hold"/>
                                        <p:tgtEl>
                                          <p:spTgt spid="1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128</TotalTime>
  <Application>LibreOffice/6.3.6.2$Windows_X86_64 LibreOffice_project/2196df99b074d8a661f4036fca8fa0cbfa33a497</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2020-11-27T12:36:35Z</dcterms:created>
  <dc:creator/>
  <dc:description/>
  <dc:language>en-IN</dc:language>
  <cp:lastModifiedBy/>
  <dcterms:modified xsi:type="dcterms:W3CDTF">2020-11-28T11:23:19Z</dcterms:modified>
  <cp:revision>15</cp:revision>
  <dc:subject/>
  <dc:title>PESU-Online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18</vt:i4>
  </property>
</Properties>
</file>