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0" r:id="rId9"/>
    <p:sldId id="268" r:id="rId10"/>
    <p:sldId id="269" r:id="rId11"/>
    <p:sldId id="270" r:id="rId12"/>
    <p:sldId id="271" r:id="rId13"/>
    <p:sldId id="264" r:id="rId14"/>
    <p:sldId id="266" r:id="rId15"/>
    <p:sldId id="11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2CD1F-0D1C-4405-B56F-367FC0026741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802F-14E1-497C-AC82-7B16033E0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24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5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2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0;p15">
            <a:extLst>
              <a:ext uri="{FF2B5EF4-FFF2-40B4-BE49-F238E27FC236}">
                <a16:creationId xmlns:a16="http://schemas.microsoft.com/office/drawing/2014/main" id="{AB118EC6-0972-4D4D-9092-C046354B706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2171" y="5416975"/>
            <a:ext cx="3144229" cy="9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1;p15">
            <a:extLst>
              <a:ext uri="{FF2B5EF4-FFF2-40B4-BE49-F238E27FC236}">
                <a16:creationId xmlns:a16="http://schemas.microsoft.com/office/drawing/2014/main" id="{6DE6DCED-C72B-6747-B1E7-B2CE321381D6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4864646"/>
            <a:ext cx="3471865" cy="180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B2323B-1A45-8C4B-A685-2B565B4A68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9460" y="1993355"/>
            <a:ext cx="8933080" cy="31033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112344"/>
                </a:solidFill>
              </a:defRPr>
            </a:lvl1pPr>
          </a:lstStyle>
          <a:p>
            <a:pPr lvl="0"/>
            <a:r>
              <a:rPr lang="en-GB" dirty="0"/>
              <a:t>Professor Name</a:t>
            </a:r>
            <a:r>
              <a:rPr lang="en-US" dirty="0"/>
              <a:t>,</a:t>
            </a:r>
          </a:p>
          <a:p>
            <a:pPr lvl="0"/>
            <a:r>
              <a:rPr lang="en-US" dirty="0"/>
              <a:t>Designation,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Department of Computer Science and Engineering,</a:t>
            </a:r>
          </a:p>
          <a:p>
            <a:pPr lvl="0"/>
            <a:r>
              <a:rPr lang="en-US" dirty="0"/>
              <a:t>PES University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82B7B-1012-C74A-B7C1-2A74EC375FF5}"/>
              </a:ext>
            </a:extLst>
          </p:cNvPr>
          <p:cNvSpPr txBox="1"/>
          <p:nvPr userDrawn="1"/>
        </p:nvSpPr>
        <p:spPr>
          <a:xfrm>
            <a:off x="2766252" y="459427"/>
            <a:ext cx="6659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A7F25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914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0BA20DF-35F8-454A-BB99-327FA13294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440" y="65794"/>
            <a:ext cx="1169233" cy="145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9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3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4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6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0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0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nagasundaris@pe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C13D-AEB5-4C6A-8EBC-82F1827BD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computer networks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C9A7F-6A66-40A3-BC89-E03346AA9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Instructor: S Nagasundari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E36BCD-4AD9-46C4-BFB0-B93826C0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134075"/>
            <a:ext cx="2896109" cy="1341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3A3234-ED9D-4248-9A1C-642C74187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66" y="182554"/>
            <a:ext cx="1041276" cy="12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6D7-AC89-4F73-B566-0AECF8F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3" y="650289"/>
            <a:ext cx="9486900" cy="61034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Course outline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44EED3-C8D0-49F0-9CFD-FA756995FA51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A1C0594-3F44-4A80-A416-AD2149E16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01" y="1659800"/>
            <a:ext cx="5438775" cy="412432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C675A5-5F16-4C5A-882B-EDC64506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396" y="1863486"/>
            <a:ext cx="4623878" cy="13324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Unit 4: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Logical Network Design II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3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6D7-AC89-4F73-B566-0AECF8F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3" y="650289"/>
            <a:ext cx="9486900" cy="61034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Course outline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44EED3-C8D0-49F0-9CFD-FA756995FA51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30E8E4B-5A61-4519-84E0-B4563FBB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04" y="1736841"/>
            <a:ext cx="6860034" cy="4208885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400186B1-5033-4955-82FE-EC84DE444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122" y="1970017"/>
            <a:ext cx="3528965" cy="13324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Unit 5: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Physical Network Design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0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6D7-AC89-4F73-B566-0AECF8F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3" y="650289"/>
            <a:ext cx="9486900" cy="61034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Course outline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44EED3-C8D0-49F0-9CFD-FA756995FA51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6CE726B-38B5-402D-ADA1-29ACC416ACCC}"/>
              </a:ext>
            </a:extLst>
          </p:cNvPr>
          <p:cNvGrpSpPr/>
          <p:nvPr/>
        </p:nvGrpSpPr>
        <p:grpSpPr>
          <a:xfrm>
            <a:off x="1074752" y="2163055"/>
            <a:ext cx="4764720" cy="2878102"/>
            <a:chOff x="1074752" y="2163055"/>
            <a:chExt cx="4764720" cy="28781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152AE7-DF26-4EF2-938F-A92BDEE3A238}"/>
                </a:ext>
              </a:extLst>
            </p:cNvPr>
            <p:cNvSpPr txBox="1"/>
            <p:nvPr/>
          </p:nvSpPr>
          <p:spPr>
            <a:xfrm>
              <a:off x="1074752" y="2163055"/>
              <a:ext cx="3222039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Tools : </a:t>
              </a:r>
            </a:p>
            <a:p>
              <a:endParaRPr lang="en-IN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endPara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4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Claynet</a:t>
              </a:r>
              <a:endParaRPr lang="en-IN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Cisco Packet Tracer</a:t>
              </a:r>
              <a:endParaRPr lang="en-IN" sz="2400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Noto Sans CJK SC Regular"/>
                <a:cs typeface="Calibri" panose="020F050202020403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3DAD75-2F41-4B5B-87FE-5F4550F74B42}"/>
                </a:ext>
              </a:extLst>
            </p:cNvPr>
            <p:cNvGrpSpPr/>
            <p:nvPr/>
          </p:nvGrpSpPr>
          <p:grpSpPr>
            <a:xfrm>
              <a:off x="3164149" y="3036156"/>
              <a:ext cx="2675323" cy="2005001"/>
              <a:chOff x="3164149" y="3036156"/>
              <a:chExt cx="2675323" cy="2005001"/>
            </a:xfrm>
          </p:grpSpPr>
          <p:pic>
            <p:nvPicPr>
              <p:cNvPr id="7170" name="Picture 2" descr="Nivetti Systems">
                <a:extLst>
                  <a:ext uri="{FF2B5EF4-FFF2-40B4-BE49-F238E27FC236}">
                    <a16:creationId xmlns:a16="http://schemas.microsoft.com/office/drawing/2014/main" id="{993A8B71-645F-4625-A1B1-3D63BE552D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4149" y="3036156"/>
                <a:ext cx="2035946" cy="686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E7C419C-281C-44F3-A02D-81AE1D74C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2122" y="4098182"/>
                <a:ext cx="1657350" cy="9429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775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6D7-AC89-4F73-B566-0AECF8F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3" y="650289"/>
            <a:ext cx="9486900" cy="61034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Course Grading policy*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B021D9-9C0B-4949-90E7-76A6CCAAB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186867"/>
              </p:ext>
            </p:extLst>
          </p:nvPr>
        </p:nvGraphicFramePr>
        <p:xfrm>
          <a:off x="1455937" y="1846192"/>
          <a:ext cx="7102136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89906">
                  <a:extLst>
                    <a:ext uri="{9D8B030D-6E8A-4147-A177-3AD203B41FA5}">
                      <a16:colId xmlns:a16="http://schemas.microsoft.com/office/drawing/2014/main" val="148342587"/>
                    </a:ext>
                  </a:extLst>
                </a:gridCol>
                <a:gridCol w="2212230">
                  <a:extLst>
                    <a:ext uri="{9D8B030D-6E8A-4147-A177-3AD203B41FA5}">
                      <a16:colId xmlns:a16="http://schemas.microsoft.com/office/drawing/2014/main" val="26663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Component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Marks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6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ISA 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ISA 2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 exercises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6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1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Internal Assessment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4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Semester Assessment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3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(ISA + ESA)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0467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44EED3-C8D0-49F0-9CFD-FA756995FA51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8E1B77-4FC1-4723-B5C4-C4366A2E912D}"/>
              </a:ext>
            </a:extLst>
          </p:cNvPr>
          <p:cNvSpPr txBox="1"/>
          <p:nvPr/>
        </p:nvSpPr>
        <p:spPr>
          <a:xfrm>
            <a:off x="1455937" y="602304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</a:t>
            </a:r>
            <a:r>
              <a:rPr lang="en-US" dirty="0"/>
              <a:t>Tentative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6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6D7-AC89-4F73-B566-0AECF8F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3" y="650289"/>
            <a:ext cx="9486900" cy="61034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44EED3-C8D0-49F0-9CFD-FA756995FA51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FB08F6-F2FC-40F4-9D0F-853638A8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329" y="1651249"/>
            <a:ext cx="6312024" cy="47156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Text Book:</a:t>
            </a:r>
            <a:endParaRPr lang="en-IN" sz="2200" dirty="0">
              <a:solidFill>
                <a:srgbClr val="00000A"/>
              </a:solidFill>
              <a:effectLst/>
              <a:latin typeface="Calibri" panose="020F0502020204030204" pitchFamily="34" charset="0"/>
              <a:ea typeface="Noto Sans CJK SC Regular"/>
              <a:cs typeface="Calibri" panose="020F0502020204030204" pitchFamily="34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IN" sz="2200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Top-Down Network Design, Priscilla Oppenheimer, Cisco Press, 3</a:t>
            </a:r>
            <a:r>
              <a:rPr lang="en-IN" sz="2200" baseline="30000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rd</a:t>
            </a:r>
            <a:r>
              <a:rPr lang="en-IN" sz="2200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Edition, 2011.</a:t>
            </a:r>
            <a:endParaRPr lang="en-IN" sz="2200" dirty="0">
              <a:solidFill>
                <a:srgbClr val="00000A"/>
              </a:solidFill>
              <a:effectLst/>
              <a:latin typeface="Calibri" panose="020F0502020204030204" pitchFamily="34" charset="0"/>
              <a:ea typeface="Noto Sans CJK SC Regular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2200" dirty="0">
              <a:solidFill>
                <a:srgbClr val="00000A"/>
              </a:solidFill>
              <a:effectLst/>
              <a:latin typeface="Calibri" panose="020F0502020204030204" pitchFamily="34" charset="0"/>
              <a:ea typeface="Noto Sans CJK SC Regular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Reference Book(s):</a:t>
            </a:r>
            <a:endParaRPr lang="en-IN" sz="2200" dirty="0">
              <a:solidFill>
                <a:srgbClr val="00000A"/>
              </a:solidFill>
              <a:effectLst/>
              <a:latin typeface="Calibri" panose="020F0502020204030204" pitchFamily="34" charset="0"/>
              <a:ea typeface="Noto Sans CJK SC Regular"/>
              <a:cs typeface="Calibri" panose="020F0502020204030204" pitchFamily="34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IN" sz="2200" dirty="0" err="1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Modeling</a:t>
            </a:r>
            <a:r>
              <a:rPr lang="en-IN" sz="2200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Tools for Network Simulation, </a:t>
            </a:r>
            <a:r>
              <a:rPr lang="en-IN" sz="2200" dirty="0" err="1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KlausWehrle</a:t>
            </a:r>
            <a:r>
              <a:rPr lang="en-IN" sz="2200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Mesut </a:t>
            </a:r>
            <a:r>
              <a:rPr lang="en-IN" sz="2200" dirty="0" err="1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Günes</a:t>
            </a:r>
            <a:r>
              <a:rPr lang="en-IN" sz="2200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James Gross, Springer, 2010.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IN" sz="2200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Networking Systems Design and Development, Lee Chao, CRC Press, 2009.</a:t>
            </a:r>
            <a:endParaRPr lang="en-IN" sz="2200" dirty="0">
              <a:solidFill>
                <a:srgbClr val="00000A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Practice of System and Network Administration, Thomas A.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Limoncelli</a:t>
            </a: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Christina J. Hogan and Strata R.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Chalup</a:t>
            </a: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Addison-Wesley Professional, 2016.</a:t>
            </a:r>
            <a:endParaRPr lang="en-IN" sz="2200" dirty="0">
              <a:solidFill>
                <a:srgbClr val="00000A"/>
              </a:solidFill>
              <a:effectLst/>
              <a:latin typeface="Calibri" panose="020F0502020204030204" pitchFamily="34" charset="0"/>
              <a:ea typeface="Noto Sans CJK SC Regular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52A29-07B1-46F5-96D9-B9263C13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1" y="1651248"/>
            <a:ext cx="3817716" cy="47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D5EAB-AFD1-1A43-91A0-4E24A50C8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92E9C6-3786-404C-8FB2-05029E4B2E5F}"/>
              </a:ext>
            </a:extLst>
          </p:cNvPr>
          <p:cNvSpPr txBox="1">
            <a:spLocks/>
          </p:cNvSpPr>
          <p:nvPr/>
        </p:nvSpPr>
        <p:spPr>
          <a:xfrm>
            <a:off x="181993" y="650289"/>
            <a:ext cx="9486900" cy="610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03B4F8-9741-47F2-BCD7-34FFDA975EBC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6D7-AC89-4F73-B566-0AECF8F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7981"/>
            <a:ext cx="9486900" cy="500479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Choose Advanced Computer networks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FE0F-767D-493D-91BD-08F77ED1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21" y="1976390"/>
            <a:ext cx="8705850" cy="39180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you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want to choose your career in Networks with good package?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 Networking companies..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interested to do Certifications in Networking?</a:t>
            </a:r>
          </a:p>
          <a:p>
            <a:pPr lvl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Comptia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Network+, CCNA, CCNP,…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interested to get a feel of Research in Networks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Intent based Networking, Multi domain Control, Virtual Networking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simply interested to learn deep into networks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31BD21-E327-4F6A-B346-97CB6AB27346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6D7-AC89-4F73-B566-0AECF8F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3" y="911071"/>
            <a:ext cx="9486900" cy="500479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 Advanced Computer networks is interesting…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FE0F-767D-493D-91BD-08F77ED1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98" y="2094306"/>
            <a:ext cx="8066657" cy="3090254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through Analysis and practical implementation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Working in Network Design Projects assisted with lab exercises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 and realize network design using tools and simulations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298D94-5DAA-4EB8-AE08-6B83708995DC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6D7-AC89-4F73-B566-0AECF8F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3" y="911071"/>
            <a:ext cx="9486900" cy="500479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About Professor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FE0F-767D-493D-91BD-08F77ED1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1837681"/>
            <a:ext cx="6436311" cy="440331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 Nagasundari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Associate Professor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Faculty Member of C-IoT and C-ISFCR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PES University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Contact</a:t>
            </a:r>
          </a:p>
          <a:p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Email		: 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nagasundaris@pes.edu</a:t>
            </a:r>
            <a:endParaRPr lang="en-US" alt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Desk		: B-203D13,  Second floor, B Block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298D94-5DAA-4EB8-AE08-6B83708995DC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92BB3A3-3A90-4F79-8C1F-6B2AC540B586}"/>
              </a:ext>
            </a:extLst>
          </p:cNvPr>
          <p:cNvSpPr txBox="1"/>
          <p:nvPr/>
        </p:nvSpPr>
        <p:spPr>
          <a:xfrm>
            <a:off x="6433166" y="2201118"/>
            <a:ext cx="4725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Research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of Cyber Physical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SCADA system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Intent based Networking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C8482C-BE27-488D-AB30-533586B3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691" y="5123326"/>
            <a:ext cx="2896109" cy="13418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1334B-6BD0-4298-8AF8-E965CFECA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61" y="5211352"/>
            <a:ext cx="1731745" cy="116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8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6D7-AC89-4F73-B566-0AECF8F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3" y="911071"/>
            <a:ext cx="9486900" cy="500479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Forms of Teaching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FE0F-767D-493D-91BD-08F77ED1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54" y="2041039"/>
            <a:ext cx="8705850" cy="375607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 Exercises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Case Study/Seminars/Discussions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Quiz/ISA/ESA Exams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298D94-5DAA-4EB8-AE08-6B83708995DC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2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6D7-AC89-4F73-B566-0AECF8F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4" y="650703"/>
            <a:ext cx="9486900" cy="62809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Course objectives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FE0F-767D-493D-91BD-08F77ED1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068" y="1943385"/>
            <a:ext cx="8970886" cy="3918098"/>
          </a:xfrm>
        </p:spPr>
        <p:txBody>
          <a:bodyPr>
            <a:normAutofit/>
          </a:bodyPr>
          <a:lstStyle/>
          <a:p>
            <a:pPr marL="0" lvl="0" indent="0" algn="just">
              <a:buSzPts val="1200"/>
              <a:buNone/>
              <a:tabLst>
                <a:tab pos="457200" algn="l"/>
              </a:tabLst>
            </a:pPr>
            <a:r>
              <a:rPr lang="en-IN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 a strong understanding of network by</a:t>
            </a:r>
            <a:endParaRPr lang="en-IN" dirty="0">
              <a:solidFill>
                <a:srgbClr val="00000A"/>
              </a:solidFill>
              <a:effectLst/>
              <a:latin typeface="Calibri" panose="020F0502020204030204" pitchFamily="34" charset="0"/>
              <a:ea typeface="Noto Sans CJK SC Regular"/>
              <a:cs typeface="Calibri" panose="020F0502020204030204" pitchFamily="34" charset="0"/>
            </a:endParaRP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IN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Analysing the network traffic and working of applications and protocols.</a:t>
            </a: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IN" dirty="0">
                <a:solidFill>
                  <a:srgbClr val="00000A"/>
                </a:solidFill>
                <a:latin typeface="Calibri" panose="020F0502020204030204" pitchFamily="34" charset="0"/>
                <a:ea typeface="Noto Sans CJK SC Regular"/>
                <a:cs typeface="Calibri" panose="020F0502020204030204" pitchFamily="34" charset="0"/>
              </a:rPr>
              <a:t>Designing the network for a given system using top down approach.</a:t>
            </a: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IN" dirty="0">
                <a:solidFill>
                  <a:srgbClr val="00000A"/>
                </a:solidFill>
                <a:latin typeface="Calibri" panose="020F0502020204030204" pitchFamily="34" charset="0"/>
                <a:ea typeface="Noto Sans CJK SC Regular"/>
                <a:cs typeface="Calibri" panose="020F0502020204030204" pitchFamily="34" charset="0"/>
              </a:rPr>
              <a:t>Deep dive into practical approach to implement the designed network specifying the addressing mechanism and routing strategy</a:t>
            </a: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IN" dirty="0">
                <a:solidFill>
                  <a:srgbClr val="00000A"/>
                </a:solidFill>
                <a:latin typeface="Calibri" panose="020F0502020204030204" pitchFamily="34" charset="0"/>
                <a:ea typeface="Noto Sans CJK SC Regular"/>
                <a:cs typeface="Calibri" panose="020F0502020204030204" pitchFamily="34" charset="0"/>
              </a:rPr>
              <a:t>Unearth research contributions required in networks</a:t>
            </a:r>
          </a:p>
          <a:p>
            <a:pPr marL="0" lvl="0" indent="0" algn="just">
              <a:buSzPts val="1200"/>
              <a:buNone/>
              <a:tabLst>
                <a:tab pos="457200" algn="l"/>
              </a:tabLst>
            </a:pPr>
            <a:endParaRPr lang="en-IN" dirty="0">
              <a:solidFill>
                <a:srgbClr val="00000A"/>
              </a:solidFill>
              <a:latin typeface="Calibri" panose="020F0502020204030204" pitchFamily="34" charset="0"/>
              <a:ea typeface="Noto Sans CJK SC Regular"/>
              <a:cs typeface="Calibri" panose="020F0502020204030204" pitchFamily="34" charset="0"/>
            </a:endParaRP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endParaRPr lang="en-IN" dirty="0">
              <a:solidFill>
                <a:srgbClr val="00000A"/>
              </a:solidFill>
              <a:latin typeface="Calibri" panose="020F0502020204030204" pitchFamily="34" charset="0"/>
              <a:ea typeface="Noto Sans CJK SC Regular"/>
              <a:cs typeface="Calibri" panose="020F0502020204030204" pitchFamily="34" charset="0"/>
            </a:endParaRP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endParaRPr lang="en-IN" dirty="0">
              <a:solidFill>
                <a:srgbClr val="00000A"/>
              </a:solidFill>
              <a:effectLst/>
              <a:latin typeface="Calibri" panose="020F0502020204030204" pitchFamily="34" charset="0"/>
              <a:ea typeface="Noto Sans CJK SC Regular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A"/>
              </a:solidFill>
              <a:effectLst/>
              <a:latin typeface="Liberation Serif"/>
              <a:ea typeface="Noto Sans CJK SC Regular"/>
              <a:cs typeface="Free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EC2DCF-8046-4D12-A92A-C850BAF64E3E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0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6D7-AC89-4F73-B566-0AECF8F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4" y="672897"/>
            <a:ext cx="9486900" cy="6103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Course outcomes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FE0F-767D-493D-91BD-08F77ED1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376" y="1668177"/>
            <a:ext cx="8899865" cy="3918098"/>
          </a:xfrm>
        </p:spPr>
        <p:txBody>
          <a:bodyPr>
            <a:normAutofit/>
          </a:bodyPr>
          <a:lstStyle/>
          <a:p>
            <a:pPr marL="0" lvl="0" indent="0" algn="just">
              <a:buSzPts val="1200"/>
              <a:buNone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a scenario, you are equipped to </a:t>
            </a:r>
          </a:p>
          <a:p>
            <a:pPr marL="34290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a network satisfying the customer requirements</a:t>
            </a: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the network design using simulation environment</a:t>
            </a: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Realize the utilization of routing protocols according to the given constraints</a:t>
            </a: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Troubleshoot the network design issues</a:t>
            </a: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SzPts val="1200"/>
              <a:buFont typeface="Arial" panose="020B0604020202020204" pitchFamily="34" charset="0"/>
              <a:buChar char="●"/>
              <a:tabLst>
                <a:tab pos="457200" algn="l"/>
              </a:tabLst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96D86-67F6-47DD-AB92-2933BC319D42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6D7-AC89-4F73-B566-0AECF8F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3" y="650289"/>
            <a:ext cx="9486900" cy="61034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Course outline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FE0F-767D-493D-91BD-08F77ED1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020" y="2010791"/>
            <a:ext cx="3958887" cy="1833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Unit 1: </a:t>
            </a:r>
          </a:p>
          <a:p>
            <a:pPr marL="0" indent="0">
              <a:buNone/>
            </a:pPr>
            <a:r>
              <a:rPr lang="en-IN" dirty="0">
                <a:solidFill>
                  <a:srgbClr val="0000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Identifying Customer’s Needs and Goals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44EED3-C8D0-49F0-9CFD-FA756995FA51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Top Down Network Design - ebrahma.com">
            <a:extLst>
              <a:ext uri="{FF2B5EF4-FFF2-40B4-BE49-F238E27FC236}">
                <a16:creationId xmlns:a16="http://schemas.microsoft.com/office/drawing/2014/main" id="{222649C5-8EBE-4B11-89DA-FC9017B40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96" y="1861911"/>
            <a:ext cx="6089733" cy="461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3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E6D7-AC89-4F73-B566-0AECF8F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3" y="650289"/>
            <a:ext cx="9486900" cy="61034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Course outline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FE0F-767D-493D-91BD-08F77ED1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3" y="1759766"/>
            <a:ext cx="5334926" cy="2459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Unit 2:</a:t>
            </a:r>
          </a:p>
          <a:p>
            <a:pPr marL="0" indent="0"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Characterizing the Existing Internetwork and Network Traffic </a:t>
            </a:r>
            <a:endParaRPr lang="en-IN" dirty="0">
              <a:solidFill>
                <a:srgbClr val="00000A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44EED3-C8D0-49F0-9CFD-FA756995FA51}"/>
              </a:ext>
            </a:extLst>
          </p:cNvPr>
          <p:cNvCxnSpPr/>
          <p:nvPr/>
        </p:nvCxnSpPr>
        <p:spPr>
          <a:xfrm>
            <a:off x="0" y="1411550"/>
            <a:ext cx="925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18D28F8-4670-4D65-A550-87FEF97F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7" y="3314831"/>
            <a:ext cx="1600200" cy="18097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1F86C7F-4D1B-4043-9B4A-5AD5A3C3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63" y="2770092"/>
            <a:ext cx="4920217" cy="37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05436D-DA31-48D4-853A-C8FDBCBE65FA}"/>
              </a:ext>
            </a:extLst>
          </p:cNvPr>
          <p:cNvSpPr txBox="1"/>
          <p:nvPr/>
        </p:nvSpPr>
        <p:spPr>
          <a:xfrm>
            <a:off x="6096000" y="1788386"/>
            <a:ext cx="39749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Unit 3: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Logical Network Design I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13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lassicFrame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1F0"/>
      </a:lt2>
      <a:accent1>
        <a:srgbClr val="23ADDC"/>
      </a:accent1>
      <a:accent2>
        <a:srgbClr val="1756D5"/>
      </a:accent2>
      <a:accent3>
        <a:srgbClr val="3B2CE7"/>
      </a:accent3>
      <a:accent4>
        <a:srgbClr val="7617D5"/>
      </a:accent4>
      <a:accent5>
        <a:srgbClr val="D729E7"/>
      </a:accent5>
      <a:accent6>
        <a:srgbClr val="D51796"/>
      </a:accent6>
      <a:hlink>
        <a:srgbClr val="BF5F3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441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Goudy Old Style</vt:lpstr>
      <vt:lpstr>Liberation Serif</vt:lpstr>
      <vt:lpstr>ClassicFrameVTI</vt:lpstr>
      <vt:lpstr>Advanced computer networks</vt:lpstr>
      <vt:lpstr>Choose Advanced Computer networks </vt:lpstr>
      <vt:lpstr>Learning Advanced Computer networks is interesting…</vt:lpstr>
      <vt:lpstr>About Professor</vt:lpstr>
      <vt:lpstr>Forms of Teaching</vt:lpstr>
      <vt:lpstr>Course objectives</vt:lpstr>
      <vt:lpstr>Course outcomes</vt:lpstr>
      <vt:lpstr>Course outline</vt:lpstr>
      <vt:lpstr>Course outline</vt:lpstr>
      <vt:lpstr>Course outline</vt:lpstr>
      <vt:lpstr>Course outline</vt:lpstr>
      <vt:lpstr>Course outline</vt:lpstr>
      <vt:lpstr>Course Grading policy*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networks</dc:title>
  <dc:creator>Nagasundari S</dc:creator>
  <cp:lastModifiedBy>Nagasundari S</cp:lastModifiedBy>
  <cp:revision>82</cp:revision>
  <dcterms:created xsi:type="dcterms:W3CDTF">2020-11-28T06:50:18Z</dcterms:created>
  <dcterms:modified xsi:type="dcterms:W3CDTF">2020-11-29T14:15:00Z</dcterms:modified>
</cp:coreProperties>
</file>