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57" r:id="rId2"/>
    <p:sldId id="834" r:id="rId3"/>
    <p:sldId id="832" r:id="rId4"/>
    <p:sldId id="836" r:id="rId5"/>
    <p:sldId id="835" r:id="rId6"/>
    <p:sldId id="837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39906-EAB5-F842-98B1-529E0934E8F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8A05D-73E3-7D4F-9FAF-0BA4C0BA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5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776A-73A6-5C4C-9187-5ADC4FF9D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D7E66-1FD8-9B4C-AF68-CA4044C97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103D-58EF-CB43-8130-081EAB8E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EAAE-3FD2-864B-8AE8-F554C17B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BD537-6FD1-B04B-8498-7A19A425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14F5-B75C-364C-8130-F0192A6A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8D62-EF9E-FA40-A20B-E1D1CBF76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20DB-6596-D04C-B867-E628ACD9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5AB61-CE3C-9646-818C-027BCEC9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E914-E882-F445-A16C-8B871053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AEA78-56D3-FD47-A343-E620C282F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F46AC-4181-EF4E-8F49-8893CA751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A604-FFB0-7346-BD36-84746CCC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C434-592F-F742-BDCB-84DE4A81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3ABF-EF71-1C4A-A310-017EBA39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DE7B-311C-C24E-9FE7-5D85E919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2890-4440-2542-85A2-4447478D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B3DC5-7993-B246-A42E-0A69EACB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FB11-5353-4D4A-A0A4-0F92C68C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8CA6-0CC7-E84C-9C58-BE71F297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6707-176D-6643-AF6A-42C8DEA8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53D7E-C3E3-4142-B50B-ECEB31E6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AC94A-DA12-2840-8814-DF9609DE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73269-711B-024C-ACB7-9D9DBED6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983E-3A1A-7644-B616-951E50A7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0C7-2584-6641-804B-D1D684BF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3A16-84A0-4D44-B4AD-9A171956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32BD1-FE50-554C-838F-0EC066074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2E04D-7A26-004E-B755-B5686484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D0DD6-8C9B-5F40-A0D9-B00F9DAC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D50A-8CD7-064A-A04C-28E2935B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7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0947-FA07-014F-8803-8D79F71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4A5A-F93A-F34F-BCBE-5D50082C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67C1B-FCEC-3747-AB05-535E7745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4A330-1FDB-1D4B-9BDE-24C5614C8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FE5D0-57CA-324B-B178-1CAEAD38E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F164C-50A8-FC4E-91FF-2A26F35F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AD39F-1C2D-4A4D-8E96-AE25EA56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2A4EF-CB5B-AC49-986F-DB5B5917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3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233E-7C09-CA41-9E1A-45E4BF0F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C4177-CCBE-FB4C-931C-5DA5DFAA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018B1-D9F6-9C48-9709-BE8A8E66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CF6DC-CCF3-1A4A-A967-6AB9172B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B3F05-6964-5243-B851-3F7C110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BB9C5-D9BC-A045-B19B-941A174D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520C1-0C2A-1D4A-B565-13A9EBF2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CA37-29CD-1A4F-BC95-813068D9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4696-3DA9-CE4E-8796-4003816C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60-C476-5543-87EE-605F6C315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0B5E-E6D8-1D49-B0D6-A1FA052C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91A2-E260-6E4B-ACFC-04237D43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B5C2-66B9-D64A-9516-40131B99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12B3-70BD-4544-BD59-3622B7F0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CDF30-DFFB-764A-AB06-7B71BE35F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98FB2-7E6E-6F41-B141-C833EAE0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88E5-BF5A-7445-B0A9-44DE5029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10C3E-1110-634E-84F5-90C7D3C6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F1DCC-A677-F34E-B519-668CBD86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4CA0E-08CC-EE41-B5EF-0C143F63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D830-B76C-4F4C-8CF1-7CE0C2D1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AB2B-3905-1045-8C5C-EE190FBE1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December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4CCE-62D4-7347-A8C2-84376C8C7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Sudarshan TSB, PES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3129-1376-0340-ADF0-370AB5C32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B0B4-10CF-284F-A9AF-CBEB31D9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UE18CS342:</a:t>
            </a: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Heterogeneous Parallelism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Sudarshan T S B.,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22C7-60AF-644C-AE5F-DD11935B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0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Welcome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HETEROGENEOUS PARALLELISM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DEC41-DB40-0B46-99EA-59115B8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0609C-C2B1-6348-98AB-2BF21835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2A0C-FB23-5647-A43F-E6A2DD08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3DB80-EC2A-3C41-95DB-3B195EE9CCE7}"/>
              </a:ext>
            </a:extLst>
          </p:cNvPr>
          <p:cNvSpPr/>
          <p:nvPr/>
        </p:nvSpPr>
        <p:spPr>
          <a:xfrm>
            <a:off x="598883" y="1496654"/>
            <a:ext cx="9790602" cy="4617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B41A3-D383-B942-844D-9AEDC39DE056}"/>
              </a:ext>
            </a:extLst>
          </p:cNvPr>
          <p:cNvSpPr txBox="1"/>
          <p:nvPr/>
        </p:nvSpPr>
        <p:spPr>
          <a:xfrm>
            <a:off x="1070439" y="1755890"/>
            <a:ext cx="6602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Greetings!</a:t>
            </a:r>
          </a:p>
          <a:p>
            <a:endParaRPr lang="en-US" sz="2000" dirty="0"/>
          </a:p>
          <a:p>
            <a:r>
              <a:rPr lang="en-US" sz="2000" dirty="0"/>
              <a:t>Welcome to an exciting Elective Course:</a:t>
            </a:r>
          </a:p>
          <a:p>
            <a:r>
              <a:rPr lang="en-US" sz="2000" dirty="0"/>
              <a:t>	</a:t>
            </a:r>
            <a:r>
              <a:rPr lang="en-US" sz="2000" b="1" dirty="0"/>
              <a:t>UE18CS342: Heterogeneous Parallelism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Prerequisites:</a:t>
            </a:r>
          </a:p>
          <a:p>
            <a:r>
              <a:rPr lang="en-US" sz="2000" dirty="0"/>
              <a:t>	Problem Solving Skills</a:t>
            </a:r>
          </a:p>
          <a:p>
            <a:r>
              <a:rPr lang="en-US" sz="2000" dirty="0"/>
              <a:t>	Interest in Software and Hardware</a:t>
            </a:r>
          </a:p>
          <a:p>
            <a:r>
              <a:rPr lang="en-US" sz="2000" dirty="0"/>
              <a:t>	Understanding of Algorithms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33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Course Overview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HETEROGENEOUS PARALLELISM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DEC41-DB40-0B46-99EA-59115B8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0609C-C2B1-6348-98AB-2BF21835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2A0C-FB23-5647-A43F-E6A2DD08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3DB80-EC2A-3C41-95DB-3B195EE9CCE7}"/>
              </a:ext>
            </a:extLst>
          </p:cNvPr>
          <p:cNvSpPr/>
          <p:nvPr/>
        </p:nvSpPr>
        <p:spPr>
          <a:xfrm>
            <a:off x="598883" y="1496654"/>
            <a:ext cx="9790602" cy="4617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DE8B2-0AAB-F442-AE49-3C884F703F78}"/>
              </a:ext>
            </a:extLst>
          </p:cNvPr>
          <p:cNvSpPr txBox="1"/>
          <p:nvPr/>
        </p:nvSpPr>
        <p:spPr>
          <a:xfrm>
            <a:off x="718457" y="1576435"/>
            <a:ext cx="95141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Parallel Computing is an essential computing paradigm for today’s commercial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Most of hardware platforms today have </a:t>
            </a:r>
            <a:r>
              <a:rPr lang="en-US" sz="2200" b="1" i="1" dirty="0"/>
              <a:t>multiple computing resources</a:t>
            </a:r>
            <a:r>
              <a:rPr lang="en-US" sz="2200" dirty="0"/>
              <a:t>, which has to be simultaneously and efficiently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commercial computing platforms are heterogeneous in nature which includes </a:t>
            </a:r>
            <a:r>
              <a:rPr lang="en-US" sz="2200" b="1" i="1" dirty="0"/>
              <a:t>CPUs, GPUs, FPGAs and few other accelerators like TPUs </a:t>
            </a:r>
            <a:r>
              <a:rPr lang="en-US" sz="2200" dirty="0"/>
              <a:t>for specific domain viz. AI, ML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course will familiarize you with parallel heterogeneous architectures and programming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Also the course includes the concepts of memory systems, memory consistency and coherence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Projects based on popular programming frameworks  will be the highlight of this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172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Course Overview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HETEROGENEOUS PARALLELISM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DEC41-DB40-0B46-99EA-59115B8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0609C-C2B1-6348-98AB-2BF21835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2A0C-FB23-5647-A43F-E6A2DD08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3DB80-EC2A-3C41-95DB-3B195EE9CCE7}"/>
              </a:ext>
            </a:extLst>
          </p:cNvPr>
          <p:cNvSpPr/>
          <p:nvPr/>
        </p:nvSpPr>
        <p:spPr>
          <a:xfrm>
            <a:off x="598883" y="1496654"/>
            <a:ext cx="9790602" cy="4617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DE8B2-0AAB-F442-AE49-3C884F703F78}"/>
              </a:ext>
            </a:extLst>
          </p:cNvPr>
          <p:cNvSpPr txBox="1"/>
          <p:nvPr/>
        </p:nvSpPr>
        <p:spPr>
          <a:xfrm>
            <a:off x="718457" y="1576435"/>
            <a:ext cx="95141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Following are the content of the course: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Unit-1: Fine Grained Parallelism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Types of Parallelism, Various techniques to exploit implicit and explicit parallelism, Code Optimization and Cache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Unit-2: Coarse Grained Parallelism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Data, Task and Pipeline parallelism, </a:t>
            </a:r>
            <a:r>
              <a:rPr lang="en-US" sz="2000" dirty="0" err="1"/>
              <a:t>Multithearded</a:t>
            </a:r>
            <a:r>
              <a:rPr lang="en-US" sz="2000" dirty="0"/>
              <a:t> and Multicore architectures, GPU and many core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Unit-3: Parallelism Bugs and Resolution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Program Analysis, Memory consistency models, Atomicity and Violations of atomicity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Unit-4: Parallel programming Frameworks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OpenMP, CUDA, MPI, OpenCL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Unit-5: Parallel Programming Languages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UPC, Chapel, Concurrency in Mainstream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83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Course Overview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HETEROGENEOUS PARALLELISM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DEC41-DB40-0B46-99EA-59115B8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0609C-C2B1-6348-98AB-2BF21835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2A0C-FB23-5647-A43F-E6A2DD08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3DB80-EC2A-3C41-95DB-3B195EE9CCE7}"/>
              </a:ext>
            </a:extLst>
          </p:cNvPr>
          <p:cNvSpPr/>
          <p:nvPr/>
        </p:nvSpPr>
        <p:spPr>
          <a:xfrm>
            <a:off x="598883" y="1496654"/>
            <a:ext cx="9790602" cy="4617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DE8B2-0AAB-F442-AE49-3C884F703F78}"/>
              </a:ext>
            </a:extLst>
          </p:cNvPr>
          <p:cNvSpPr txBox="1"/>
          <p:nvPr/>
        </p:nvSpPr>
        <p:spPr>
          <a:xfrm>
            <a:off x="718457" y="1576435"/>
            <a:ext cx="95141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Text Book: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“Programming Massively Parallel Processors”, David Kirk and Wen-</a:t>
            </a:r>
            <a:r>
              <a:rPr lang="en-IN" dirty="0" err="1"/>
              <a:t>mei</a:t>
            </a:r>
            <a:r>
              <a:rPr lang="en-IN" dirty="0"/>
              <a:t> </a:t>
            </a:r>
            <a:r>
              <a:rPr lang="en-IN" dirty="0" err="1"/>
              <a:t>Hwu</a:t>
            </a:r>
            <a:r>
              <a:rPr lang="en-IN" dirty="0"/>
              <a:t> ,3rd ,Morgan Kaufmann ,2016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Reference Books:</a:t>
            </a:r>
          </a:p>
          <a:p>
            <a:r>
              <a:rPr lang="en-IN" dirty="0"/>
              <a:t>	1.“Computer Architecture: A Quantitative Approach: John Hennessy David Patterson” ,6</a:t>
            </a:r>
            <a:r>
              <a:rPr lang="en-IN" baseline="30000" dirty="0"/>
              <a:t>th</a:t>
            </a:r>
            <a:r>
              <a:rPr lang="en-IN" dirty="0"/>
              <a:t> 	Edition ,Morgan Kaufmann ,2017.</a:t>
            </a:r>
          </a:p>
          <a:p>
            <a:r>
              <a:rPr lang="en-IN" dirty="0"/>
              <a:t>	2: “Computer Systems: A Programmer's Perspective”, Randal E. Bryant, David R. O’ 	</a:t>
            </a:r>
            <a:r>
              <a:rPr lang="en-IN" dirty="0" err="1"/>
              <a:t>Hallaron</a:t>
            </a:r>
            <a:r>
              <a:rPr lang="en-IN" dirty="0"/>
              <a:t> ,2nd ,Pearson ,2016.</a:t>
            </a:r>
          </a:p>
          <a:p>
            <a:r>
              <a:rPr lang="en-IN" dirty="0"/>
              <a:t>	3:  Latest Web Resources and Papers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17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Course Overview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HETEROGENEOUS PARALLELISM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DEC41-DB40-0B46-99EA-59115B8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0609C-C2B1-6348-98AB-2BF21835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Sudarshan TSB, PES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2A0C-FB23-5647-A43F-E6A2DD08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3DB80-EC2A-3C41-95DB-3B195EE9CCE7}"/>
              </a:ext>
            </a:extLst>
          </p:cNvPr>
          <p:cNvSpPr/>
          <p:nvPr/>
        </p:nvSpPr>
        <p:spPr>
          <a:xfrm>
            <a:off x="598883" y="1496654"/>
            <a:ext cx="9790602" cy="4617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DE8B2-0AAB-F442-AE49-3C884F703F78}"/>
              </a:ext>
            </a:extLst>
          </p:cNvPr>
          <p:cNvSpPr txBox="1"/>
          <p:nvPr/>
        </p:nvSpPr>
        <p:spPr>
          <a:xfrm>
            <a:off x="718457" y="1576435"/>
            <a:ext cx="9514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Evaluation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T1 &amp; T2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Projects Based on Parallel programming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End Sem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Weightages for these components will be announced based on University/Department policy before Jan 20</a:t>
            </a:r>
            <a:r>
              <a:rPr lang="en-US" sz="2200" baseline="30000" dirty="0"/>
              <a:t>th</a:t>
            </a:r>
            <a:r>
              <a:rPr lang="en-US" sz="2200" dirty="0"/>
              <a:t>, 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9579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sudarshan@pes.edu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215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Sudarshan T S B. Ph.D.,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57AF7-4243-9049-ADA3-B27E68A1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0B4-10CF-284F-A9AF-CBEB31D9E9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6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457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TSB</dc:creator>
  <cp:lastModifiedBy>Sudarshan TSB</cp:lastModifiedBy>
  <cp:revision>53</cp:revision>
  <dcterms:created xsi:type="dcterms:W3CDTF">2020-08-18T02:59:44Z</dcterms:created>
  <dcterms:modified xsi:type="dcterms:W3CDTF">2020-12-02T08:49:34Z</dcterms:modified>
</cp:coreProperties>
</file>