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7" r:id="rId2"/>
    <p:sldId id="358" r:id="rId3"/>
    <p:sldId id="1266" r:id="rId4"/>
    <p:sldId id="1153" r:id="rId5"/>
    <p:sldId id="275" r:id="rId6"/>
    <p:sldId id="1256" r:id="rId7"/>
    <p:sldId id="1257" r:id="rId8"/>
    <p:sldId id="1267" r:id="rId9"/>
    <p:sldId id="1258" r:id="rId10"/>
    <p:sldId id="1260" r:id="rId11"/>
    <p:sldId id="12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pPr/>
              <a:t>28-11-2020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94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94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pPr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592661" y="2449872"/>
            <a:ext cx="679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Design Patterns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68794" y="359341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4026" y="974645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6854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Text Book  and  Evaluation pattern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8CD10BED-EFF6-4F70-B332-A2718762BF53}"/>
              </a:ext>
            </a:extLst>
          </p:cNvPr>
          <p:cNvSpPr txBox="1">
            <a:spLocks noChangeArrowheads="1"/>
          </p:cNvSpPr>
          <p:nvPr/>
        </p:nvSpPr>
        <p:spPr>
          <a:xfrm>
            <a:off x="395383" y="1259616"/>
            <a:ext cx="95422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  <a:ea typeface="ＭＳ Ｐゴシック" charset="0"/>
              </a:rPr>
              <a:t>Text Book and Reference Book </a:t>
            </a:r>
            <a:endParaRPr lang="en-US" sz="2400" dirty="0" smtClean="0">
              <a:solidFill>
                <a:srgbClr val="0070C0"/>
              </a:solidFill>
              <a:ea typeface="ＭＳ Ｐゴシック" charset="0"/>
            </a:endParaRPr>
          </a:p>
          <a:p>
            <a:r>
              <a:rPr lang="en-GB" sz="2400" dirty="0" smtClean="0"/>
              <a:t>“Design Patterns” Erich Gamma, Richard </a:t>
            </a:r>
            <a:r>
              <a:rPr lang="en-GB" sz="2400" dirty="0" err="1" smtClean="0"/>
              <a:t>Helan</a:t>
            </a:r>
            <a:r>
              <a:rPr lang="en-GB" sz="2400" dirty="0" smtClean="0"/>
              <a:t>, Ralph </a:t>
            </a:r>
            <a:r>
              <a:rPr lang="en-GB" sz="2400" dirty="0" err="1" smtClean="0"/>
              <a:t>Johman</a:t>
            </a:r>
            <a:r>
              <a:rPr lang="en-GB" sz="2400" dirty="0" smtClean="0"/>
              <a:t>, John </a:t>
            </a:r>
            <a:r>
              <a:rPr lang="en-GB" sz="2400" dirty="0" err="1" smtClean="0"/>
              <a:t>Vlissides</a:t>
            </a:r>
            <a:r>
              <a:rPr lang="en-GB" sz="2400" dirty="0" smtClean="0"/>
              <a:t>, </a:t>
            </a:r>
            <a:r>
              <a:rPr lang="en-GB" sz="2400" dirty="0" smtClean="0"/>
              <a:t>Pearson</a:t>
            </a:r>
          </a:p>
          <a:p>
            <a:r>
              <a:rPr lang="en-GB" sz="2400" dirty="0" smtClean="0"/>
              <a:t>“Design Principles and Design Patterns”, Robert C </a:t>
            </a:r>
            <a:r>
              <a:rPr lang="en-GB" sz="2400" dirty="0" smtClean="0"/>
              <a:t>Martin ( Reference Book)</a:t>
            </a:r>
            <a:endParaRPr lang="en-GB" sz="2400" dirty="0" smtClean="0"/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None/>
              <a:defRPr/>
            </a:pPr>
            <a:r>
              <a:rPr lang="en-US" sz="2400" dirty="0" smtClean="0">
                <a:solidFill>
                  <a:srgbClr val="0070C0"/>
                </a:solidFill>
                <a:ea typeface="ＭＳ Ｐゴシック" charset="0"/>
              </a:rPr>
              <a:t>Evaluation Pattern</a:t>
            </a:r>
            <a:endParaRPr lang="en-US" sz="2400" dirty="0" smtClean="0">
              <a:solidFill>
                <a:srgbClr val="0070C0"/>
              </a:solidFill>
              <a:ea typeface="ＭＳ Ｐゴシック" charset="0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sz="2400" dirty="0" smtClean="0">
                <a:ea typeface="ＭＳ Ｐゴシック" charset="0"/>
              </a:rPr>
              <a:t> ISA1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defRPr/>
            </a:pPr>
            <a:endParaRPr lang="en-US" sz="2400" dirty="0" smtClean="0">
              <a:ea typeface="ＭＳ Ｐゴシック" charset="0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sz="2400" dirty="0" smtClean="0">
                <a:ea typeface="ＭＳ Ｐゴシック" charset="0"/>
              </a:rPr>
              <a:t>ISA2</a:t>
            </a: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defRPr/>
            </a:pPr>
            <a:endParaRPr lang="en-US" sz="2400" dirty="0" smtClean="0">
              <a:ea typeface="ＭＳ Ｐゴシック" charset="0"/>
            </a:endParaRPr>
          </a:p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sz="2400" dirty="0" smtClean="0">
                <a:ea typeface="ＭＳ Ｐゴシック" charset="0"/>
              </a:rPr>
              <a:t>ESA</a:t>
            </a:r>
            <a:endParaRPr lang="en-US" sz="2400" dirty="0" smtClean="0"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CA398E-A895-4F16-BFE3-9AB804402DC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PRINCIPLES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8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86106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17" y="2137480"/>
            <a:ext cx="9597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cap="all" dirty="0" smtClean="0">
                <a:solidFill>
                  <a:schemeClr val="accent2">
                    <a:lumMod val="75000"/>
                  </a:schemeClr>
                </a:solidFill>
              </a:rPr>
              <a:t>Design Patterns </a:t>
            </a:r>
            <a:endParaRPr lang="en-US" sz="3600" b="1" cap="al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12622" y="2793422"/>
            <a:ext cx="78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715612"/>
            <a:ext cx="7899662" cy="6983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4791B0D-D0E5-4B4B-89D5-640ABCF00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29900" y="451036"/>
            <a:ext cx="96321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0" y="750495"/>
            <a:ext cx="7772400" cy="3881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Course Objective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F9C1EB1-8AD8-4CA9-9733-1254DB73A1C1}"/>
              </a:ext>
            </a:extLst>
          </p:cNvPr>
          <p:cNvSpPr/>
          <p:nvPr/>
        </p:nvSpPr>
        <p:spPr>
          <a:xfrm>
            <a:off x="393110" y="1281810"/>
            <a:ext cx="1001034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smtClean="0"/>
              <a:t>Design </a:t>
            </a:r>
            <a:r>
              <a:rPr lang="en-GB" sz="2800" dirty="0" smtClean="0"/>
              <a:t>principles beyond coding.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smtClean="0"/>
              <a:t>Good </a:t>
            </a:r>
            <a:r>
              <a:rPr lang="en-GB" sz="2800" dirty="0" smtClean="0"/>
              <a:t>habits in design.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smtClean="0"/>
              <a:t>Appreciation </a:t>
            </a:r>
            <a:r>
              <a:rPr lang="en-GB" sz="2800" dirty="0" smtClean="0"/>
              <a:t>for what to do and what not to do</a:t>
            </a:r>
            <a:r>
              <a:rPr lang="en-GB" sz="2800" dirty="0" smtClean="0"/>
              <a:t>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smtClean="0"/>
              <a:t>Alternate </a:t>
            </a:r>
            <a:r>
              <a:rPr lang="en-GB" sz="2800" dirty="0" smtClean="0"/>
              <a:t>design solutions.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dirty="0" smtClean="0"/>
              <a:t>The </a:t>
            </a:r>
            <a:r>
              <a:rPr lang="en-GB" sz="2800" dirty="0" smtClean="0"/>
              <a:t>intricacies of design</a:t>
            </a:r>
            <a:r>
              <a:rPr lang="en-GB" sz="2800" dirty="0" smtClean="0"/>
              <a:t>.</a:t>
            </a:r>
            <a:endParaRPr lang="en-IN" sz="2800" dirty="0" smtClean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5CA398E-A895-4F16-BFE3-9AB804402DC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PRINCIPLES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7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0" y="750495"/>
            <a:ext cx="7772400" cy="38819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Course Outline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F9C1EB1-8AD8-4CA9-9733-1254DB73A1C1}"/>
              </a:ext>
            </a:extLst>
          </p:cNvPr>
          <p:cNvSpPr/>
          <p:nvPr/>
        </p:nvSpPr>
        <p:spPr>
          <a:xfrm>
            <a:off x="393110" y="1281810"/>
            <a:ext cx="99930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At the end of the course, the student will be able to</a:t>
            </a:r>
            <a:r>
              <a:rPr lang="en-IN" sz="2400" dirty="0" smtClean="0"/>
              <a:t>:</a:t>
            </a:r>
          </a:p>
          <a:p>
            <a:endParaRPr lang="en-IN" sz="2400" dirty="0" smtClean="0"/>
          </a:p>
          <a:p>
            <a:pPr>
              <a:lnSpc>
                <a:spcPct val="200000"/>
              </a:lnSpc>
            </a:pPr>
            <a:r>
              <a:rPr lang="en-GB" sz="2400" dirty="0" smtClean="0"/>
              <a:t>● Separate the interface from implementation in any complex problem.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● Identify the contexts where design patterns can be applied.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● Identify where not to apply design patterns.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● Recognize negative consequences of applying patterns using Anti-Patterns.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● Reliably refactor a large piece of software.</a:t>
            </a:r>
          </a:p>
          <a:p>
            <a:pPr>
              <a:lnSpc>
                <a:spcPct val="200000"/>
              </a:lnSpc>
            </a:pPr>
            <a:r>
              <a:rPr lang="en-GB" sz="2400" b="1" dirty="0" smtClean="0"/>
              <a:t>Pre-Requisite:UE18CS251 – Design and Analysis of Algorithms.</a:t>
            </a:r>
            <a:endParaRPr lang="en-IN" sz="2400" dirty="0" smtClean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CA398E-A895-4F16-BFE3-9AB804402DC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PRINCIPLES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7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6854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Unit – I: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Design Principles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8CD10BED-EFF6-4F70-B332-A2718762BF53}"/>
              </a:ext>
            </a:extLst>
          </p:cNvPr>
          <p:cNvSpPr txBox="1">
            <a:spLocks noChangeArrowheads="1"/>
          </p:cNvSpPr>
          <p:nvPr/>
        </p:nvSpPr>
        <p:spPr>
          <a:xfrm>
            <a:off x="395383" y="1259615"/>
            <a:ext cx="9878677" cy="5408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rgbClr val="FF0000"/>
                </a:solidFill>
                <a:ea typeface="ＭＳ Ｐゴシック" charset="0"/>
              </a:rPr>
              <a:t>Introduction</a:t>
            </a: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None/>
              <a:defRPr/>
            </a:pPr>
            <a:endParaRPr lang="en-US" sz="2400" dirty="0" smtClean="0">
              <a:solidFill>
                <a:srgbClr val="FF0000"/>
              </a:solidFill>
              <a:ea typeface="ＭＳ Ｐゴシック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ea typeface="ＭＳ Ｐゴシック" charset="0"/>
              </a:rPr>
              <a:t>Importance of Design  In SDLC.</a:t>
            </a: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None/>
              <a:defRPr/>
            </a:pPr>
            <a:endParaRPr lang="en-US" sz="2400" dirty="0" smtClean="0">
              <a:ea typeface="ＭＳ Ｐゴシック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ea typeface="ＭＳ Ｐゴシック" charset="0"/>
              </a:rPr>
              <a:t>What are </a:t>
            </a:r>
            <a:r>
              <a:rPr lang="en-US" sz="2400" dirty="0" smtClean="0">
                <a:ea typeface="ＭＳ Ｐゴシック" charset="0"/>
              </a:rPr>
              <a:t>D</a:t>
            </a:r>
            <a:r>
              <a:rPr lang="en-US" sz="2400" dirty="0" smtClean="0">
                <a:ea typeface="ＭＳ Ｐゴシック" charset="0"/>
              </a:rPr>
              <a:t>esign Principles?</a:t>
            </a: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None/>
              <a:defRPr/>
            </a:pPr>
            <a:endParaRPr lang="en-US" sz="2400" dirty="0" smtClean="0">
              <a:ea typeface="ＭＳ Ｐゴシック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ea typeface="ＭＳ Ｐゴシック" charset="0"/>
              </a:rPr>
              <a:t>SOLID Principles </a:t>
            </a: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None/>
              <a:defRPr/>
            </a:pPr>
            <a:endParaRPr lang="en-US" sz="2400" dirty="0" smtClean="0">
              <a:ea typeface="ＭＳ Ｐゴシック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ea typeface="ＭＳ Ｐゴシック" charset="0"/>
              </a:rPr>
              <a:t>GRASP Principles</a:t>
            </a:r>
            <a:endParaRPr lang="en-US" sz="2400" dirty="0" smtClean="0">
              <a:ea typeface="ＭＳ Ｐゴシック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sz="2400" dirty="0" smtClean="0">
              <a:ea typeface="ＭＳ Ｐゴシック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sz="2400" dirty="0" smtClean="0">
              <a:ea typeface="ＭＳ Ｐゴシック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sz="2400" dirty="0" smtClean="0">
              <a:ea typeface="ＭＳ Ｐゴシック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sz="2400" dirty="0" smtClean="0">
              <a:ea typeface="ＭＳ Ｐゴシック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sz="2400" dirty="0" smtClean="0">
              <a:ea typeface="ＭＳ Ｐゴシック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None/>
              <a:defRPr/>
            </a:pPr>
            <a:r>
              <a:rPr lang="en-US" sz="2400" i="1" dirty="0" smtClean="0">
                <a:ea typeface="ＭＳ Ｐゴシック" charset="0"/>
              </a:rPr>
              <a:t>Tools/Language: </a:t>
            </a:r>
            <a:r>
              <a:rPr lang="en-US" sz="2400" i="1" dirty="0" smtClean="0">
                <a:ea typeface="ＭＳ Ｐゴシック" charset="0"/>
              </a:rPr>
              <a:t>Python / </a:t>
            </a:r>
            <a:r>
              <a:rPr lang="en-US" sz="2400" i="1" dirty="0" err="1" smtClean="0">
                <a:ea typeface="ＭＳ Ｐゴシック" charset="0"/>
              </a:rPr>
              <a:t>StarUML</a:t>
            </a:r>
            <a:endParaRPr lang="en-US" sz="2400" i="1" dirty="0" smtClean="0"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CA398E-A895-4F16-BFE3-9AB804402DC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PRINCIPLES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8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6854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Unit 2 – Design Patterns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8CD10BED-EFF6-4F70-B332-A2718762BF53}"/>
              </a:ext>
            </a:extLst>
          </p:cNvPr>
          <p:cNvSpPr txBox="1">
            <a:spLocks noChangeArrowheads="1"/>
          </p:cNvSpPr>
          <p:nvPr/>
        </p:nvSpPr>
        <p:spPr>
          <a:xfrm>
            <a:off x="395383" y="1259616"/>
            <a:ext cx="95422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Importance of Design Patterns </a:t>
            </a: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Types of Design patterns </a:t>
            </a: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Issues we face during the design. </a:t>
            </a: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how to make sure the design does not violates principles </a:t>
            </a: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Will cover 5 </a:t>
            </a:r>
            <a:r>
              <a:rPr lang="en-US" sz="2200" dirty="0" smtClean="0">
                <a:ea typeface="ＭＳ Ｐゴシック" charset="0"/>
              </a:rPr>
              <a:t>widely used structural patterns along  with the template of the patterns and real time example.</a:t>
            </a: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sz="2200" dirty="0"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CA398E-A895-4F16-BFE3-9AB804402DC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PRINCIPLES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8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6854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Unit 3 – Behavioural Patterns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CA398E-A895-4F16-BFE3-9AB804402DCA}"/>
              </a:ext>
            </a:extLst>
          </p:cNvPr>
          <p:cNvSpPr/>
          <p:nvPr/>
        </p:nvSpPr>
        <p:spPr>
          <a:xfrm>
            <a:off x="545511" y="4046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PRINCIPLES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CD10BED-EFF6-4F70-B332-A2718762BF53}"/>
              </a:ext>
            </a:extLst>
          </p:cNvPr>
          <p:cNvSpPr txBox="1">
            <a:spLocks noChangeArrowheads="1"/>
          </p:cNvSpPr>
          <p:nvPr/>
        </p:nvSpPr>
        <p:spPr>
          <a:xfrm>
            <a:off x="395383" y="1259616"/>
            <a:ext cx="95422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What are they?</a:t>
            </a:r>
            <a:r>
              <a:rPr lang="en-US" sz="2200" dirty="0" smtClean="0">
                <a:ea typeface="ＭＳ Ｐゴシック" charset="0"/>
              </a:rPr>
              <a:t> </a:t>
            </a: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Problems they solve </a:t>
            </a: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Issues we face during the design. </a:t>
            </a: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how to make sure the design does not violates principles </a:t>
            </a: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Will cover 5 </a:t>
            </a:r>
            <a:r>
              <a:rPr lang="en-US" sz="2200" dirty="0" smtClean="0">
                <a:ea typeface="ＭＳ Ｐゴシック" charset="0"/>
              </a:rPr>
              <a:t>widely used Behavioral patterns along  with the template of the patterns and real time example.</a:t>
            </a: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sz="2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8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6854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Unit 4 – Interactive Systems and MVC Architecture 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CA398E-A895-4F16-BFE3-9AB804402DCA}"/>
              </a:ext>
            </a:extLst>
          </p:cNvPr>
          <p:cNvSpPr/>
          <p:nvPr/>
        </p:nvSpPr>
        <p:spPr>
          <a:xfrm>
            <a:off x="545511" y="4046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PRINCIPLES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8CD10BED-EFF6-4F70-B332-A2718762BF53}"/>
              </a:ext>
            </a:extLst>
          </p:cNvPr>
          <p:cNvSpPr txBox="1">
            <a:spLocks noChangeArrowheads="1"/>
          </p:cNvSpPr>
          <p:nvPr/>
        </p:nvSpPr>
        <p:spPr>
          <a:xfrm>
            <a:off x="395383" y="1259616"/>
            <a:ext cx="95422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What are Architectural Patterns?</a:t>
            </a:r>
            <a:endParaRPr lang="en-US" sz="2200" dirty="0" smtClean="0">
              <a:ea typeface="ＭＳ Ｐゴシック" charset="0"/>
            </a:endParaRP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Problems they solve </a:t>
            </a: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When to apply them ?</a:t>
            </a: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Difference between Architectural and Design Patterns</a:t>
            </a:r>
          </a:p>
          <a:p>
            <a:pPr marL="457200" indent="-45720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Will cover 5 </a:t>
            </a:r>
            <a:r>
              <a:rPr lang="en-US" sz="2200" dirty="0" smtClean="0">
                <a:ea typeface="ＭＳ Ｐゴシック" charset="0"/>
              </a:rPr>
              <a:t>widely used Architectural  patterns along  with the template of the patterns and real time example.</a:t>
            </a:r>
          </a:p>
          <a:p>
            <a:pPr marL="4572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sz="2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8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3111" y="66854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Unit 5 – Anti Patterns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8CD10BED-EFF6-4F70-B332-A2718762BF53}"/>
              </a:ext>
            </a:extLst>
          </p:cNvPr>
          <p:cNvSpPr txBox="1">
            <a:spLocks noChangeArrowheads="1"/>
          </p:cNvSpPr>
          <p:nvPr/>
        </p:nvSpPr>
        <p:spPr>
          <a:xfrm>
            <a:off x="395383" y="1259616"/>
            <a:ext cx="95422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None/>
              <a:defRPr/>
            </a:pPr>
            <a:endParaRPr lang="en-US" sz="2400" dirty="0" smtClean="0">
              <a:solidFill>
                <a:srgbClr val="0070C0"/>
              </a:solidFill>
              <a:ea typeface="ＭＳ Ｐゴシック" charset="0"/>
            </a:endParaRPr>
          </a:p>
          <a:p>
            <a:pPr marL="6858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What are they ?</a:t>
            </a:r>
          </a:p>
          <a:p>
            <a:pPr marL="6858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sz="2200" dirty="0" smtClean="0">
              <a:ea typeface="ＭＳ Ｐゴシック" charset="0"/>
            </a:endParaRPr>
          </a:p>
          <a:p>
            <a:pPr marL="6858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Things that  will lead to Bad Design </a:t>
            </a:r>
          </a:p>
          <a:p>
            <a:pPr marL="6858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sz="2200" dirty="0" smtClean="0">
              <a:ea typeface="ＭＳ Ｐゴシック" charset="0"/>
            </a:endParaRPr>
          </a:p>
          <a:p>
            <a:pPr marL="6858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Types of Anti Patterns</a:t>
            </a:r>
          </a:p>
          <a:p>
            <a:pPr marL="6858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endParaRPr lang="en-US" sz="2200" dirty="0" smtClean="0">
              <a:ea typeface="ＭＳ Ｐゴシック" charset="0"/>
            </a:endParaRPr>
          </a:p>
          <a:p>
            <a:pPr marL="685800" indent="-4572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75000"/>
                </a:schemeClr>
              </a:buClr>
              <a:buFont typeface="Wingdings" pitchFamily="2" charset="2"/>
              <a:buChar char="v"/>
              <a:defRPr/>
            </a:pPr>
            <a:r>
              <a:rPr lang="en-US" sz="2200" dirty="0" smtClean="0">
                <a:ea typeface="ＭＳ Ｐゴシック" charset="0"/>
              </a:rPr>
              <a:t>Intent of Anti Patterns </a:t>
            </a:r>
            <a:endParaRPr lang="en-US" sz="2200" dirty="0" smtClean="0"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5CA398E-A895-4F16-BFE3-9AB804402DC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PRINCIPLES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98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6454</TotalTime>
  <Words>381</Words>
  <Application>Microsoft Office PowerPoint</Application>
  <PresentationFormat>Custom</PresentationFormat>
  <Paragraphs>91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Course Objective</vt:lpstr>
      <vt:lpstr>Course Outline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VJ</cp:lastModifiedBy>
  <cp:revision>637</cp:revision>
  <dcterms:created xsi:type="dcterms:W3CDTF">2019-05-30T23:14:36Z</dcterms:created>
  <dcterms:modified xsi:type="dcterms:W3CDTF">2020-11-28T04:33:58Z</dcterms:modified>
</cp:coreProperties>
</file>