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8" r:id="rId4"/>
    <p:sldId id="379" r:id="rId5"/>
    <p:sldId id="380" r:id="rId6"/>
    <p:sldId id="385" r:id="rId7"/>
    <p:sldId id="1066" r:id="rId8"/>
    <p:sldId id="3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3252021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Computer Networks and the Internet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63428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23715-FD1F-4854-B80B-927A229B2916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Hosts: Send packets of data</a:t>
            </a:r>
          </a:p>
        </p:txBody>
      </p:sp>
      <p:sp>
        <p:nvSpPr>
          <p:cNvPr id="7" name="Content Placeholder 52">
            <a:extLst>
              <a:ext uri="{FF2B5EF4-FFF2-40B4-BE49-F238E27FC236}">
                <a16:creationId xmlns:a16="http://schemas.microsoft.com/office/drawing/2014/main" id="{4F2FBCD8-C22F-48D4-935D-3DCDBF7F36C3}"/>
              </a:ext>
            </a:extLst>
          </p:cNvPr>
          <p:cNvSpPr txBox="1">
            <a:spLocks/>
          </p:cNvSpPr>
          <p:nvPr/>
        </p:nvSpPr>
        <p:spPr>
          <a:xfrm>
            <a:off x="198958" y="1432249"/>
            <a:ext cx="4362333" cy="467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400" dirty="0"/>
              <a:t>Host sending function: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takes application message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breaks into smaller chunks, known as </a:t>
            </a:r>
            <a:r>
              <a:rPr lang="en-US" sz="2400" i="1" dirty="0">
                <a:solidFill>
                  <a:srgbClr val="C00000"/>
                </a:solidFill>
              </a:rPr>
              <a:t>packets</a:t>
            </a:r>
            <a:r>
              <a:rPr lang="en-US" sz="2400" dirty="0"/>
              <a:t>, of length </a:t>
            </a:r>
            <a:r>
              <a:rPr lang="en-US" sz="2400" i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bits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transmits packet into access network at </a:t>
            </a:r>
            <a:r>
              <a:rPr lang="en-US" sz="2400" i="1" dirty="0">
                <a:solidFill>
                  <a:srgbClr val="C00000"/>
                </a:solidFill>
              </a:rPr>
              <a:t>transmission rate R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/>
              <a:t>link transmission rate, aka link </a:t>
            </a:r>
            <a:r>
              <a:rPr lang="en-US" i="1" dirty="0">
                <a:solidFill>
                  <a:srgbClr val="C00000"/>
                </a:solidFill>
              </a:rPr>
              <a:t>capacity, aka link bandwidth</a:t>
            </a:r>
          </a:p>
        </p:txBody>
      </p:sp>
      <p:grpSp>
        <p:nvGrpSpPr>
          <p:cNvPr id="8" name="Group 219">
            <a:extLst>
              <a:ext uri="{FF2B5EF4-FFF2-40B4-BE49-F238E27FC236}">
                <a16:creationId xmlns:a16="http://schemas.microsoft.com/office/drawing/2014/main" id="{91BBF686-DA61-4A89-980F-054BB315BCBC}"/>
              </a:ext>
            </a:extLst>
          </p:cNvPr>
          <p:cNvGrpSpPr>
            <a:grpSpLocks/>
          </p:cNvGrpSpPr>
          <p:nvPr/>
        </p:nvGrpSpPr>
        <p:grpSpPr bwMode="auto">
          <a:xfrm>
            <a:off x="5492739" y="2314875"/>
            <a:ext cx="409575" cy="565150"/>
            <a:chOff x="375561" y="297711"/>
            <a:chExt cx="1252683" cy="2142487"/>
          </a:xfrm>
        </p:grpSpPr>
        <p:sp>
          <p:nvSpPr>
            <p:cNvPr id="9" name="Freeform 111">
              <a:extLst>
                <a:ext uri="{FF2B5EF4-FFF2-40B4-BE49-F238E27FC236}">
                  <a16:creationId xmlns:a16="http://schemas.microsoft.com/office/drawing/2014/main" id="{6C3CF806-0453-437B-B7B0-6299C56C3C63}"/>
                </a:ext>
              </a:extLst>
            </p:cNvPr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Freeform 112">
              <a:extLst>
                <a:ext uri="{FF2B5EF4-FFF2-40B4-BE49-F238E27FC236}">
                  <a16:creationId xmlns:a16="http://schemas.microsoft.com/office/drawing/2014/main" id="{59A8EC66-F545-4C20-9547-BF606422E238}"/>
                </a:ext>
              </a:extLst>
            </p:cNvPr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051DF9-9871-4F5A-8A94-1C46C0F2BB9C}"/>
                </a:ext>
              </a:extLst>
            </p:cNvPr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4" name="Line 305">
            <a:extLst>
              <a:ext uri="{FF2B5EF4-FFF2-40B4-BE49-F238E27FC236}">
                <a16:creationId xmlns:a16="http://schemas.microsoft.com/office/drawing/2014/main" id="{C45BE0AD-C77B-4203-A3EA-A08A2F4AA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01" y="323880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21C799CA-0BC0-4150-8662-58E2B5357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601" y="3733606"/>
            <a:ext cx="31650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 dirty="0">
                <a:solidFill>
                  <a:srgbClr val="C00000"/>
                </a:solidFill>
                <a:latin typeface="+mn-lt"/>
              </a:rPr>
              <a:t>R: </a:t>
            </a:r>
            <a:r>
              <a:rPr lang="en-US" altLang="en-US" dirty="0">
                <a:latin typeface="+mn-lt"/>
              </a:rPr>
              <a:t>link transmission rate</a:t>
            </a:r>
          </a:p>
        </p:txBody>
      </p:sp>
      <p:grpSp>
        <p:nvGrpSpPr>
          <p:cNvPr id="16" name="Group 201">
            <a:extLst>
              <a:ext uri="{FF2B5EF4-FFF2-40B4-BE49-F238E27FC236}">
                <a16:creationId xmlns:a16="http://schemas.microsoft.com/office/drawing/2014/main" id="{C169F374-D091-4047-AE8E-DCBAFF5066D0}"/>
              </a:ext>
            </a:extLst>
          </p:cNvPr>
          <p:cNvGrpSpPr>
            <a:grpSpLocks/>
          </p:cNvGrpSpPr>
          <p:nvPr/>
        </p:nvGrpSpPr>
        <p:grpSpPr bwMode="auto">
          <a:xfrm>
            <a:off x="5245089" y="2321225"/>
            <a:ext cx="409575" cy="565150"/>
            <a:chOff x="375561" y="297711"/>
            <a:chExt cx="1252683" cy="2138362"/>
          </a:xfrm>
        </p:grpSpPr>
        <p:sp>
          <p:nvSpPr>
            <p:cNvPr id="17" name="Freeform 123">
              <a:extLst>
                <a:ext uri="{FF2B5EF4-FFF2-40B4-BE49-F238E27FC236}">
                  <a16:creationId xmlns:a16="http://schemas.microsoft.com/office/drawing/2014/main" id="{C6413B43-7649-4A90-8AB9-6D20D3A43F87}"/>
                </a:ext>
              </a:extLst>
            </p:cNvPr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Freeform 124">
              <a:extLst>
                <a:ext uri="{FF2B5EF4-FFF2-40B4-BE49-F238E27FC236}">
                  <a16:creationId xmlns:a16="http://schemas.microsoft.com/office/drawing/2014/main" id="{55863A6B-A31E-47D1-9941-F4A2E0897F1E}"/>
                </a:ext>
              </a:extLst>
            </p:cNvPr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8E1D18-BD08-4E2B-A119-958990F6954C}"/>
                </a:ext>
              </a:extLst>
            </p:cNvPr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0" name="TextBox 205">
            <a:extLst>
              <a:ext uri="{FF2B5EF4-FFF2-40B4-BE49-F238E27FC236}">
                <a16:creationId xmlns:a16="http://schemas.microsoft.com/office/drawing/2014/main" id="{0BF3AB24-50F5-4F31-B4B6-77BAA18E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01" y="3497563"/>
            <a:ext cx="6386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+mn-lt"/>
              </a:rPr>
              <a:t>host</a:t>
            </a:r>
          </a:p>
        </p:txBody>
      </p:sp>
      <p:grpSp>
        <p:nvGrpSpPr>
          <p:cNvPr id="21" name="Group 206">
            <a:extLst>
              <a:ext uri="{FF2B5EF4-FFF2-40B4-BE49-F238E27FC236}">
                <a16:creationId xmlns:a16="http://schemas.microsoft.com/office/drawing/2014/main" id="{061C6CCD-20DA-4FD4-B14C-C7009E5EA0CD}"/>
              </a:ext>
            </a:extLst>
          </p:cNvPr>
          <p:cNvGrpSpPr>
            <a:grpSpLocks/>
          </p:cNvGrpSpPr>
          <p:nvPr/>
        </p:nvGrpSpPr>
        <p:grpSpPr bwMode="auto">
          <a:xfrm>
            <a:off x="4770426" y="3046713"/>
            <a:ext cx="1295400" cy="506412"/>
            <a:chOff x="1816230" y="6118900"/>
            <a:chExt cx="1843339" cy="739100"/>
          </a:xfrm>
        </p:grpSpPr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856E057E-EBF6-4DF7-A25B-39ED9A303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D9B8E2-FCBA-4E96-9867-67E836C6ED2D}"/>
                </a:ext>
              </a:extLst>
            </p:cNvPr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4" name="Group 209">
            <a:extLst>
              <a:ext uri="{FF2B5EF4-FFF2-40B4-BE49-F238E27FC236}">
                <a16:creationId xmlns:a16="http://schemas.microsoft.com/office/drawing/2014/main" id="{91F77FC9-E654-41C9-9B55-C8733411633D}"/>
              </a:ext>
            </a:extLst>
          </p:cNvPr>
          <p:cNvGrpSpPr>
            <a:grpSpLocks/>
          </p:cNvGrpSpPr>
          <p:nvPr/>
        </p:nvGrpSpPr>
        <p:grpSpPr bwMode="auto">
          <a:xfrm>
            <a:off x="4910126" y="1430638"/>
            <a:ext cx="1409700" cy="877887"/>
            <a:chOff x="2387973" y="4309243"/>
            <a:chExt cx="1771787" cy="1282262"/>
          </a:xfrm>
        </p:grpSpPr>
        <p:pic>
          <p:nvPicPr>
            <p:cNvPr id="25" name="Picture 9">
              <a:extLst>
                <a:ext uri="{FF2B5EF4-FFF2-40B4-BE49-F238E27FC236}">
                  <a16:creationId xmlns:a16="http://schemas.microsoft.com/office/drawing/2014/main" id="{4B0A45B4-EDE0-4E50-B1E5-B4800D4A1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A63F79-3459-4B9E-A708-7531BD1EFB7C}"/>
                </a:ext>
              </a:extLst>
            </p:cNvPr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7" name="TextBox 215">
            <a:extLst>
              <a:ext uri="{FF2B5EF4-FFF2-40B4-BE49-F238E27FC236}">
                <a16:creationId xmlns:a16="http://schemas.microsoft.com/office/drawing/2014/main" id="{1D5246F8-6BDD-4F7A-9D84-BAF9B6B0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26" y="2853038"/>
            <a:ext cx="288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+mn-lt"/>
              </a:rPr>
              <a:t>1</a:t>
            </a:r>
          </a:p>
        </p:txBody>
      </p:sp>
      <p:sp>
        <p:nvSpPr>
          <p:cNvPr id="28" name="TextBox 216">
            <a:extLst>
              <a:ext uri="{FF2B5EF4-FFF2-40B4-BE49-F238E27FC236}">
                <a16:creationId xmlns:a16="http://schemas.microsoft.com/office/drawing/2014/main" id="{E3A331A1-0C27-4B1E-B299-8DAF8BA84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26" y="2860975"/>
            <a:ext cx="288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+mn-lt"/>
              </a:rPr>
              <a:t>2</a:t>
            </a:r>
          </a:p>
        </p:txBody>
      </p:sp>
      <p:cxnSp>
        <p:nvCxnSpPr>
          <p:cNvPr id="29" name="Straight Connector 3">
            <a:extLst>
              <a:ext uri="{FF2B5EF4-FFF2-40B4-BE49-F238E27FC236}">
                <a16:creationId xmlns:a16="http://schemas.microsoft.com/office/drawing/2014/main" id="{93DE9835-8C89-4D3D-806B-F79265CAA9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08664" y="187513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34">
            <a:extLst>
              <a:ext uri="{FF2B5EF4-FFF2-40B4-BE49-F238E27FC236}">
                <a16:creationId xmlns:a16="http://schemas.microsoft.com/office/drawing/2014/main" id="{24C66591-1E6C-483D-8412-BB8AA03E1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01" y="1525888"/>
            <a:ext cx="18244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+mn-lt"/>
              </a:rPr>
              <a:t>two packets, </a:t>
            </a:r>
          </a:p>
          <a:p>
            <a:r>
              <a:rPr lang="en-US" altLang="en-US" i="1" dirty="0">
                <a:solidFill>
                  <a:srgbClr val="C00000"/>
                </a:solidFill>
                <a:latin typeface="+mn-lt"/>
              </a:rPr>
              <a:t>L</a:t>
            </a:r>
            <a:r>
              <a:rPr lang="en-US" altLang="en-US" dirty="0">
                <a:latin typeface="+mn-lt"/>
              </a:rPr>
              <a:t> bits each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FC48AA-4E52-4C45-8B66-6EDCDADA23F0}"/>
              </a:ext>
            </a:extLst>
          </p:cNvPr>
          <p:cNvGrpSpPr/>
          <p:nvPr/>
        </p:nvGrpSpPr>
        <p:grpSpPr>
          <a:xfrm>
            <a:off x="8173769" y="2966760"/>
            <a:ext cx="1200246" cy="477406"/>
            <a:chOff x="3668110" y="2448910"/>
            <a:chExt cx="3794234" cy="216513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5D3C60-07F1-4DF0-80F4-2DF30FB2EE0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139">
              <a:extLst>
                <a:ext uri="{FF2B5EF4-FFF2-40B4-BE49-F238E27FC236}">
                  <a16:creationId xmlns:a16="http://schemas.microsoft.com/office/drawing/2014/main" id="{05194911-63B5-486E-B12E-BA51069E54E8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FA56EB6-928D-4561-88E6-A61A6D59F4E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5" name="Freeform 141">
                <a:extLst>
                  <a:ext uri="{FF2B5EF4-FFF2-40B4-BE49-F238E27FC236}">
                    <a16:creationId xmlns:a16="http://schemas.microsoft.com/office/drawing/2014/main" id="{A419C02D-FC45-4FC8-A64D-0C2AD1ED97C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142">
                <a:extLst>
                  <a:ext uri="{FF2B5EF4-FFF2-40B4-BE49-F238E27FC236}">
                    <a16:creationId xmlns:a16="http://schemas.microsoft.com/office/drawing/2014/main" id="{0B44A6FB-2400-4764-A2A5-4D54FE67D6A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143">
                <a:extLst>
                  <a:ext uri="{FF2B5EF4-FFF2-40B4-BE49-F238E27FC236}">
                    <a16:creationId xmlns:a16="http://schemas.microsoft.com/office/drawing/2014/main" id="{9C38FF7C-31D0-4330-896D-31528DA0941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144">
                <a:extLst>
                  <a:ext uri="{FF2B5EF4-FFF2-40B4-BE49-F238E27FC236}">
                    <a16:creationId xmlns:a16="http://schemas.microsoft.com/office/drawing/2014/main" id="{E10B01E5-AE15-4CAB-8C1A-9A1A4D9A0F4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Connector 3">
            <a:extLst>
              <a:ext uri="{FF2B5EF4-FFF2-40B4-BE49-F238E27FC236}">
                <a16:creationId xmlns:a16="http://schemas.microsoft.com/office/drawing/2014/main" id="{F55FC6EA-A1C7-44D2-82B9-82177B6B0F8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32601" y="3318545"/>
            <a:ext cx="0" cy="4583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ight Arrow 2">
            <a:extLst>
              <a:ext uri="{FF2B5EF4-FFF2-40B4-BE49-F238E27FC236}">
                <a16:creationId xmlns:a16="http://schemas.microsoft.com/office/drawing/2014/main" id="{227C86FE-2F7C-4331-8446-445200BEAA63}"/>
              </a:ext>
            </a:extLst>
          </p:cNvPr>
          <p:cNvSpPr/>
          <p:nvPr/>
        </p:nvSpPr>
        <p:spPr>
          <a:xfrm>
            <a:off x="5979317" y="2521330"/>
            <a:ext cx="978408" cy="260093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5000">
                <a:schemeClr val="accent1">
                  <a:lumMod val="20000"/>
                  <a:lumOff val="80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042C91-1EB4-4ABC-A6A3-32AC087FAE1C}"/>
              </a:ext>
            </a:extLst>
          </p:cNvPr>
          <p:cNvGrpSpPr/>
          <p:nvPr/>
        </p:nvGrpSpPr>
        <p:grpSpPr>
          <a:xfrm>
            <a:off x="1192871" y="5371023"/>
            <a:ext cx="6446724" cy="1077218"/>
            <a:chOff x="2541108" y="5251754"/>
            <a:chExt cx="6446724" cy="1077218"/>
          </a:xfrm>
        </p:grpSpPr>
        <p:sp>
          <p:nvSpPr>
            <p:cNvPr id="42" name="TextBox 235">
              <a:extLst>
                <a:ext uri="{FF2B5EF4-FFF2-40B4-BE49-F238E27FC236}">
                  <a16:creationId xmlns:a16="http://schemas.microsoft.com/office/drawing/2014/main" id="{F5008071-F447-4DF3-8FEC-221F76CDE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108" y="5259812"/>
              <a:ext cx="1768561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85000"/>
                </a:lnSpc>
              </a:pPr>
              <a:r>
                <a:rPr lang="en-US" altLang="en-US" dirty="0">
                  <a:solidFill>
                    <a:srgbClr val="002060"/>
                  </a:solidFill>
                  <a:latin typeface="+mn-lt"/>
                </a:rPr>
                <a:t>packet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dirty="0">
                  <a:solidFill>
                    <a:srgbClr val="002060"/>
                  </a:solidFill>
                  <a:latin typeface="+mn-lt"/>
                </a:rPr>
                <a:t>transmission</a:t>
              </a:r>
            </a:p>
            <a:p>
              <a:pPr algn="r">
                <a:lnSpc>
                  <a:spcPct val="85000"/>
                </a:lnSpc>
              </a:pPr>
              <a:r>
                <a:rPr lang="en-US" altLang="en-US" dirty="0">
                  <a:solidFill>
                    <a:srgbClr val="002060"/>
                  </a:solidFill>
                  <a:latin typeface="+mn-lt"/>
                </a:rPr>
                <a:t>delay</a:t>
              </a:r>
            </a:p>
          </p:txBody>
        </p:sp>
        <p:sp>
          <p:nvSpPr>
            <p:cNvPr id="43" name="TextBox 237">
              <a:extLst>
                <a:ext uri="{FF2B5EF4-FFF2-40B4-BE49-F238E27FC236}">
                  <a16:creationId xmlns:a16="http://schemas.microsoft.com/office/drawing/2014/main" id="{CC68CBB4-5CC4-4189-A958-884AB2496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467" y="5291362"/>
              <a:ext cx="2103653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dirty="0">
                  <a:solidFill>
                    <a:srgbClr val="002060"/>
                  </a:solidFill>
                  <a:latin typeface="+mn-lt"/>
                </a:rPr>
                <a:t>time needed to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dirty="0">
                  <a:solidFill>
                    <a:srgbClr val="002060"/>
                  </a:solidFill>
                  <a:latin typeface="+mn-lt"/>
                </a:rPr>
                <a:t>transmit </a:t>
              </a:r>
              <a:r>
                <a:rPr lang="en-US" altLang="en-US" i="1" dirty="0">
                  <a:solidFill>
                    <a:srgbClr val="002060"/>
                  </a:solidFill>
                  <a:latin typeface="+mn-lt"/>
                </a:rPr>
                <a:t>L</a:t>
              </a:r>
              <a:r>
                <a:rPr lang="en-US" altLang="en-US" dirty="0">
                  <a:solidFill>
                    <a:srgbClr val="002060"/>
                  </a:solidFill>
                  <a:latin typeface="+mn-lt"/>
                </a:rPr>
                <a:t>-bit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dirty="0">
                  <a:solidFill>
                    <a:srgbClr val="002060"/>
                  </a:solidFill>
                  <a:latin typeface="+mn-lt"/>
                </a:rPr>
                <a:t>packet into link</a:t>
              </a:r>
            </a:p>
          </p:txBody>
        </p:sp>
        <p:sp>
          <p:nvSpPr>
            <p:cNvPr id="44" name="TextBox 4">
              <a:extLst>
                <a:ext uri="{FF2B5EF4-FFF2-40B4-BE49-F238E27FC236}">
                  <a16:creationId xmlns:a16="http://schemas.microsoft.com/office/drawing/2014/main" id="{5AB6CEE5-21EF-4469-B168-0F62363C0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6019" y="5251754"/>
              <a:ext cx="147181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i="1" dirty="0">
                  <a:solidFill>
                    <a:srgbClr val="002060"/>
                  </a:solidFill>
                  <a:latin typeface="+mn-lt"/>
                </a:rPr>
                <a:t>L</a:t>
              </a:r>
              <a:r>
                <a:rPr lang="en-US" altLang="en-US" sz="3200" dirty="0">
                  <a:solidFill>
                    <a:srgbClr val="002060"/>
                  </a:solidFill>
                  <a:latin typeface="+mn-lt"/>
                </a:rPr>
                <a:t> </a:t>
              </a:r>
              <a:r>
                <a:rPr lang="en-US" altLang="en-US" sz="2000" dirty="0">
                  <a:solidFill>
                    <a:srgbClr val="002060"/>
                  </a:solidFill>
                  <a:latin typeface="+mn-lt"/>
                </a:rPr>
                <a:t>(bits)</a:t>
              </a:r>
            </a:p>
            <a:p>
              <a:r>
                <a:rPr lang="en-US" altLang="en-US" sz="3200" i="1" dirty="0">
                  <a:solidFill>
                    <a:srgbClr val="002060"/>
                  </a:solidFill>
                  <a:latin typeface="+mn-lt"/>
                </a:rPr>
                <a:t>R</a:t>
              </a:r>
              <a:r>
                <a:rPr lang="en-US" altLang="en-US" sz="3200" dirty="0">
                  <a:solidFill>
                    <a:srgbClr val="002060"/>
                  </a:solidFill>
                  <a:latin typeface="+mn-lt"/>
                </a:rPr>
                <a:t> </a:t>
              </a:r>
              <a:r>
                <a:rPr lang="en-US" altLang="en-US" sz="2000" dirty="0">
                  <a:solidFill>
                    <a:srgbClr val="002060"/>
                  </a:solidFill>
                  <a:latin typeface="+mn-lt"/>
                </a:rPr>
                <a:t>(bits/sec)</a:t>
              </a:r>
              <a:endParaRPr lang="en-US" altLang="en-US" sz="3200" dirty="0">
                <a:solidFill>
                  <a:srgbClr val="002060"/>
                </a:solidFill>
                <a:latin typeface="+mn-lt"/>
              </a:endParaRPr>
            </a:p>
          </p:txBody>
        </p:sp>
        <p:cxnSp>
          <p:nvCxnSpPr>
            <p:cNvPr id="45" name="Straight Connector 9">
              <a:extLst>
                <a:ext uri="{FF2B5EF4-FFF2-40B4-BE49-F238E27FC236}">
                  <a16:creationId xmlns:a16="http://schemas.microsoft.com/office/drawing/2014/main" id="{923640AA-0301-4EAB-BE9F-4E857024CF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03331" y="5796974"/>
              <a:ext cx="2868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10">
              <a:extLst>
                <a:ext uri="{FF2B5EF4-FFF2-40B4-BE49-F238E27FC236}">
                  <a16:creationId xmlns:a16="http://schemas.microsoft.com/office/drawing/2014/main" id="{2E63B4E0-3221-49A3-8393-EE84961AC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507" y="5477615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dirty="0">
                  <a:solidFill>
                    <a:srgbClr val="002060"/>
                  </a:solidFill>
                  <a:latin typeface="+mn-lt"/>
                </a:rPr>
                <a:t>=</a:t>
              </a:r>
            </a:p>
          </p:txBody>
        </p:sp>
        <p:sp>
          <p:nvSpPr>
            <p:cNvPr id="47" name="TextBox 245">
              <a:extLst>
                <a:ext uri="{FF2B5EF4-FFF2-40B4-BE49-F238E27FC236}">
                  <a16:creationId xmlns:a16="http://schemas.microsoft.com/office/drawing/2014/main" id="{8FD3A201-74E4-4C1E-ADAD-56C162A16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9119" y="5484897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dirty="0">
                  <a:solidFill>
                    <a:srgbClr val="002060"/>
                  </a:solidFill>
                  <a:latin typeface="+mn-lt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46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Edge: Physical media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AF6F317-EEA6-4B93-BB03-FB0F5C302705}"/>
              </a:ext>
            </a:extLst>
          </p:cNvPr>
          <p:cNvSpPr txBox="1">
            <a:spLocks noChangeArrowheads="1"/>
          </p:cNvSpPr>
          <p:nvPr/>
        </p:nvSpPr>
        <p:spPr>
          <a:xfrm>
            <a:off x="342899" y="1671911"/>
            <a:ext cx="463900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bit: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propagates between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transmitter/receiver pairs</a:t>
            </a: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287338" indent="-287338"/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physical link:</a:t>
            </a:r>
            <a:r>
              <a:rPr lang="en-US" altLang="en-US" sz="2400" dirty="0">
                <a:ea typeface="ＭＳ Ｐゴシック" panose="020B0600070205080204" pitchFamily="34" charset="-128"/>
              </a:rPr>
              <a:t> what lies between transmitter &amp; receiver</a:t>
            </a:r>
          </a:p>
          <a:p>
            <a:pPr marL="287338" indent="-287338"/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guided media: </a:t>
            </a:r>
          </a:p>
          <a:p>
            <a:pPr marL="682625" lvl="1" indent="-225425"/>
            <a:r>
              <a:rPr lang="en-US" altLang="en-US" dirty="0">
                <a:ea typeface="Arial" panose="020B0604020202020204" pitchFamily="34" charset="0"/>
              </a:rPr>
              <a:t>signals propagate in solid media: copper, fiber, coax</a:t>
            </a:r>
          </a:p>
          <a:p>
            <a:pPr marL="287338" indent="-287338"/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unguided media: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</a:p>
          <a:p>
            <a:pPr marL="682625" lvl="1" indent="-225425"/>
            <a:r>
              <a:rPr lang="en-US" altLang="en-US" dirty="0">
                <a:ea typeface="Arial" panose="020B0604020202020204" pitchFamily="34" charset="0"/>
              </a:rPr>
              <a:t>signals propagate freely, e.g., radio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4F5FA8-2ABA-40FD-881D-064EDE12B10E}"/>
              </a:ext>
            </a:extLst>
          </p:cNvPr>
          <p:cNvGrpSpPr/>
          <p:nvPr/>
        </p:nvGrpSpPr>
        <p:grpSpPr>
          <a:xfrm>
            <a:off x="5103032" y="1685164"/>
            <a:ext cx="5031088" cy="3571531"/>
            <a:chOff x="6041678" y="1671911"/>
            <a:chExt cx="5031088" cy="3571531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EABBED19-F4FD-483B-BC65-EAF9DD71211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11037" y="1671911"/>
              <a:ext cx="4218452" cy="33464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34290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Twisted pair (TP</a:t>
              </a:r>
              <a:r>
                <a:rPr lang="en-US" dirty="0">
                  <a:solidFill>
                    <a:srgbClr val="FF0000"/>
                  </a:solidFill>
                </a:rPr>
                <a:t>)</a:t>
              </a:r>
              <a:endParaRPr lang="en-US" dirty="0"/>
            </a:p>
            <a:p>
              <a:pPr marL="228600" indent="-228600">
                <a:buFont typeface="Wingdings" charset="2"/>
                <a:buChar char="§"/>
                <a:defRPr/>
              </a:pPr>
              <a:r>
                <a:rPr lang="en-US" sz="2000" dirty="0"/>
                <a:t>two insulated copper wires</a:t>
              </a:r>
            </a:p>
            <a:p>
              <a:pPr marL="682625" lvl="1">
                <a:buSzPct val="100000"/>
                <a:buFont typeface="Arial"/>
                <a:buChar char="•"/>
                <a:defRPr/>
              </a:pPr>
              <a:r>
                <a:rPr lang="en-US" sz="1800" dirty="0"/>
                <a:t>Category 5: 100 Mbps, 1 Gbps Ethernet</a:t>
              </a:r>
            </a:p>
            <a:p>
              <a:pPr marL="682625" lvl="1">
                <a:buSzPct val="100000"/>
                <a:buFont typeface="Arial"/>
                <a:buChar char="•"/>
                <a:defRPr/>
              </a:pPr>
              <a:r>
                <a:rPr lang="en-US" sz="1800" dirty="0"/>
                <a:t>Category 6: 10Gbps Ethernet</a:t>
              </a:r>
            </a:p>
          </p:txBody>
        </p:sp>
        <p:pic>
          <p:nvPicPr>
            <p:cNvPr id="15" name="Picture 2" descr="Twisted_Pair_Cables">
              <a:extLst>
                <a:ext uri="{FF2B5EF4-FFF2-40B4-BE49-F238E27FC236}">
                  <a16:creationId xmlns:a16="http://schemas.microsoft.com/office/drawing/2014/main" id="{3B3D1669-3CFF-4DBC-9A65-AE615A8915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678" y="3476662"/>
              <a:ext cx="2220035" cy="1709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twisted pair">
              <a:extLst>
                <a:ext uri="{FF2B5EF4-FFF2-40B4-BE49-F238E27FC236}">
                  <a16:creationId xmlns:a16="http://schemas.microsoft.com/office/drawing/2014/main" id="{D487BFC6-B741-40AA-973E-70D553992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632" y="3554615"/>
              <a:ext cx="2359134" cy="1688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01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Edge: Physical media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794341A-41D0-49D7-B0EF-F48AD4B44D4E}"/>
              </a:ext>
            </a:extLst>
          </p:cNvPr>
          <p:cNvSpPr txBox="1">
            <a:spLocks noChangeArrowheads="1"/>
          </p:cNvSpPr>
          <p:nvPr/>
        </p:nvSpPr>
        <p:spPr>
          <a:xfrm>
            <a:off x="81116" y="1373928"/>
            <a:ext cx="4530642" cy="432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19075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Coaxial cable:</a:t>
            </a:r>
          </a:p>
          <a:p>
            <a:pPr marL="228600" indent="-228600">
              <a:buFont typeface="Wingdings" charset="2"/>
              <a:buChar char="§"/>
              <a:defRPr/>
            </a:pPr>
            <a:r>
              <a:rPr lang="en-US" sz="2000" dirty="0"/>
              <a:t>two concentric copper conductors</a:t>
            </a:r>
          </a:p>
          <a:p>
            <a:pPr marL="228600" indent="-228600">
              <a:buFont typeface="Wingdings" charset="2"/>
              <a:buChar char="§"/>
              <a:defRPr/>
            </a:pPr>
            <a:r>
              <a:rPr lang="en-US" sz="2000" dirty="0"/>
              <a:t>bidirectional</a:t>
            </a:r>
          </a:p>
          <a:p>
            <a:pPr marL="228600" indent="-228600">
              <a:buFont typeface="Wingdings" charset="2"/>
              <a:buChar char="§"/>
              <a:defRPr/>
            </a:pPr>
            <a:r>
              <a:rPr lang="en-US" sz="2000" dirty="0"/>
              <a:t>broadband: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sz="1800" dirty="0"/>
              <a:t>multiple frequency channels on cable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sz="1800" dirty="0"/>
              <a:t>100’s Mbps per channel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256CC3-1324-473C-A643-42597B50EBEA}"/>
              </a:ext>
            </a:extLst>
          </p:cNvPr>
          <p:cNvGrpSpPr/>
          <p:nvPr/>
        </p:nvGrpSpPr>
        <p:grpSpPr>
          <a:xfrm>
            <a:off x="4690754" y="1329582"/>
            <a:ext cx="4784550" cy="5319638"/>
            <a:chOff x="6360528" y="1276574"/>
            <a:chExt cx="4784550" cy="5319638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6A013066-EEFC-4FFA-9078-377D5AF13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528" y="1276574"/>
              <a:ext cx="4784550" cy="343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682625" indent="-2254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altLang="en-US" sz="2800" dirty="0">
                  <a:solidFill>
                    <a:srgbClr val="CC0000"/>
                  </a:solidFill>
                  <a:latin typeface="+mn-lt"/>
                </a:rPr>
                <a:t>Fiber optic cable: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</a:pPr>
              <a:r>
                <a:rPr lang="en-US" altLang="en-US" sz="2000" dirty="0">
                  <a:latin typeface="+mn-lt"/>
                </a:rPr>
                <a:t>glass fiber carrying light pulses, each pulse a bit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</a:pPr>
              <a:r>
                <a:rPr lang="en-US" altLang="en-US" sz="2000" dirty="0">
                  <a:latin typeface="+mn-lt"/>
                </a:rPr>
                <a:t>high-speed operation:</a:t>
              </a:r>
            </a:p>
            <a:p>
              <a:pPr lvl="1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latin typeface="+mn-lt"/>
                </a:rPr>
                <a:t>high-speed point-to-point transmission (10’</a:t>
              </a:r>
              <a:r>
                <a:rPr lang="en-US" altLang="ja-JP" sz="2000" dirty="0">
                  <a:latin typeface="+mn-lt"/>
                </a:rPr>
                <a:t>s-100’s Gbps)</a:t>
              </a:r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</a:pPr>
              <a:r>
                <a:rPr lang="en-US" altLang="en-US" sz="2000" dirty="0">
                  <a:latin typeface="+mn-lt"/>
                </a:rPr>
                <a:t>low error rate: </a:t>
              </a:r>
            </a:p>
            <a:p>
              <a:pPr lvl="1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latin typeface="+mn-lt"/>
                </a:rPr>
                <a:t>repeaters spaced far apart </a:t>
              </a:r>
            </a:p>
            <a:p>
              <a:pPr lvl="1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</a:pPr>
              <a:r>
                <a:rPr lang="en-US" altLang="en-US" sz="2000" dirty="0">
                  <a:latin typeface="+mn-lt"/>
                </a:rPr>
                <a:t>immune to electromagnetic noise</a:t>
              </a:r>
            </a:p>
          </p:txBody>
        </p:sp>
        <p:pic>
          <p:nvPicPr>
            <p:cNvPr id="21" name="Picture 2" descr="Image result for optical fiber">
              <a:extLst>
                <a:ext uri="{FF2B5EF4-FFF2-40B4-BE49-F238E27FC236}">
                  <a16:creationId xmlns:a16="http://schemas.microsoft.com/office/drawing/2014/main" id="{DE315641-2AB6-4CC3-9C68-BDB68F051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119" y="4700678"/>
              <a:ext cx="2872373" cy="1895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7FC17133-E2B9-4EFA-BAD5-8E232DC3C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33" y="4097594"/>
            <a:ext cx="1895535" cy="189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2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8CA01-2901-45A9-AAF2-220477AA6B15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D69EB9-A93D-4798-8DD7-C670DBF8D62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DF111-E3AB-41CA-9678-5D4937DA4864}"/>
              </a:ext>
            </a:extLst>
          </p:cNvPr>
          <p:cNvSpPr/>
          <p:nvPr/>
        </p:nvSpPr>
        <p:spPr>
          <a:xfrm>
            <a:off x="363428" y="7139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Network Edge: Physical media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C672AA-4AC4-440D-AB96-8EFF0602C1F7}"/>
              </a:ext>
            </a:extLst>
          </p:cNvPr>
          <p:cNvSpPr txBox="1">
            <a:spLocks noChangeArrowheads="1"/>
          </p:cNvSpPr>
          <p:nvPr/>
        </p:nvSpPr>
        <p:spPr>
          <a:xfrm>
            <a:off x="130866" y="1407428"/>
            <a:ext cx="4480891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Wireless radio</a:t>
            </a:r>
          </a:p>
          <a:p>
            <a:pPr marL="290513" indent="-228600"/>
            <a:r>
              <a:rPr lang="en-US" altLang="en-US" sz="2400" dirty="0">
                <a:ea typeface="ＭＳ Ｐゴシック" panose="020B0600070205080204" pitchFamily="34" charset="-128"/>
              </a:rPr>
              <a:t>signal carried in electromagnetic spectrum</a:t>
            </a:r>
          </a:p>
          <a:p>
            <a:pPr marL="290513" indent="-228600"/>
            <a:r>
              <a:rPr lang="en-US" altLang="en-US" sz="2400" dirty="0">
                <a:ea typeface="ＭＳ Ｐゴシック" panose="020B0600070205080204" pitchFamily="34" charset="-128"/>
              </a:rPr>
              <a:t>no physical 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wire”</a:t>
            </a:r>
          </a:p>
          <a:p>
            <a:pPr marL="290513" indent="-228600"/>
            <a:r>
              <a:rPr lang="en-US" altLang="en-US" sz="2400" dirty="0">
                <a:ea typeface="ＭＳ Ｐゴシック" panose="020B0600070205080204" pitchFamily="34" charset="-128"/>
              </a:rPr>
              <a:t>broadcast and “half-duplex” </a:t>
            </a:r>
            <a:r>
              <a:rPr lang="en-US" altLang="en-US" sz="2000" dirty="0">
                <a:ea typeface="ＭＳ Ｐゴシック" panose="020B0600070205080204" pitchFamily="34" charset="-128"/>
              </a:rPr>
              <a:t>(sender to receiver)</a:t>
            </a:r>
          </a:p>
          <a:p>
            <a:pPr marL="290513" indent="-228600">
              <a:spcBef>
                <a:spcPts val="6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propagation environment effects:</a:t>
            </a:r>
          </a:p>
          <a:p>
            <a:pPr marL="635000" lvl="1" indent="-230188">
              <a:spcBef>
                <a:spcPts val="300"/>
              </a:spcBef>
            </a:pPr>
            <a:r>
              <a:rPr lang="en-US" altLang="en-US" dirty="0">
                <a:ea typeface="Arial" panose="020B0604020202020204" pitchFamily="34" charset="0"/>
              </a:rPr>
              <a:t>reflection </a:t>
            </a:r>
          </a:p>
          <a:p>
            <a:pPr marL="635000" lvl="1" indent="-230188">
              <a:spcBef>
                <a:spcPts val="300"/>
              </a:spcBef>
            </a:pPr>
            <a:r>
              <a:rPr lang="en-US" altLang="en-US" dirty="0">
                <a:ea typeface="Arial" panose="020B0604020202020204" pitchFamily="34" charset="0"/>
              </a:rPr>
              <a:t>obstruction by objects</a:t>
            </a:r>
          </a:p>
          <a:p>
            <a:pPr marL="635000" lvl="1" indent="-230188">
              <a:spcBef>
                <a:spcPts val="300"/>
              </a:spcBef>
            </a:pPr>
            <a:r>
              <a:rPr lang="en-US" altLang="en-US" dirty="0">
                <a:ea typeface="Arial" panose="020B0604020202020204" pitchFamily="34" charset="0"/>
              </a:rPr>
              <a:t>interference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D93F997-4AE9-4F3B-B499-FB58A6715E0B}"/>
              </a:ext>
            </a:extLst>
          </p:cNvPr>
          <p:cNvSpPr txBox="1">
            <a:spLocks noChangeArrowheads="1"/>
          </p:cNvSpPr>
          <p:nvPr/>
        </p:nvSpPr>
        <p:spPr>
          <a:xfrm>
            <a:off x="4653287" y="1407428"/>
            <a:ext cx="4480891" cy="511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Radio link types:</a:t>
            </a:r>
          </a:p>
          <a:p>
            <a:pPr marL="342900" indent="-2809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99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terrestrial  microwave</a:t>
            </a:r>
          </a:p>
          <a:p>
            <a:pPr marL="635000" lvl="1" indent="-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up to 45 </a:t>
            </a: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Mbps</a:t>
            </a:r>
            <a:r>
              <a:rPr lang="en-US" sz="18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channels</a:t>
            </a:r>
          </a:p>
          <a:p>
            <a:pPr marL="342900" indent="-2809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99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Wireless LAN</a:t>
            </a:r>
            <a:r>
              <a:rPr lang="en-US" sz="2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WiFi</a:t>
            </a:r>
            <a:r>
              <a:rPr lang="en-US" sz="2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)</a:t>
            </a:r>
          </a:p>
          <a:p>
            <a:pPr marL="635000" lvl="1" indent="-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Up to 100’s Mbps</a:t>
            </a:r>
          </a:p>
          <a:p>
            <a:pPr marL="342900" indent="-2809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99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wide-area</a:t>
            </a:r>
            <a:r>
              <a:rPr lang="en-US" sz="24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(e.g., cellular)</a:t>
            </a:r>
          </a:p>
          <a:p>
            <a:pPr marL="635000" lvl="1" indent="-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4G cellular: ~ 10’s Mbps</a:t>
            </a:r>
          </a:p>
          <a:p>
            <a:pPr marL="342900" indent="-2809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99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satellite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up to 45 Mbps per channel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270 </a:t>
            </a:r>
            <a:r>
              <a:rPr lang="en-US" sz="2000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msec</a:t>
            </a: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end-end delay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geosynchronous versus low-earth-orbit </a:t>
            </a:r>
            <a:endParaRPr lang="en-US" sz="1800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0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Queries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751547" y="2310945"/>
            <a:ext cx="6426695" cy="16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370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354</cp:revision>
  <dcterms:created xsi:type="dcterms:W3CDTF">2020-06-03T14:19:11Z</dcterms:created>
  <dcterms:modified xsi:type="dcterms:W3CDTF">2020-07-17T19:05:29Z</dcterms:modified>
</cp:coreProperties>
</file>