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05" r:id="rId4"/>
    <p:sldId id="407" r:id="rId5"/>
    <p:sldId id="408" r:id="rId6"/>
    <p:sldId id="417" r:id="rId7"/>
    <p:sldId id="409" r:id="rId8"/>
    <p:sldId id="406" r:id="rId9"/>
    <p:sldId id="1066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319901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 Networks and the Internet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Delay, Loss &amp; Throughput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3EE4F-9796-4462-94A7-F2AE101FF41A}"/>
              </a:ext>
            </a:extLst>
          </p:cNvPr>
          <p:cNvSpPr/>
          <p:nvPr/>
        </p:nvSpPr>
        <p:spPr>
          <a:xfrm>
            <a:off x="378508" y="138739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How do packet loss and delay occurs?</a:t>
            </a:r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3DDCA3C2-9A0E-46C4-B66E-23E85DE96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356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34C0CC-1C81-4E06-8A99-027EE134F449}"/>
              </a:ext>
            </a:extLst>
          </p:cNvPr>
          <p:cNvGrpSpPr/>
          <p:nvPr/>
        </p:nvGrpSpPr>
        <p:grpSpPr>
          <a:xfrm>
            <a:off x="2502868" y="4186185"/>
            <a:ext cx="1511352" cy="863670"/>
            <a:chOff x="7493876" y="2774731"/>
            <a:chExt cx="1481958" cy="894622"/>
          </a:xfrm>
        </p:grpSpPr>
        <p:sp>
          <p:nvSpPr>
            <p:cNvPr id="14" name="Freeform 67">
              <a:extLst>
                <a:ext uri="{FF2B5EF4-FFF2-40B4-BE49-F238E27FC236}">
                  <a16:creationId xmlns:a16="http://schemas.microsoft.com/office/drawing/2014/main" id="{B77F506E-4BC1-4D95-A482-A6AE39C51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FE5DF9-B634-46AB-ABD6-73D8C195766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E71001-247D-4020-9C02-5C681F27C75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" name="Freeform 70">
                <a:extLst>
                  <a:ext uri="{FF2B5EF4-FFF2-40B4-BE49-F238E27FC236}">
                    <a16:creationId xmlns:a16="http://schemas.microsoft.com/office/drawing/2014/main" id="{F9486CD5-3784-4402-B512-C0ADE6898E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CA5DA171-FA4C-4B3E-A2F4-6B723589FBD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72">
                <a:extLst>
                  <a:ext uri="{FF2B5EF4-FFF2-40B4-BE49-F238E27FC236}">
                    <a16:creationId xmlns:a16="http://schemas.microsoft.com/office/drawing/2014/main" id="{548D7BAF-C472-4B81-804F-F0DE1A3926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73">
                <a:extLst>
                  <a:ext uri="{FF2B5EF4-FFF2-40B4-BE49-F238E27FC236}">
                    <a16:creationId xmlns:a16="http://schemas.microsoft.com/office/drawing/2014/main" id="{5A455A89-D1CB-41B1-B364-98B925CF7D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Rectangle 3">
            <a:extLst>
              <a:ext uri="{FF2B5EF4-FFF2-40B4-BE49-F238E27FC236}">
                <a16:creationId xmlns:a16="http://schemas.microsoft.com/office/drawing/2014/main" id="{19709701-973F-4138-8546-3147109FA3F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49616" y="1988419"/>
            <a:ext cx="11137549" cy="3616249"/>
          </a:xfrm>
        </p:spPr>
        <p:txBody>
          <a:bodyPr>
            <a:normAutofit/>
          </a:bodyPr>
          <a:lstStyle/>
          <a:p>
            <a:pPr indent="-295275" eaLnBrk="1" hangingPunct="1">
              <a:buFont typeface="Wingdings" charset="0"/>
              <a:buNone/>
              <a:defRPr/>
            </a:pPr>
            <a:r>
              <a:rPr lang="en-US" sz="2400" dirty="0"/>
              <a:t>packets </a:t>
            </a:r>
            <a:r>
              <a:rPr lang="en-US" sz="2400" i="1" dirty="0"/>
              <a:t>queue</a:t>
            </a:r>
            <a:r>
              <a:rPr lang="en-US" sz="2400" dirty="0"/>
              <a:t> in router buffers</a:t>
            </a:r>
            <a:r>
              <a:rPr lang="en-US" sz="2000" dirty="0"/>
              <a:t> </a:t>
            </a:r>
          </a:p>
          <a:p>
            <a:pPr marL="407988" indent="-277813">
              <a:buFont typeface="Wingdings" charset="2"/>
              <a:buChar char="§"/>
              <a:defRPr/>
            </a:pPr>
            <a:r>
              <a:rPr lang="en-US" sz="2000" dirty="0"/>
              <a:t>packets queue, wait for turn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C0000"/>
                </a:solidFill>
              </a:rPr>
              <a:t>arrival rate to link (temporarily) exceeds output link capacity: packet loss</a:t>
            </a: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69405C98-0415-4F38-A572-D744F0E9B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3306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DBEBA239-3D5F-4816-B6AC-D242C9E2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81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34D8C4B0-12B1-4DE2-BC57-D918BA027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556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780D7035-CA63-46F4-B8BE-DB5AB9A2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93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BD67D1C5-AD28-4508-9F4C-8AAA30DF8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1718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C7FF680D-B762-4EBD-9CBE-FCAFE656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68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B7956995-6EBE-42EB-8B40-A6BA02AF8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256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2168E677-F08A-40C2-A334-3735D8C7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662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60ABC828-46B1-418F-860E-D7DC850E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39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latin typeface="+mn-lt"/>
              </a:rPr>
              <a:t>B</a:t>
            </a:r>
          </a:p>
        </p:txBody>
      </p:sp>
      <p:grpSp>
        <p:nvGrpSpPr>
          <p:cNvPr id="31" name="Group 66">
            <a:extLst>
              <a:ext uri="{FF2B5EF4-FFF2-40B4-BE49-F238E27FC236}">
                <a16:creationId xmlns:a16="http://schemas.microsoft.com/office/drawing/2014/main" id="{11400BD3-8848-48E6-97B0-1608F26B4599}"/>
              </a:ext>
            </a:extLst>
          </p:cNvPr>
          <p:cNvGrpSpPr>
            <a:grpSpLocks/>
          </p:cNvGrpSpPr>
          <p:nvPr/>
        </p:nvGrpSpPr>
        <p:grpSpPr bwMode="auto">
          <a:xfrm>
            <a:off x="1046231" y="3861704"/>
            <a:ext cx="779462" cy="679450"/>
            <a:chOff x="-44" y="1473"/>
            <a:chExt cx="981" cy="1105"/>
          </a:xfrm>
        </p:grpSpPr>
        <p:pic>
          <p:nvPicPr>
            <p:cNvPr id="32" name="Picture 67" descr="desktop_computer_stylized_medium">
              <a:extLst>
                <a:ext uri="{FF2B5EF4-FFF2-40B4-BE49-F238E27FC236}">
                  <a16:creationId xmlns:a16="http://schemas.microsoft.com/office/drawing/2014/main" id="{C7CF7257-C80C-4F58-BCD6-7BE40D510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A4126B63-457B-44DB-BFB3-3874AE8F98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pic>
        <p:nvPicPr>
          <p:cNvPr id="34" name="Picture 70" descr="desktop_computer_stylized_medium">
            <a:extLst>
              <a:ext uri="{FF2B5EF4-FFF2-40B4-BE49-F238E27FC236}">
                <a16:creationId xmlns:a16="http://schemas.microsoft.com/office/drawing/2014/main" id="{52BF0D92-2783-48A4-922A-A75B84547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1275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71">
            <a:extLst>
              <a:ext uri="{FF2B5EF4-FFF2-40B4-BE49-F238E27FC236}">
                <a16:creationId xmlns:a16="http://schemas.microsoft.com/office/drawing/2014/main" id="{46B9500D-0F2B-4401-9C0F-CB4BDFF8B826}"/>
              </a:ext>
            </a:extLst>
          </p:cNvPr>
          <p:cNvSpPr>
            <a:spLocks/>
          </p:cNvSpPr>
          <p:nvPr/>
        </p:nvSpPr>
        <p:spPr bwMode="auto">
          <a:xfrm flipH="1">
            <a:off x="1473401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632EAD85-279F-454D-A866-6BA3CFED3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906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7" name="Line 33">
            <a:extLst>
              <a:ext uri="{FF2B5EF4-FFF2-40B4-BE49-F238E27FC236}">
                <a16:creationId xmlns:a16="http://schemas.microsoft.com/office/drawing/2014/main" id="{6309C7FD-B8C7-4534-A654-09D4A14B60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9531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8" name="Rectangle 89">
            <a:extLst>
              <a:ext uri="{FF2B5EF4-FFF2-40B4-BE49-F238E27FC236}">
                <a16:creationId xmlns:a16="http://schemas.microsoft.com/office/drawing/2014/main" id="{CB7736B5-9F1B-465C-B5DE-B9D557B6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81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9" name="Rectangle 89">
            <a:extLst>
              <a:ext uri="{FF2B5EF4-FFF2-40B4-BE49-F238E27FC236}">
                <a16:creationId xmlns:a16="http://schemas.microsoft.com/office/drawing/2014/main" id="{20C1D44E-F5E9-4B35-B609-9A24D77C2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356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0" name="Rectangle 89">
            <a:extLst>
              <a:ext uri="{FF2B5EF4-FFF2-40B4-BE49-F238E27FC236}">
                <a16:creationId xmlns:a16="http://schemas.microsoft.com/office/drawing/2014/main" id="{FFEAC2E9-7A56-435F-825D-96F961EB8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956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41" name="Group 93">
            <a:extLst>
              <a:ext uri="{FF2B5EF4-FFF2-40B4-BE49-F238E27FC236}">
                <a16:creationId xmlns:a16="http://schemas.microsoft.com/office/drawing/2014/main" id="{CBAAECAE-D999-41EB-B519-A887AB118D51}"/>
              </a:ext>
            </a:extLst>
          </p:cNvPr>
          <p:cNvGrpSpPr>
            <a:grpSpLocks/>
          </p:cNvGrpSpPr>
          <p:nvPr/>
        </p:nvGrpSpPr>
        <p:grpSpPr bwMode="auto">
          <a:xfrm>
            <a:off x="3751331" y="3172731"/>
            <a:ext cx="5822952" cy="1204913"/>
            <a:chOff x="2259" y="2247"/>
            <a:chExt cx="3668" cy="759"/>
          </a:xfrm>
        </p:grpSpPr>
        <p:sp>
          <p:nvSpPr>
            <p:cNvPr id="42" name="Text Box 66">
              <a:extLst>
                <a:ext uri="{FF2B5EF4-FFF2-40B4-BE49-F238E27FC236}">
                  <a16:creationId xmlns:a16="http://schemas.microsoft.com/office/drawing/2014/main" id="{56496BC2-6C57-4014-B9D3-4BCD9C9F9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" y="2247"/>
              <a:ext cx="340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 dirty="0">
                  <a:solidFill>
                    <a:srgbClr val="000000"/>
                  </a:solidFill>
                  <a:latin typeface="+mn-lt"/>
                </a:rPr>
                <a:t>packet being transmitted </a:t>
              </a:r>
              <a:r>
                <a:rPr lang="en-US" altLang="en-US" sz="2200" dirty="0">
                  <a:solidFill>
                    <a:srgbClr val="CC0000"/>
                  </a:solidFill>
                  <a:latin typeface="+mn-lt"/>
                </a:rPr>
                <a:t>(transmission delay)</a:t>
              </a:r>
            </a:p>
          </p:txBody>
        </p:sp>
        <p:sp>
          <p:nvSpPr>
            <p:cNvPr id="43" name="Line 67">
              <a:extLst>
                <a:ext uri="{FF2B5EF4-FFF2-40B4-BE49-F238E27FC236}">
                  <a16:creationId xmlns:a16="http://schemas.microsoft.com/office/drawing/2014/main" id="{978606F7-035A-4E8B-B9DA-11DE94E6A1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44" name="Group 94">
            <a:extLst>
              <a:ext uri="{FF2B5EF4-FFF2-40B4-BE49-F238E27FC236}">
                <a16:creationId xmlns:a16="http://schemas.microsoft.com/office/drawing/2014/main" id="{40891581-72DB-44C6-84BC-FE0B1DE8D86F}"/>
              </a:ext>
            </a:extLst>
          </p:cNvPr>
          <p:cNvGrpSpPr>
            <a:grpSpLocks/>
          </p:cNvGrpSpPr>
          <p:nvPr/>
        </p:nvGrpSpPr>
        <p:grpSpPr bwMode="auto">
          <a:xfrm>
            <a:off x="3468758" y="4742762"/>
            <a:ext cx="4848231" cy="868361"/>
            <a:chOff x="2103" y="3214"/>
            <a:chExt cx="3054" cy="547"/>
          </a:xfrm>
        </p:grpSpPr>
        <p:sp>
          <p:nvSpPr>
            <p:cNvPr id="45" name="Text Box 72">
              <a:extLst>
                <a:ext uri="{FF2B5EF4-FFF2-40B4-BE49-F238E27FC236}">
                  <a16:creationId xmlns:a16="http://schemas.microsoft.com/office/drawing/2014/main" id="{753D1884-3156-4B76-8B2D-7544215E6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6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 dirty="0">
                  <a:solidFill>
                    <a:srgbClr val="000000"/>
                  </a:solidFill>
                  <a:latin typeface="+mn-lt"/>
                </a:rPr>
                <a:t>packets in buffers</a:t>
              </a:r>
              <a:r>
                <a:rPr lang="en-US" altLang="en-US" sz="22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en-US" altLang="en-US" sz="2200" dirty="0">
                  <a:solidFill>
                    <a:srgbClr val="CC0000"/>
                  </a:solidFill>
                  <a:latin typeface="+mn-lt"/>
                </a:rPr>
                <a:t>(queueing delay)</a:t>
              </a:r>
            </a:p>
          </p:txBody>
        </p:sp>
        <p:sp>
          <p:nvSpPr>
            <p:cNvPr id="46" name="Line 73">
              <a:extLst>
                <a:ext uri="{FF2B5EF4-FFF2-40B4-BE49-F238E27FC236}">
                  <a16:creationId xmlns:a16="http://schemas.microsoft.com/office/drawing/2014/main" id="{7E80B042-82C6-40E5-950A-EE0C6732E2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47" name="Group 95">
            <a:extLst>
              <a:ext uri="{FF2B5EF4-FFF2-40B4-BE49-F238E27FC236}">
                <a16:creationId xmlns:a16="http://schemas.microsoft.com/office/drawing/2014/main" id="{850596DB-41EF-44CE-ADC3-5DAE8B1F6DFC}"/>
              </a:ext>
            </a:extLst>
          </p:cNvPr>
          <p:cNvGrpSpPr>
            <a:grpSpLocks/>
          </p:cNvGrpSpPr>
          <p:nvPr/>
        </p:nvGrpSpPr>
        <p:grpSpPr bwMode="auto">
          <a:xfrm>
            <a:off x="2386080" y="4704672"/>
            <a:ext cx="4749800" cy="1697039"/>
            <a:chOff x="1421" y="3190"/>
            <a:chExt cx="2992" cy="1069"/>
          </a:xfrm>
        </p:grpSpPr>
        <p:sp>
          <p:nvSpPr>
            <p:cNvPr id="48" name="Line 91">
              <a:extLst>
                <a:ext uri="{FF2B5EF4-FFF2-40B4-BE49-F238E27FC236}">
                  <a16:creationId xmlns:a16="http://schemas.microsoft.com/office/drawing/2014/main" id="{3C62C84C-67E3-4E1B-B031-AE122213A3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9" name="Text Box 92">
              <a:extLst>
                <a:ext uri="{FF2B5EF4-FFF2-40B4-BE49-F238E27FC236}">
                  <a16:creationId xmlns:a16="http://schemas.microsoft.com/office/drawing/2014/main" id="{B056E9F4-F2F5-4D0E-A694-A14BB03BD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299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 dirty="0">
                  <a:solidFill>
                    <a:srgbClr val="000000"/>
                  </a:solidFill>
                  <a:latin typeface="+mn-lt"/>
                </a:rPr>
                <a:t>free (available) buffers: arriving packets </a:t>
              </a:r>
            </a:p>
            <a:p>
              <a:r>
                <a:rPr lang="en-US" altLang="en-US" sz="2200" dirty="0">
                  <a:solidFill>
                    <a:srgbClr val="000000"/>
                  </a:solidFill>
                  <a:latin typeface="+mn-lt"/>
                </a:rPr>
                <a:t>dropped (</a:t>
              </a:r>
              <a:r>
                <a:rPr lang="en-US" altLang="en-US" sz="2200" dirty="0">
                  <a:solidFill>
                    <a:srgbClr val="CC0000"/>
                  </a:solidFill>
                  <a:latin typeface="+mn-lt"/>
                </a:rPr>
                <a:t>loss</a:t>
              </a:r>
              <a:r>
                <a:rPr lang="en-US" altLang="en-US" sz="2200" dirty="0">
                  <a:solidFill>
                    <a:srgbClr val="000000"/>
                  </a:solidFill>
                  <a:latin typeface="+mn-lt"/>
                </a:rPr>
                <a:t>) if no free buffers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F373F1-33B4-4944-BE9C-F09112124B73}"/>
              </a:ext>
            </a:extLst>
          </p:cNvPr>
          <p:cNvGrpSpPr/>
          <p:nvPr/>
        </p:nvGrpSpPr>
        <p:grpSpPr>
          <a:xfrm>
            <a:off x="5640997" y="4224627"/>
            <a:ext cx="1511352" cy="863670"/>
            <a:chOff x="7493876" y="2774731"/>
            <a:chExt cx="1481958" cy="894622"/>
          </a:xfrm>
        </p:grpSpPr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8FEA2BBF-9E59-41E7-8C82-F14778B0EA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24255E4-84ED-4F15-B8D0-98E3D437938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101DB07-75AA-4086-BE3B-EF1BF85858F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" name="Freeform 62">
                <a:extLst>
                  <a:ext uri="{FF2B5EF4-FFF2-40B4-BE49-F238E27FC236}">
                    <a16:creationId xmlns:a16="http://schemas.microsoft.com/office/drawing/2014/main" id="{A3257BAD-6603-4985-8D59-1046E6D8FA0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63">
                <a:extLst>
                  <a:ext uri="{FF2B5EF4-FFF2-40B4-BE49-F238E27FC236}">
                    <a16:creationId xmlns:a16="http://schemas.microsoft.com/office/drawing/2014/main" id="{81194193-9921-478F-A6CA-862AFF6E539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64">
                <a:extLst>
                  <a:ext uri="{FF2B5EF4-FFF2-40B4-BE49-F238E27FC236}">
                    <a16:creationId xmlns:a16="http://schemas.microsoft.com/office/drawing/2014/main" id="{7E61BC97-5DDD-423A-BADE-E45B5DDB34B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65">
                <a:extLst>
                  <a:ext uri="{FF2B5EF4-FFF2-40B4-BE49-F238E27FC236}">
                    <a16:creationId xmlns:a16="http://schemas.microsoft.com/office/drawing/2014/main" id="{E985CBB1-22D1-4FFF-82EC-88439FCAD6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18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Packet Delay – 4 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1E050-F400-4FAC-846A-F0CE817D71AC}"/>
              </a:ext>
            </a:extLst>
          </p:cNvPr>
          <p:cNvGrpSpPr/>
          <p:nvPr/>
        </p:nvGrpSpPr>
        <p:grpSpPr>
          <a:xfrm>
            <a:off x="2689178" y="1950504"/>
            <a:ext cx="1511352" cy="863670"/>
            <a:chOff x="7493876" y="2774731"/>
            <a:chExt cx="1481958" cy="894622"/>
          </a:xfrm>
        </p:grpSpPr>
        <p:sp>
          <p:nvSpPr>
            <p:cNvPr id="8" name="Freeform 135">
              <a:extLst>
                <a:ext uri="{FF2B5EF4-FFF2-40B4-BE49-F238E27FC236}">
                  <a16:creationId xmlns:a16="http://schemas.microsoft.com/office/drawing/2014/main" id="{2D6E9840-52FE-415E-B98F-13888310BBE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3DF67-2C17-436D-89B7-43F7224BB1F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6BB1D2-73ED-4B26-9574-6BE276862CF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" name="Freeform 138">
                <a:extLst>
                  <a:ext uri="{FF2B5EF4-FFF2-40B4-BE49-F238E27FC236}">
                    <a16:creationId xmlns:a16="http://schemas.microsoft.com/office/drawing/2014/main" id="{8463EFAE-57D8-4F37-80EB-8A271EA32CF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39">
                <a:extLst>
                  <a:ext uri="{FF2B5EF4-FFF2-40B4-BE49-F238E27FC236}">
                    <a16:creationId xmlns:a16="http://schemas.microsoft.com/office/drawing/2014/main" id="{0D1C8EB7-009A-463B-8F41-E4300B879FE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40">
                <a:extLst>
                  <a:ext uri="{FF2B5EF4-FFF2-40B4-BE49-F238E27FC236}">
                    <a16:creationId xmlns:a16="http://schemas.microsoft.com/office/drawing/2014/main" id="{FACF2B7A-1E8E-4CF2-B5FC-ED9ECA59C2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41">
                <a:extLst>
                  <a:ext uri="{FF2B5EF4-FFF2-40B4-BE49-F238E27FC236}">
                    <a16:creationId xmlns:a16="http://schemas.microsoft.com/office/drawing/2014/main" id="{CB74A78E-B757-4AB9-89D4-A9EB83041AB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7CD7AD1A-46C9-49B9-9ADF-6314EBA6A3CB}"/>
              </a:ext>
            </a:extLst>
          </p:cNvPr>
          <p:cNvSpPr txBox="1">
            <a:spLocks noChangeArrowheads="1"/>
          </p:cNvSpPr>
          <p:nvPr/>
        </p:nvSpPr>
        <p:spPr>
          <a:xfrm>
            <a:off x="489482" y="4706691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5275">
              <a:spcBef>
                <a:spcPts val="600"/>
              </a:spcBef>
              <a:buFont typeface="Wingdings" charset="0"/>
              <a:buNone/>
              <a:defRPr/>
            </a:pPr>
            <a:r>
              <a:rPr lang="en-US" sz="2400" i="1" dirty="0" err="1">
                <a:solidFill>
                  <a:srgbClr val="CC0000"/>
                </a:solidFill>
              </a:rPr>
              <a:t>d</a:t>
            </a:r>
            <a:r>
              <a:rPr lang="en-US" sz="2400" baseline="-25000" dirty="0" err="1">
                <a:solidFill>
                  <a:srgbClr val="CC0000"/>
                </a:solidFill>
              </a:rPr>
              <a:t>proc</a:t>
            </a:r>
            <a:r>
              <a:rPr lang="en-US" sz="2400" dirty="0">
                <a:solidFill>
                  <a:srgbClr val="CC0000"/>
                </a:solidFill>
              </a:rPr>
              <a:t>: nodal processing</a:t>
            </a:r>
            <a:r>
              <a:rPr lang="en-US" sz="2400" dirty="0"/>
              <a:t> </a:t>
            </a:r>
          </a:p>
          <a:p>
            <a:pPr marL="349250" indent="-233363">
              <a:spcBef>
                <a:spcPts val="600"/>
              </a:spcBef>
              <a:buFont typeface="Wingdings" charset="0"/>
              <a:buChar char="§"/>
              <a:defRPr/>
            </a:pPr>
            <a:r>
              <a:rPr lang="en-US" sz="2000" dirty="0"/>
              <a:t>check bit errors</a:t>
            </a:r>
          </a:p>
          <a:p>
            <a:pPr marL="349250" indent="-233363">
              <a:spcBef>
                <a:spcPts val="600"/>
              </a:spcBef>
              <a:buFont typeface="Wingdings" charset="0"/>
              <a:buChar char="§"/>
              <a:defRPr/>
            </a:pPr>
            <a:r>
              <a:rPr lang="en-US" sz="2000" dirty="0"/>
              <a:t>determine output link</a:t>
            </a:r>
          </a:p>
          <a:p>
            <a:pPr marL="349250" indent="-233363">
              <a:spcBef>
                <a:spcPts val="600"/>
              </a:spcBef>
              <a:buFont typeface="Wingdings" charset="0"/>
              <a:buChar char="§"/>
              <a:defRPr/>
            </a:pPr>
            <a:r>
              <a:rPr lang="en-US" sz="2000" dirty="0"/>
              <a:t>typically &lt; </a:t>
            </a:r>
            <a:r>
              <a:rPr lang="en-US" sz="2000" dirty="0" err="1"/>
              <a:t>msec</a:t>
            </a:r>
            <a:endParaRPr lang="en-US" sz="2000" dirty="0"/>
          </a:p>
        </p:txBody>
      </p:sp>
      <p:sp>
        <p:nvSpPr>
          <p:cNvPr id="19" name="Rectangle 58">
            <a:extLst>
              <a:ext uri="{FF2B5EF4-FFF2-40B4-BE49-F238E27FC236}">
                <a16:creationId xmlns:a16="http://schemas.microsoft.com/office/drawing/2014/main" id="{23C3F482-83A5-4CE8-8AF5-9308F3D6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03" y="4718987"/>
            <a:ext cx="4268053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indent="-344488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queue</a:t>
            </a:r>
            <a:r>
              <a:rPr lang="en-US" sz="2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indent="-231775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indent="-231775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BC5DD312-B243-4388-B4B3-71C78F085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759" y="1966516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60170CF0-7D33-4DD1-8278-192592EF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126" y="2185591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0C6FC431-0A0B-4093-B68A-FD347162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521" y="2257029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98F6BE14-7363-4111-ACEE-BAF60734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455" y="2257029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9A3FF132-7FA8-4157-A175-CA36EF313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6809" y="2016632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BAA903A5-85D6-4E08-825F-AE8EE291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049" y="2195116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3C9805AF-57CC-47B5-8E61-168EF8F9B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468" y="1770759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propagation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7" name="Line 40">
            <a:extLst>
              <a:ext uri="{FF2B5EF4-FFF2-40B4-BE49-F238E27FC236}">
                <a16:creationId xmlns:a16="http://schemas.microsoft.com/office/drawing/2014/main" id="{0C6E579A-3E7D-4C32-8360-B0BC46060DC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98551" y="2013990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" name="Text Box 43">
            <a:extLst>
              <a:ext uri="{FF2B5EF4-FFF2-40B4-BE49-F238E27FC236}">
                <a16:creationId xmlns:a16="http://schemas.microsoft.com/office/drawing/2014/main" id="{5347F734-4AAB-4082-BCC6-A8A6A492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846" y="2912666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nodal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processing</a:t>
            </a:r>
          </a:p>
        </p:txBody>
      </p:sp>
      <p:sp>
        <p:nvSpPr>
          <p:cNvPr id="29" name="Line 44">
            <a:extLst>
              <a:ext uri="{FF2B5EF4-FFF2-40B4-BE49-F238E27FC236}">
                <a16:creationId xmlns:a16="http://schemas.microsoft.com/office/drawing/2014/main" id="{1C5824F3-0C03-4B51-BCC6-9FE4BD188DC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688289" y="2912872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0" name="Line 45">
            <a:extLst>
              <a:ext uri="{FF2B5EF4-FFF2-40B4-BE49-F238E27FC236}">
                <a16:creationId xmlns:a16="http://schemas.microsoft.com/office/drawing/2014/main" id="{381F22F3-C486-493A-A2A7-54E26CACAAB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512707" y="2718991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1" name="Text Box 46">
            <a:extLst>
              <a:ext uri="{FF2B5EF4-FFF2-40B4-BE49-F238E27FC236}">
                <a16:creationId xmlns:a16="http://schemas.microsoft.com/office/drawing/2014/main" id="{A6345833-BA22-435B-8F69-FE95058C0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717" y="3140345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queueing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32" name="Line 47">
            <a:extLst>
              <a:ext uri="{FF2B5EF4-FFF2-40B4-BE49-F238E27FC236}">
                <a16:creationId xmlns:a16="http://schemas.microsoft.com/office/drawing/2014/main" id="{19F769C6-729C-4580-B994-ED0FC8B9A6C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674640" y="2718991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68E36ACF-D6D5-470E-8E00-96899329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3" y="3768609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nodal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proc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queue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trans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prop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CD42CFED-89F1-4CF6-B812-BFEEF0BAB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3879" y="2506265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6B5783-E983-4BBD-BFD6-0845822CF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50" y="2157016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9BC3E19A-E798-4B05-A5DE-BBF57CC61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736" y="2093516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B0C0F74E-97A2-43A8-A378-E483D2EC6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563" y="16506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35CBE1F3-50D9-47B4-806B-19194BBDF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306" y="26031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latin typeface="+mn-lt"/>
              </a:rPr>
              <a:t>B</a:t>
            </a:r>
          </a:p>
        </p:txBody>
      </p:sp>
      <p:grpSp>
        <p:nvGrpSpPr>
          <p:cNvPr id="39" name="Group 66">
            <a:extLst>
              <a:ext uri="{FF2B5EF4-FFF2-40B4-BE49-F238E27FC236}">
                <a16:creationId xmlns:a16="http://schemas.microsoft.com/office/drawing/2014/main" id="{364D6661-2099-48A9-A264-91F4614CF175}"/>
              </a:ext>
            </a:extLst>
          </p:cNvPr>
          <p:cNvGrpSpPr>
            <a:grpSpLocks/>
          </p:cNvGrpSpPr>
          <p:nvPr/>
        </p:nvGrpSpPr>
        <p:grpSpPr bwMode="auto">
          <a:xfrm>
            <a:off x="1248140" y="1650604"/>
            <a:ext cx="779505" cy="679450"/>
            <a:chOff x="-44" y="1473"/>
            <a:chExt cx="981" cy="1105"/>
          </a:xfrm>
        </p:grpSpPr>
        <p:pic>
          <p:nvPicPr>
            <p:cNvPr id="40" name="Picture 67" descr="desktop_computer_stylized_medium">
              <a:extLst>
                <a:ext uri="{FF2B5EF4-FFF2-40B4-BE49-F238E27FC236}">
                  <a16:creationId xmlns:a16="http://schemas.microsoft.com/office/drawing/2014/main" id="{1AAE3F13-3AE0-46C7-A2D7-01182E2BE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68">
              <a:extLst>
                <a:ext uri="{FF2B5EF4-FFF2-40B4-BE49-F238E27FC236}">
                  <a16:creationId xmlns:a16="http://schemas.microsoft.com/office/drawing/2014/main" id="{70EDADCA-9959-4EC4-9D49-8A88F7D1B0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2" name="Group 69">
            <a:extLst>
              <a:ext uri="{FF2B5EF4-FFF2-40B4-BE49-F238E27FC236}">
                <a16:creationId xmlns:a16="http://schemas.microsoft.com/office/drawing/2014/main" id="{DC4DE904-2C6D-41F8-870C-ABCED62E8094}"/>
              </a:ext>
            </a:extLst>
          </p:cNvPr>
          <p:cNvGrpSpPr>
            <a:grpSpLocks/>
          </p:cNvGrpSpPr>
          <p:nvPr/>
        </p:nvGrpSpPr>
        <p:grpSpPr bwMode="auto">
          <a:xfrm>
            <a:off x="1238948" y="2657572"/>
            <a:ext cx="779506" cy="679450"/>
            <a:chOff x="-44" y="1473"/>
            <a:chExt cx="981" cy="1105"/>
          </a:xfrm>
        </p:grpSpPr>
        <p:pic>
          <p:nvPicPr>
            <p:cNvPr id="43" name="Picture 70" descr="desktop_computer_stylized_medium">
              <a:extLst>
                <a:ext uri="{FF2B5EF4-FFF2-40B4-BE49-F238E27FC236}">
                  <a16:creationId xmlns:a16="http://schemas.microsoft.com/office/drawing/2014/main" id="{F4A8AAE3-86D7-435C-9798-E006A5767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71">
              <a:extLst>
                <a:ext uri="{FF2B5EF4-FFF2-40B4-BE49-F238E27FC236}">
                  <a16:creationId xmlns:a16="http://schemas.microsoft.com/office/drawing/2014/main" id="{AA5335DD-6635-42D6-8A2D-84372421F8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45" name="Text Box 41">
            <a:extLst>
              <a:ext uri="{FF2B5EF4-FFF2-40B4-BE49-F238E27FC236}">
                <a16:creationId xmlns:a16="http://schemas.microsoft.com/office/drawing/2014/main" id="{C4326D5B-B969-429E-A38D-27D0F9C57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034" y="1328842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transmission</a:t>
            </a:r>
          </a:p>
        </p:txBody>
      </p:sp>
      <p:sp>
        <p:nvSpPr>
          <p:cNvPr id="46" name="Line 42">
            <a:extLst>
              <a:ext uri="{FF2B5EF4-FFF2-40B4-BE49-F238E27FC236}">
                <a16:creationId xmlns:a16="http://schemas.microsoft.com/office/drawing/2014/main" id="{304ED46F-31CC-4799-ADD2-0ED749559A74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363473" y="1626791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81BBB842-8741-4C62-B9D0-9E7AE9D3D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189" y="2813148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29060915-D2E3-4618-9E02-D2C801F94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2519" y="2782766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A60856-144A-4DDD-891B-586641527601}"/>
              </a:ext>
            </a:extLst>
          </p:cNvPr>
          <p:cNvCxnSpPr/>
          <p:nvPr/>
        </p:nvCxnSpPr>
        <p:spPr>
          <a:xfrm>
            <a:off x="4205330" y="2421440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CF7EAF-C772-4648-835C-E5802DD31F5F}"/>
              </a:ext>
            </a:extLst>
          </p:cNvPr>
          <p:cNvGrpSpPr/>
          <p:nvPr/>
        </p:nvGrpSpPr>
        <p:grpSpPr>
          <a:xfrm>
            <a:off x="7315765" y="1961139"/>
            <a:ext cx="1511352" cy="863670"/>
            <a:chOff x="7493876" y="2774731"/>
            <a:chExt cx="1481958" cy="894622"/>
          </a:xfrm>
        </p:grpSpPr>
        <p:sp>
          <p:nvSpPr>
            <p:cNvPr id="51" name="Freeform 127">
              <a:extLst>
                <a:ext uri="{FF2B5EF4-FFF2-40B4-BE49-F238E27FC236}">
                  <a16:creationId xmlns:a16="http://schemas.microsoft.com/office/drawing/2014/main" id="{19DAE92B-DB57-4FC0-A515-EF58DC953A5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B9CA30-0EBF-4BB6-A5CD-0A242D6EC1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8C22C5D-E713-409B-B48B-FA6F6C45B02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" name="Freeform 130">
                <a:extLst>
                  <a:ext uri="{FF2B5EF4-FFF2-40B4-BE49-F238E27FC236}">
                    <a16:creationId xmlns:a16="http://schemas.microsoft.com/office/drawing/2014/main" id="{CF2BC2F0-AB65-46C0-AB2E-C93F0174E6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131">
                <a:extLst>
                  <a:ext uri="{FF2B5EF4-FFF2-40B4-BE49-F238E27FC236}">
                    <a16:creationId xmlns:a16="http://schemas.microsoft.com/office/drawing/2014/main" id="{5C5A945C-8EEF-444F-8D7C-20244DEEEAA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132">
                <a:extLst>
                  <a:ext uri="{FF2B5EF4-FFF2-40B4-BE49-F238E27FC236}">
                    <a16:creationId xmlns:a16="http://schemas.microsoft.com/office/drawing/2014/main" id="{6F90FB1A-39BD-4C87-BF84-2BA97C56245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133">
                <a:extLst>
                  <a:ext uri="{FF2B5EF4-FFF2-40B4-BE49-F238E27FC236}">
                    <a16:creationId xmlns:a16="http://schemas.microsoft.com/office/drawing/2014/main" id="{FEEF1109-5E0D-4FDD-A778-9F38666DC5E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3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56C5B-AFD5-44DF-88B0-3C88C52AB5E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Packet Delay – 4 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60C739-CF30-464E-B7A8-F4895C07D656}"/>
              </a:ext>
            </a:extLst>
          </p:cNvPr>
          <p:cNvGrpSpPr/>
          <p:nvPr/>
        </p:nvGrpSpPr>
        <p:grpSpPr>
          <a:xfrm>
            <a:off x="2346458" y="1873639"/>
            <a:ext cx="1511352" cy="863670"/>
            <a:chOff x="7493876" y="2774731"/>
            <a:chExt cx="1481958" cy="894622"/>
          </a:xfrm>
        </p:grpSpPr>
        <p:sp>
          <p:nvSpPr>
            <p:cNvPr id="11" name="Freeform 135">
              <a:extLst>
                <a:ext uri="{FF2B5EF4-FFF2-40B4-BE49-F238E27FC236}">
                  <a16:creationId xmlns:a16="http://schemas.microsoft.com/office/drawing/2014/main" id="{567A4F3F-7AC4-4D4F-A4C4-C036F6DFB3B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753767-6F75-4DA3-8B7C-6EA082DB0E8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2CCC89-E208-42BA-8D23-BA3BF0EE57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" name="Freeform 138">
                <a:extLst>
                  <a:ext uri="{FF2B5EF4-FFF2-40B4-BE49-F238E27FC236}">
                    <a16:creationId xmlns:a16="http://schemas.microsoft.com/office/drawing/2014/main" id="{B8F97192-FD10-4242-9B55-92A7BD77ADA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39">
                <a:extLst>
                  <a:ext uri="{FF2B5EF4-FFF2-40B4-BE49-F238E27FC236}">
                    <a16:creationId xmlns:a16="http://schemas.microsoft.com/office/drawing/2014/main" id="{95FC6364-33AA-4371-8DAC-F3B3A59BEC3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40">
                <a:extLst>
                  <a:ext uri="{FF2B5EF4-FFF2-40B4-BE49-F238E27FC236}">
                    <a16:creationId xmlns:a16="http://schemas.microsoft.com/office/drawing/2014/main" id="{A8B2B6B7-8CFD-4C63-85E3-C76A5D3355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41">
                <a:extLst>
                  <a:ext uri="{FF2B5EF4-FFF2-40B4-BE49-F238E27FC236}">
                    <a16:creationId xmlns:a16="http://schemas.microsoft.com/office/drawing/2014/main" id="{BA5D904B-492F-4DA8-BEE2-1282A813518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Line 24">
            <a:extLst>
              <a:ext uri="{FF2B5EF4-FFF2-40B4-BE49-F238E27FC236}">
                <a16:creationId xmlns:a16="http://schemas.microsoft.com/office/drawing/2014/main" id="{EFC6DCB0-76A9-4699-8D56-628C38512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039" y="1889651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C3D3AA96-59E1-430A-AF73-9B1C1D75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406" y="2108726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E4302710-1B6B-4E6C-A20E-8950E82A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801" y="2180164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9E055278-8F30-4E9C-A389-762C0447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735" y="2180164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91F39CB8-B71D-48AE-A0FA-0E453E580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089" y="1939767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846D24E-A4E8-4236-B8CE-F652AB21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329" y="2118251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EC89C5BA-9ADB-4242-92BC-4C255D53E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748" y="1693894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propagation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7" name="Line 40">
            <a:extLst>
              <a:ext uri="{FF2B5EF4-FFF2-40B4-BE49-F238E27FC236}">
                <a16:creationId xmlns:a16="http://schemas.microsoft.com/office/drawing/2014/main" id="{5A4C8C92-A7C5-48AE-A556-AA115B51644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055831" y="1937125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" name="Text Box 43">
            <a:extLst>
              <a:ext uri="{FF2B5EF4-FFF2-40B4-BE49-F238E27FC236}">
                <a16:creationId xmlns:a16="http://schemas.microsoft.com/office/drawing/2014/main" id="{E340E308-F1C5-4A80-AEE1-68B7ED330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126" y="2835801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nodal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processing</a:t>
            </a:r>
          </a:p>
        </p:txBody>
      </p:sp>
      <p:sp>
        <p:nvSpPr>
          <p:cNvPr id="29" name="Line 44">
            <a:extLst>
              <a:ext uri="{FF2B5EF4-FFF2-40B4-BE49-F238E27FC236}">
                <a16:creationId xmlns:a16="http://schemas.microsoft.com/office/drawing/2014/main" id="{EBC07558-1E24-4ACD-A280-E80D2457D6A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345569" y="2836007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0" name="Line 45">
            <a:extLst>
              <a:ext uri="{FF2B5EF4-FFF2-40B4-BE49-F238E27FC236}">
                <a16:creationId xmlns:a16="http://schemas.microsoft.com/office/drawing/2014/main" id="{332D79F7-2808-4D48-B725-67F9D4B7618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169987" y="2642126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1" name="Text Box 46">
            <a:extLst>
              <a:ext uri="{FF2B5EF4-FFF2-40B4-BE49-F238E27FC236}">
                <a16:creationId xmlns:a16="http://schemas.microsoft.com/office/drawing/2014/main" id="{F45359A0-4390-49BE-858C-2283AF0B9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997" y="3063480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queueing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32" name="Line 47">
            <a:extLst>
              <a:ext uri="{FF2B5EF4-FFF2-40B4-BE49-F238E27FC236}">
                <a16:creationId xmlns:a16="http://schemas.microsoft.com/office/drawing/2014/main" id="{46239C7E-551F-449E-87A3-24F1390AD56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31920" y="2642126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67F05DA7-8D53-477D-927A-25D1F9C59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03" y="3691744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nodal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proc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queue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trans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prop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57AB4544-24C8-41AD-9255-0D5A8C062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1159" y="2429400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2704E050-E090-4F01-96C5-DEAB9DFB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230" y="2080151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1F647387-A880-4F3E-AE36-6A5D6FA5B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2016" y="2016651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82699199-1B5E-43FC-896D-6C32A06E7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43" y="1573739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127150EC-497D-4A28-A09B-DE78C82AF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6" y="2526239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latin typeface="+mn-lt"/>
              </a:rPr>
              <a:t>B</a:t>
            </a:r>
          </a:p>
        </p:txBody>
      </p:sp>
      <p:grpSp>
        <p:nvGrpSpPr>
          <p:cNvPr id="39" name="Group 66">
            <a:extLst>
              <a:ext uri="{FF2B5EF4-FFF2-40B4-BE49-F238E27FC236}">
                <a16:creationId xmlns:a16="http://schemas.microsoft.com/office/drawing/2014/main" id="{D8D018F5-ABD3-479D-9363-C365EB0B0A81}"/>
              </a:ext>
            </a:extLst>
          </p:cNvPr>
          <p:cNvGrpSpPr>
            <a:grpSpLocks/>
          </p:cNvGrpSpPr>
          <p:nvPr/>
        </p:nvGrpSpPr>
        <p:grpSpPr bwMode="auto">
          <a:xfrm>
            <a:off x="905420" y="1573739"/>
            <a:ext cx="779505" cy="679450"/>
            <a:chOff x="-44" y="1473"/>
            <a:chExt cx="981" cy="1105"/>
          </a:xfrm>
        </p:grpSpPr>
        <p:pic>
          <p:nvPicPr>
            <p:cNvPr id="40" name="Picture 67" descr="desktop_computer_stylized_medium">
              <a:extLst>
                <a:ext uri="{FF2B5EF4-FFF2-40B4-BE49-F238E27FC236}">
                  <a16:creationId xmlns:a16="http://schemas.microsoft.com/office/drawing/2014/main" id="{F4796EF8-8649-4979-9206-602DFEC79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68">
              <a:extLst>
                <a:ext uri="{FF2B5EF4-FFF2-40B4-BE49-F238E27FC236}">
                  <a16:creationId xmlns:a16="http://schemas.microsoft.com/office/drawing/2014/main" id="{B00EA6E6-5861-47D0-B3B8-94FDBB9EFA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2" name="Group 69">
            <a:extLst>
              <a:ext uri="{FF2B5EF4-FFF2-40B4-BE49-F238E27FC236}">
                <a16:creationId xmlns:a16="http://schemas.microsoft.com/office/drawing/2014/main" id="{79F662C1-CFF3-47F3-9972-2C735224C148}"/>
              </a:ext>
            </a:extLst>
          </p:cNvPr>
          <p:cNvGrpSpPr>
            <a:grpSpLocks/>
          </p:cNvGrpSpPr>
          <p:nvPr/>
        </p:nvGrpSpPr>
        <p:grpSpPr bwMode="auto">
          <a:xfrm>
            <a:off x="896228" y="2580707"/>
            <a:ext cx="779506" cy="679450"/>
            <a:chOff x="-44" y="1473"/>
            <a:chExt cx="981" cy="1105"/>
          </a:xfrm>
        </p:grpSpPr>
        <p:pic>
          <p:nvPicPr>
            <p:cNvPr id="43" name="Picture 70" descr="desktop_computer_stylized_medium">
              <a:extLst>
                <a:ext uri="{FF2B5EF4-FFF2-40B4-BE49-F238E27FC236}">
                  <a16:creationId xmlns:a16="http://schemas.microsoft.com/office/drawing/2014/main" id="{E5AC1866-AA5E-4918-8D89-C951EA1CF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71">
              <a:extLst>
                <a:ext uri="{FF2B5EF4-FFF2-40B4-BE49-F238E27FC236}">
                  <a16:creationId xmlns:a16="http://schemas.microsoft.com/office/drawing/2014/main" id="{4A2BC5F3-63BC-4444-BFBC-A968BFC4E1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45" name="Text Box 41">
            <a:extLst>
              <a:ext uri="{FF2B5EF4-FFF2-40B4-BE49-F238E27FC236}">
                <a16:creationId xmlns:a16="http://schemas.microsoft.com/office/drawing/2014/main" id="{A7F06086-4708-4D66-BB5C-DB850727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314" y="1251977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transmission</a:t>
            </a:r>
          </a:p>
        </p:txBody>
      </p:sp>
      <p:sp>
        <p:nvSpPr>
          <p:cNvPr id="46" name="Line 42">
            <a:extLst>
              <a:ext uri="{FF2B5EF4-FFF2-40B4-BE49-F238E27FC236}">
                <a16:creationId xmlns:a16="http://schemas.microsoft.com/office/drawing/2014/main" id="{3EC03F94-5A14-4149-8DA5-499E4BC4DF01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020753" y="1549926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E848681C-2D96-4918-9319-EFAA10AE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469" y="2736283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054F9B62-FA58-4617-8FBE-554540020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9799" y="2705901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93A579-8C50-4948-BE3B-EA14C02D551D}"/>
              </a:ext>
            </a:extLst>
          </p:cNvPr>
          <p:cNvCxnSpPr/>
          <p:nvPr/>
        </p:nvCxnSpPr>
        <p:spPr>
          <a:xfrm>
            <a:off x="3862610" y="2344575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D7FFCD-0CE3-485A-9ADC-26E19356F1B0}"/>
              </a:ext>
            </a:extLst>
          </p:cNvPr>
          <p:cNvGrpSpPr/>
          <p:nvPr/>
        </p:nvGrpSpPr>
        <p:grpSpPr>
          <a:xfrm>
            <a:off x="6973045" y="1884274"/>
            <a:ext cx="1511352" cy="863670"/>
            <a:chOff x="7493876" y="2774731"/>
            <a:chExt cx="1481958" cy="894622"/>
          </a:xfrm>
        </p:grpSpPr>
        <p:sp>
          <p:nvSpPr>
            <p:cNvPr id="51" name="Freeform 127">
              <a:extLst>
                <a:ext uri="{FF2B5EF4-FFF2-40B4-BE49-F238E27FC236}">
                  <a16:creationId xmlns:a16="http://schemas.microsoft.com/office/drawing/2014/main" id="{8905BB7C-DB66-4EA5-83DD-AD04C647C52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F114B8-DF87-4ADA-9B12-1B0786D8740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80F017-6863-4EF9-B94C-254890D78AD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" name="Freeform 130">
                <a:extLst>
                  <a:ext uri="{FF2B5EF4-FFF2-40B4-BE49-F238E27FC236}">
                    <a16:creationId xmlns:a16="http://schemas.microsoft.com/office/drawing/2014/main" id="{FBAACB94-2E89-4DFE-A9FE-B259A24705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131">
                <a:extLst>
                  <a:ext uri="{FF2B5EF4-FFF2-40B4-BE49-F238E27FC236}">
                    <a16:creationId xmlns:a16="http://schemas.microsoft.com/office/drawing/2014/main" id="{2EBB53EB-3C6C-4BE6-AD35-A7022B171F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132">
                <a:extLst>
                  <a:ext uri="{FF2B5EF4-FFF2-40B4-BE49-F238E27FC236}">
                    <a16:creationId xmlns:a16="http://schemas.microsoft.com/office/drawing/2014/main" id="{071834B8-0CAD-4E26-B0C8-C07F83E753B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133">
                <a:extLst>
                  <a:ext uri="{FF2B5EF4-FFF2-40B4-BE49-F238E27FC236}">
                    <a16:creationId xmlns:a16="http://schemas.microsoft.com/office/drawing/2014/main" id="{ECBB3BAF-C63D-4475-AEAB-AD3BCFF50E0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0B3DBF8E-4281-4A60-8BA9-0E4FA354D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74" y="4403076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trans</a:t>
            </a:r>
            <a:r>
              <a:rPr lang="en-US" sz="2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: link </a:t>
            </a:r>
            <a:r>
              <a:rPr lang="en-US" sz="20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000" i="1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trans</a:t>
            </a:r>
            <a:r>
              <a:rPr lang="en-US" sz="20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B288EE79-E9EB-474B-AEB2-D3140CA4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36" y="4410024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prop</a:t>
            </a:r>
            <a:r>
              <a:rPr lang="en-US" sz="2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: propagation delay:</a:t>
            </a:r>
            <a:endParaRPr lang="en-US" sz="1600" dirty="0">
              <a:solidFill>
                <a:srgbClr val="CC0000"/>
              </a:solidFill>
              <a:ea typeface="ＭＳ Ｐゴシック" charset="0"/>
              <a:cs typeface="ＭＳ Ｐゴシック" charset="0"/>
            </a:endParaRP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: propagation speed (~2x10</a:t>
            </a:r>
            <a:r>
              <a:rPr lang="en-US" sz="2000" baseline="30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000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prop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sz="20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9056F-098E-404B-8996-79EE5AD163DD}"/>
              </a:ext>
            </a:extLst>
          </p:cNvPr>
          <p:cNvGrpSpPr/>
          <p:nvPr/>
        </p:nvGrpSpPr>
        <p:grpSpPr>
          <a:xfrm>
            <a:off x="193145" y="5454552"/>
            <a:ext cx="7076415" cy="1127327"/>
            <a:chOff x="1211117" y="5568048"/>
            <a:chExt cx="7076415" cy="1127327"/>
          </a:xfrm>
        </p:grpSpPr>
        <p:sp>
          <p:nvSpPr>
            <p:cNvPr id="61" name="Text Box 62">
              <a:extLst>
                <a:ext uri="{FF2B5EF4-FFF2-40B4-BE49-F238E27FC236}">
                  <a16:creationId xmlns:a16="http://schemas.microsoft.com/office/drawing/2014/main" id="{AC04D0C0-1EEF-4B84-AD5F-DD51BE341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 dirty="0" err="1">
                  <a:solidFill>
                    <a:srgbClr val="C00000"/>
                  </a:solidFill>
                  <a:latin typeface="+mn-lt"/>
                </a:rPr>
                <a:t>d</a:t>
              </a:r>
              <a:r>
                <a:rPr lang="en-US" altLang="en-US" baseline="-25000" dirty="0" err="1">
                  <a:solidFill>
                    <a:srgbClr val="C00000"/>
                  </a:solidFill>
                  <a:latin typeface="+mn-lt"/>
                </a:rPr>
                <a:t>trans</a:t>
              </a:r>
              <a:r>
                <a:rPr lang="en-US" altLang="en-US" sz="2000" baseline="-25000" dirty="0">
                  <a:solidFill>
                    <a:srgbClr val="C00000"/>
                  </a:solidFill>
                  <a:latin typeface="+mn-lt"/>
                </a:rPr>
                <a:t> </a:t>
              </a:r>
              <a:r>
                <a:rPr lang="en-US" altLang="en-US" sz="2000" dirty="0">
                  <a:latin typeface="+mn-lt"/>
                </a:rPr>
                <a:t>and </a:t>
              </a:r>
              <a:r>
                <a:rPr lang="en-US" altLang="en-US" i="1" dirty="0" err="1">
                  <a:solidFill>
                    <a:srgbClr val="C00000"/>
                  </a:solidFill>
                  <a:latin typeface="+mn-lt"/>
                </a:rPr>
                <a:t>d</a:t>
              </a:r>
              <a:r>
                <a:rPr lang="en-US" altLang="en-US" baseline="-25000" dirty="0" err="1">
                  <a:solidFill>
                    <a:srgbClr val="C00000"/>
                  </a:solidFill>
                  <a:latin typeface="+mn-lt"/>
                </a:rPr>
                <a:t>prop</a:t>
              </a:r>
              <a:endParaRPr lang="en-US" altLang="en-US" baseline="-25000" dirty="0">
                <a:solidFill>
                  <a:srgbClr val="C00000"/>
                </a:solidFill>
                <a:latin typeface="+mn-lt"/>
              </a:endParaRPr>
            </a:p>
            <a:p>
              <a:pPr algn="ctr"/>
              <a:r>
                <a:rPr lang="en-US" altLang="en-US" i="1" dirty="0">
                  <a:latin typeface="+mn-lt"/>
                </a:rPr>
                <a:t>very </a:t>
              </a:r>
              <a:r>
                <a:rPr lang="en-US" altLang="en-US" dirty="0">
                  <a:latin typeface="+mn-lt"/>
                </a:rPr>
                <a:t>different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9110C88-0619-4569-AB0F-768A3C4BA00B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A611368-A149-4BAF-B7A7-661740345063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5B19B8-F32D-46AE-B2D8-052415FDEA47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E582EB-2E1D-4B02-9F35-EBCCAC3F9361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1">
            <a:extLst>
              <a:ext uri="{FF2B5EF4-FFF2-40B4-BE49-F238E27FC236}">
                <a16:creationId xmlns:a16="http://schemas.microsoft.com/office/drawing/2014/main" id="{58C15EF0-58C7-44F3-9C6C-02F23AD2B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898" y="3198167"/>
            <a:ext cx="3127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* Check out the online interactive exercises:   h</a:t>
            </a:r>
            <a:r>
              <a:rPr lang="en-US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ttp://gaia.cs.umass.edu/</a:t>
            </a:r>
            <a:r>
              <a:rPr lang="en-US" alt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kurose_ross</a:t>
            </a: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Transmission Delay vs Propagation Delay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C3C205-3167-4C2B-843A-14E38145E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53156"/>
              </p:ext>
            </p:extLst>
          </p:nvPr>
        </p:nvGraphicFramePr>
        <p:xfrm>
          <a:off x="164126" y="1471291"/>
          <a:ext cx="8128000" cy="45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76195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32644451"/>
                    </a:ext>
                  </a:extLst>
                </a:gridCol>
              </a:tblGrid>
              <a:tr h="79483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Transmission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Propagation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required for the router to push out the packet.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it takes a bit to propagate from one router to the next.</a:t>
                      </a:r>
                      <a:endParaRPr lang="en-IN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8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of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packet’s length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the </a:t>
                      </a:r>
                      <a:r>
                        <a:rPr lang="en-US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rate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link.</a:t>
                      </a:r>
                      <a:endParaRPr lang="en-IN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of the </a:t>
                      </a:r>
                      <a:r>
                        <a:rPr lang="en-US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between the two routers.</a:t>
                      </a:r>
                      <a:endParaRPr lang="en-IN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6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err="1">
                          <a:solidFill>
                            <a:srgbClr val="CC0000"/>
                          </a:solidFill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  <a:r>
                        <a:rPr lang="en-US" sz="2800" i="1" baseline="-25000" dirty="0" err="1">
                          <a:solidFill>
                            <a:srgbClr val="CC0000"/>
                          </a:solidFill>
                          <a:ea typeface="ＭＳ Ｐゴシック" charset="0"/>
                          <a:cs typeface="ＭＳ Ｐゴシック" charset="0"/>
                        </a:rPr>
                        <a:t>trans</a:t>
                      </a:r>
                      <a:r>
                        <a:rPr lang="en-US" sz="2800" i="1" dirty="0">
                          <a:solidFill>
                            <a:srgbClr val="CC0000"/>
                          </a:solidFill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ea typeface="ＭＳ Ｐゴシック" charset="0"/>
                          <a:cs typeface="ＭＳ Ｐゴシック" charset="0"/>
                        </a:rPr>
                        <a:t>= L/R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err="1">
                          <a:solidFill>
                            <a:srgbClr val="CC0000"/>
                          </a:solidFill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  <a:r>
                        <a:rPr lang="en-US" sz="2800" baseline="-25000" dirty="0" err="1">
                          <a:solidFill>
                            <a:srgbClr val="CC0000"/>
                          </a:solidFill>
                          <a:ea typeface="ＭＳ Ｐゴシック" charset="0"/>
                          <a:cs typeface="ＭＳ Ｐゴシック" charset="0"/>
                        </a:rPr>
                        <a:t>prop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a typeface="ＭＳ Ｐゴシック" charset="0"/>
                          <a:cs typeface="ＭＳ Ｐゴシック" charset="0"/>
                        </a:rPr>
                        <a:t> = 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9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Nothing to do with the distance between</a:t>
                      </a:r>
                    </a:p>
                    <a:p>
                      <a:r>
                        <a:rPr lang="en-I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two routers.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Nothing to do with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packet’s length or the transmission rate of the link.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1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Delay – Caravan Analogy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A0BEE2-3B1E-4A17-99C9-AB1A54D92EB9}"/>
              </a:ext>
            </a:extLst>
          </p:cNvPr>
          <p:cNvSpPr txBox="1">
            <a:spLocks noChangeArrowheads="1"/>
          </p:cNvSpPr>
          <p:nvPr/>
        </p:nvSpPr>
        <p:spPr>
          <a:xfrm>
            <a:off x="183559" y="3387383"/>
            <a:ext cx="4836396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cars 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propagate” at  100 km/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hr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toll booth takes 12 sec to service car (bit transmission time)</a:t>
            </a:r>
          </a:p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car ~ bit; caravan ~ packet</a:t>
            </a:r>
          </a:p>
          <a:p>
            <a:pPr marL="287338" indent="-287338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How long until caravan is lined up before 2nd toll booth?</a:t>
            </a:r>
          </a:p>
          <a:p>
            <a:pPr marL="287338" indent="-287338">
              <a:buFont typeface="Wingdings" pitchFamily="2" charset="2"/>
              <a:buNone/>
            </a:pPr>
            <a:endParaRPr lang="en-US" altLang="en-US" sz="2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AD26D8-1C36-44EA-A143-7FB242DAD8DF}"/>
              </a:ext>
            </a:extLst>
          </p:cNvPr>
          <p:cNvSpPr txBox="1">
            <a:spLocks noChangeArrowheads="1"/>
          </p:cNvSpPr>
          <p:nvPr/>
        </p:nvSpPr>
        <p:spPr>
          <a:xfrm>
            <a:off x="5186569" y="3381962"/>
            <a:ext cx="4323190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time to 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push” entire caravan through toll booth onto highway = 12*10 = 120 sec</a:t>
            </a:r>
          </a:p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time for last car to propagate from 1st to 2nd toll both: 100km/(100km/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hr</a:t>
            </a:r>
            <a:r>
              <a:rPr lang="en-US" altLang="en-US" sz="2400" dirty="0">
                <a:ea typeface="ＭＳ Ｐゴシック" panose="020B0600070205080204" pitchFamily="34" charset="-128"/>
              </a:rPr>
              <a:t>) = 1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hr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87338" indent="-287338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A: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62 minutes</a:t>
            </a:r>
          </a:p>
        </p:txBody>
      </p:sp>
      <p:grpSp>
        <p:nvGrpSpPr>
          <p:cNvPr id="9" name="Group 43">
            <a:extLst>
              <a:ext uri="{FF2B5EF4-FFF2-40B4-BE49-F238E27FC236}">
                <a16:creationId xmlns:a16="http://schemas.microsoft.com/office/drawing/2014/main" id="{52914479-A547-457A-A60A-B2A89A297685}"/>
              </a:ext>
            </a:extLst>
          </p:cNvPr>
          <p:cNvGrpSpPr>
            <a:grpSpLocks/>
          </p:cNvGrpSpPr>
          <p:nvPr/>
        </p:nvGrpSpPr>
        <p:grpSpPr bwMode="auto">
          <a:xfrm>
            <a:off x="5752063" y="1658775"/>
            <a:ext cx="2127250" cy="1031875"/>
            <a:chOff x="1190" y="938"/>
            <a:chExt cx="1340" cy="650"/>
          </a:xfrm>
        </p:grpSpPr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D094BF1B-7F74-47D2-976F-727C9BBE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4" name="Text Box 45">
              <a:extLst>
                <a:ext uri="{FF2B5EF4-FFF2-40B4-BE49-F238E27FC236}">
                  <a16:creationId xmlns:a16="http://schemas.microsoft.com/office/drawing/2014/main" id="{350E7256-1F76-421C-B571-80CB53F0B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</a:rPr>
                <a:t>toll booth</a:t>
              </a:r>
            </a:p>
          </p:txBody>
        </p:sp>
      </p:grpSp>
      <p:grpSp>
        <p:nvGrpSpPr>
          <p:cNvPr id="15" name="Group 46">
            <a:extLst>
              <a:ext uri="{FF2B5EF4-FFF2-40B4-BE49-F238E27FC236}">
                <a16:creationId xmlns:a16="http://schemas.microsoft.com/office/drawing/2014/main" id="{B2145699-95AA-45BF-829E-51D4C3553348}"/>
              </a:ext>
            </a:extLst>
          </p:cNvPr>
          <p:cNvGrpSpPr>
            <a:grpSpLocks/>
          </p:cNvGrpSpPr>
          <p:nvPr/>
        </p:nvGrpSpPr>
        <p:grpSpPr bwMode="auto">
          <a:xfrm>
            <a:off x="2761213" y="1658776"/>
            <a:ext cx="2343150" cy="1370014"/>
            <a:chOff x="1103" y="938"/>
            <a:chExt cx="1476" cy="863"/>
          </a:xfrm>
        </p:grpSpPr>
        <p:sp>
          <p:nvSpPr>
            <p:cNvPr id="16" name="Rectangle 47">
              <a:extLst>
                <a:ext uri="{FF2B5EF4-FFF2-40B4-BE49-F238E27FC236}">
                  <a16:creationId xmlns:a16="http://schemas.microsoft.com/office/drawing/2014/main" id="{3A0186BA-2FD3-4D34-8694-5E9263B10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7" name="Text Box 48">
              <a:extLst>
                <a:ext uri="{FF2B5EF4-FFF2-40B4-BE49-F238E27FC236}">
                  <a16:creationId xmlns:a16="http://schemas.microsoft.com/office/drawing/2014/main" id="{ED933AF2-32B0-4F80-A0B9-DAEFBAADD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</a:rPr>
                <a:t>toll  booth</a:t>
              </a:r>
            </a:p>
            <a:p>
              <a:pPr algn="ctr"/>
              <a:r>
                <a:rPr lang="en-US" altLang="en-US" sz="2000" dirty="0">
                  <a:latin typeface="+mn-lt"/>
                </a:rPr>
                <a:t>(aka router)</a:t>
              </a:r>
              <a:endParaRPr lang="en-US" altLang="en-US" sz="1800" dirty="0">
                <a:latin typeface="+mn-lt"/>
              </a:endParaRPr>
            </a:p>
          </p:txBody>
        </p:sp>
      </p:grpSp>
      <p:sp>
        <p:nvSpPr>
          <p:cNvPr id="18" name="Text Box 50">
            <a:extLst>
              <a:ext uri="{FF2B5EF4-FFF2-40B4-BE49-F238E27FC236}">
                <a16:creationId xmlns:a16="http://schemas.microsoft.com/office/drawing/2014/main" id="{21523118-9778-4A64-BA51-B23B2F37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263" y="2317588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ten-car caravan</a:t>
            </a:r>
          </a:p>
          <a:p>
            <a:r>
              <a:rPr lang="en-US" altLang="en-US" sz="2000" dirty="0">
                <a:latin typeface="+mn-lt"/>
              </a:rPr>
              <a:t>(aka 10-bit packet)</a:t>
            </a:r>
          </a:p>
        </p:txBody>
      </p:sp>
      <p:sp>
        <p:nvSpPr>
          <p:cNvPr id="19" name="Line 51">
            <a:extLst>
              <a:ext uri="{FF2B5EF4-FFF2-40B4-BE49-F238E27FC236}">
                <a16:creationId xmlns:a16="http://schemas.microsoft.com/office/drawing/2014/main" id="{A1FD72BF-9B51-4D1A-9C4A-27490331FD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9113" y="1968338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52">
            <a:extLst>
              <a:ext uri="{FF2B5EF4-FFF2-40B4-BE49-F238E27FC236}">
                <a16:creationId xmlns:a16="http://schemas.microsoft.com/office/drawing/2014/main" id="{817D2730-9755-4E08-B0CA-D41BB4124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925" y="17683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+mn-lt"/>
              </a:rPr>
              <a:t>100 km</a:t>
            </a:r>
          </a:p>
        </p:txBody>
      </p:sp>
      <p:sp>
        <p:nvSpPr>
          <p:cNvPr id="21" name="Line 53">
            <a:extLst>
              <a:ext uri="{FF2B5EF4-FFF2-40B4-BE49-F238E27FC236}">
                <a16:creationId xmlns:a16="http://schemas.microsoft.com/office/drawing/2014/main" id="{E6874D67-BACB-477E-91B4-30D178376F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31550" y="1966750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54">
            <a:extLst>
              <a:ext uri="{FF2B5EF4-FFF2-40B4-BE49-F238E27FC236}">
                <a16:creationId xmlns:a16="http://schemas.microsoft.com/office/drawing/2014/main" id="{644D86D3-EA70-4207-9BC3-267630CD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850" y="17683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+mn-lt"/>
              </a:rPr>
              <a:t>100 km</a:t>
            </a:r>
          </a:p>
        </p:txBody>
      </p:sp>
      <p:sp>
        <p:nvSpPr>
          <p:cNvPr id="23" name="Line 55">
            <a:extLst>
              <a:ext uri="{FF2B5EF4-FFF2-40B4-BE49-F238E27FC236}">
                <a16:creationId xmlns:a16="http://schemas.microsoft.com/office/drawing/2014/main" id="{CB0347CE-E71E-4284-8F02-34D144160D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3277" y="1966750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56">
            <a:extLst>
              <a:ext uri="{FF2B5EF4-FFF2-40B4-BE49-F238E27FC236}">
                <a16:creationId xmlns:a16="http://schemas.microsoft.com/office/drawing/2014/main" id="{53EEB88F-7797-403F-BC5D-D1FD93DC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75" y="1968338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25" name="Oval 57">
            <a:extLst>
              <a:ext uri="{FF2B5EF4-FFF2-40B4-BE49-F238E27FC236}">
                <a16:creationId xmlns:a16="http://schemas.microsoft.com/office/drawing/2014/main" id="{034B2901-C6E8-4CFB-8978-64960914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675" y="1968338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26" name="Oval 58">
            <a:extLst>
              <a:ext uri="{FF2B5EF4-FFF2-40B4-BE49-F238E27FC236}">
                <a16:creationId xmlns:a16="http://schemas.microsoft.com/office/drawing/2014/main" id="{568D8FD6-BDA7-449F-AC35-7693A1E2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13" y="1968338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pic>
        <p:nvPicPr>
          <p:cNvPr id="27" name="Picture 59" descr="MCj03985170000[1]">
            <a:extLst>
              <a:ext uri="{FF2B5EF4-FFF2-40B4-BE49-F238E27FC236}">
                <a16:creationId xmlns:a16="http://schemas.microsoft.com/office/drawing/2014/main" id="{809FE716-9DE0-47C6-9D7A-42F9828DC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67463" y="1879438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0" descr="MCj03985170000[1]">
            <a:extLst>
              <a:ext uri="{FF2B5EF4-FFF2-40B4-BE49-F238E27FC236}">
                <a16:creationId xmlns:a16="http://schemas.microsoft.com/office/drawing/2014/main" id="{A10CAA58-A285-4648-8839-7AFE6F09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0638" y="1874675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61">
            <a:extLst>
              <a:ext uri="{FF2B5EF4-FFF2-40B4-BE49-F238E27FC236}">
                <a16:creationId xmlns:a16="http://schemas.microsoft.com/office/drawing/2014/main" id="{66B38B5C-BA3C-4CCC-8706-2ABFE3BF134C}"/>
              </a:ext>
            </a:extLst>
          </p:cNvPr>
          <p:cNvGrpSpPr>
            <a:grpSpLocks/>
          </p:cNvGrpSpPr>
          <p:nvPr/>
        </p:nvGrpSpPr>
        <p:grpSpPr bwMode="auto">
          <a:xfrm>
            <a:off x="3286675" y="1569875"/>
            <a:ext cx="458788" cy="777875"/>
            <a:chOff x="2365" y="1352"/>
            <a:chExt cx="1022" cy="1616"/>
          </a:xfrm>
        </p:grpSpPr>
        <p:pic>
          <p:nvPicPr>
            <p:cNvPr id="30" name="Picture 62">
              <a:extLst>
                <a:ext uri="{FF2B5EF4-FFF2-40B4-BE49-F238E27FC236}">
                  <a16:creationId xmlns:a16="http://schemas.microsoft.com/office/drawing/2014/main" id="{B8ADE0E5-BFA7-4CE2-9BD5-72CFAC731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D7311F6B-DB9D-446A-9B05-AB95BBF27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pic>
        <p:nvPicPr>
          <p:cNvPr id="32" name="Picture 64" descr="MCj03985170000[1]">
            <a:extLst>
              <a:ext uri="{FF2B5EF4-FFF2-40B4-BE49-F238E27FC236}">
                <a16:creationId xmlns:a16="http://schemas.microsoft.com/office/drawing/2014/main" id="{74521287-F99A-42EC-921F-5B114014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1050" y="1900075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65">
            <a:extLst>
              <a:ext uri="{FF2B5EF4-FFF2-40B4-BE49-F238E27FC236}">
                <a16:creationId xmlns:a16="http://schemas.microsoft.com/office/drawing/2014/main" id="{33EDC852-51D7-4F9C-8C5A-2BAF62C9D8CD}"/>
              </a:ext>
            </a:extLst>
          </p:cNvPr>
          <p:cNvGrpSpPr>
            <a:grpSpLocks/>
          </p:cNvGrpSpPr>
          <p:nvPr/>
        </p:nvGrpSpPr>
        <p:grpSpPr bwMode="auto">
          <a:xfrm>
            <a:off x="6209263" y="1598450"/>
            <a:ext cx="458788" cy="777875"/>
            <a:chOff x="2365" y="1352"/>
            <a:chExt cx="1022" cy="1616"/>
          </a:xfrm>
        </p:grpSpPr>
        <p:pic>
          <p:nvPicPr>
            <p:cNvPr id="34" name="Picture 66">
              <a:extLst>
                <a:ext uri="{FF2B5EF4-FFF2-40B4-BE49-F238E27FC236}">
                  <a16:creationId xmlns:a16="http://schemas.microsoft.com/office/drawing/2014/main" id="{83471070-58AF-4B10-ACE6-52DDCDC91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67">
              <a:extLst>
                <a:ext uri="{FF2B5EF4-FFF2-40B4-BE49-F238E27FC236}">
                  <a16:creationId xmlns:a16="http://schemas.microsoft.com/office/drawing/2014/main" id="{E87D61EA-E51A-434D-805D-DD6395FB7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36" name="Line 68">
            <a:extLst>
              <a:ext uri="{FF2B5EF4-FFF2-40B4-BE49-F238E27FC236}">
                <a16:creationId xmlns:a16="http://schemas.microsoft.com/office/drawing/2014/main" id="{BCD72209-C89D-4A9D-B439-BC3F4A5A7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7425" y="1966750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166055EA-C97F-4FD6-904C-38BE674B0430}"/>
              </a:ext>
            </a:extLst>
          </p:cNvPr>
          <p:cNvSpPr/>
          <p:nvPr/>
        </p:nvSpPr>
        <p:spPr>
          <a:xfrm rot="5400000">
            <a:off x="1969876" y="1053113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Delay – Caravan Analogy (more)</a:t>
            </a:r>
          </a:p>
        </p:txBody>
      </p:sp>
      <p:grpSp>
        <p:nvGrpSpPr>
          <p:cNvPr id="8" name="Group 43">
            <a:extLst>
              <a:ext uri="{FF2B5EF4-FFF2-40B4-BE49-F238E27FC236}">
                <a16:creationId xmlns:a16="http://schemas.microsoft.com/office/drawing/2014/main" id="{8C6199F0-507D-4E7A-A237-884EF7F4237E}"/>
              </a:ext>
            </a:extLst>
          </p:cNvPr>
          <p:cNvGrpSpPr>
            <a:grpSpLocks/>
          </p:cNvGrpSpPr>
          <p:nvPr/>
        </p:nvGrpSpPr>
        <p:grpSpPr bwMode="auto">
          <a:xfrm>
            <a:off x="5470708" y="1719940"/>
            <a:ext cx="2127250" cy="1031875"/>
            <a:chOff x="1190" y="938"/>
            <a:chExt cx="1340" cy="650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C8740715-7E81-4D2D-965E-F283C999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1" name="Text Box 45">
              <a:extLst>
                <a:ext uri="{FF2B5EF4-FFF2-40B4-BE49-F238E27FC236}">
                  <a16:creationId xmlns:a16="http://schemas.microsoft.com/office/drawing/2014/main" id="{B479E959-1E5B-4875-BB62-FBEED5B4B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</a:rPr>
                <a:t>toll booth</a:t>
              </a:r>
            </a:p>
          </p:txBody>
        </p:sp>
      </p:grpSp>
      <p:grpSp>
        <p:nvGrpSpPr>
          <p:cNvPr id="14" name="Group 46">
            <a:extLst>
              <a:ext uri="{FF2B5EF4-FFF2-40B4-BE49-F238E27FC236}">
                <a16:creationId xmlns:a16="http://schemas.microsoft.com/office/drawing/2014/main" id="{19FDA4AB-96F1-461F-AC47-97229358AD63}"/>
              </a:ext>
            </a:extLst>
          </p:cNvPr>
          <p:cNvGrpSpPr>
            <a:grpSpLocks/>
          </p:cNvGrpSpPr>
          <p:nvPr/>
        </p:nvGrpSpPr>
        <p:grpSpPr bwMode="auto">
          <a:xfrm>
            <a:off x="2479858" y="1719941"/>
            <a:ext cx="2343150" cy="1370014"/>
            <a:chOff x="1103" y="938"/>
            <a:chExt cx="1476" cy="863"/>
          </a:xfrm>
        </p:grpSpPr>
        <p:sp>
          <p:nvSpPr>
            <p:cNvPr id="15" name="Rectangle 47">
              <a:extLst>
                <a:ext uri="{FF2B5EF4-FFF2-40B4-BE49-F238E27FC236}">
                  <a16:creationId xmlns:a16="http://schemas.microsoft.com/office/drawing/2014/main" id="{251ED736-9263-4F39-9132-A3CD8D38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6" name="Text Box 48">
              <a:extLst>
                <a:ext uri="{FF2B5EF4-FFF2-40B4-BE49-F238E27FC236}">
                  <a16:creationId xmlns:a16="http://schemas.microsoft.com/office/drawing/2014/main" id="{1A5B396F-1649-4DF1-A101-4355684CF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</a:rPr>
                <a:t>toll  booth</a:t>
              </a:r>
            </a:p>
            <a:p>
              <a:pPr algn="ctr"/>
              <a:r>
                <a:rPr lang="en-US" altLang="en-US" sz="2000" dirty="0">
                  <a:latin typeface="+mn-lt"/>
                </a:rPr>
                <a:t>(aka router)</a:t>
              </a:r>
              <a:endParaRPr lang="en-US" altLang="en-US" sz="1800" dirty="0">
                <a:latin typeface="+mn-lt"/>
              </a:endParaRP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FB41F784-0AB9-4C7C-9895-944B831AF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08" y="2378753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ten-car caravan</a:t>
            </a:r>
          </a:p>
          <a:p>
            <a:r>
              <a:rPr lang="en-US" altLang="en-US" sz="2000" dirty="0">
                <a:latin typeface="+mn-lt"/>
              </a:rPr>
              <a:t>(aka 10-bit packet)</a:t>
            </a:r>
          </a:p>
        </p:txBody>
      </p:sp>
      <p:sp>
        <p:nvSpPr>
          <p:cNvPr id="18" name="Line 51">
            <a:extLst>
              <a:ext uri="{FF2B5EF4-FFF2-40B4-BE49-F238E27FC236}">
                <a16:creationId xmlns:a16="http://schemas.microsoft.com/office/drawing/2014/main" id="{5DD22EDB-26BE-4D27-9726-899E0EDCCA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758" y="2029503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2">
            <a:extLst>
              <a:ext uri="{FF2B5EF4-FFF2-40B4-BE49-F238E27FC236}">
                <a16:creationId xmlns:a16="http://schemas.microsoft.com/office/drawing/2014/main" id="{F0C92B6B-912E-4BA7-BEAD-E4A98699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570" y="182947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+mn-lt"/>
              </a:rPr>
              <a:t>100 km</a:t>
            </a:r>
          </a:p>
        </p:txBody>
      </p:sp>
      <p:sp>
        <p:nvSpPr>
          <p:cNvPr id="20" name="Line 53">
            <a:extLst>
              <a:ext uri="{FF2B5EF4-FFF2-40B4-BE49-F238E27FC236}">
                <a16:creationId xmlns:a16="http://schemas.microsoft.com/office/drawing/2014/main" id="{7D0D43D4-79E1-4434-A677-EDDD7FE788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0195" y="202791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54">
            <a:extLst>
              <a:ext uri="{FF2B5EF4-FFF2-40B4-BE49-F238E27FC236}">
                <a16:creationId xmlns:a16="http://schemas.microsoft.com/office/drawing/2014/main" id="{1F4904C4-45AE-4F73-A412-FD818C63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495" y="182947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+mn-lt"/>
              </a:rPr>
              <a:t>100 km</a:t>
            </a:r>
          </a:p>
        </p:txBody>
      </p:sp>
      <p:sp>
        <p:nvSpPr>
          <p:cNvPr id="22" name="Line 55">
            <a:extLst>
              <a:ext uri="{FF2B5EF4-FFF2-40B4-BE49-F238E27FC236}">
                <a16:creationId xmlns:a16="http://schemas.microsoft.com/office/drawing/2014/main" id="{20CFE2E5-6D56-48BA-8D01-F702F80ADA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1922" y="2027915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8B4CDA77-34AC-4DB8-A052-0E8987DA0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20" y="2029503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7198169F-DBBD-410C-BF8F-FACE3F35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20" y="2029503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337C0E4F-677A-4CF3-B8CC-936F7A0CC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58" y="2029503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pic>
        <p:nvPicPr>
          <p:cNvPr id="26" name="Picture 59" descr="MCj03985170000[1]">
            <a:extLst>
              <a:ext uri="{FF2B5EF4-FFF2-40B4-BE49-F238E27FC236}">
                <a16:creationId xmlns:a16="http://schemas.microsoft.com/office/drawing/2014/main" id="{AB037760-A6C8-4D07-99FC-1195CB26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6108" y="1940603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0" descr="MCj03985170000[1]">
            <a:extLst>
              <a:ext uri="{FF2B5EF4-FFF2-40B4-BE49-F238E27FC236}">
                <a16:creationId xmlns:a16="http://schemas.microsoft.com/office/drawing/2014/main" id="{980E2EE3-EBFF-42C8-8CAB-8F832B7B0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283" y="1935840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61">
            <a:extLst>
              <a:ext uri="{FF2B5EF4-FFF2-40B4-BE49-F238E27FC236}">
                <a16:creationId xmlns:a16="http://schemas.microsoft.com/office/drawing/2014/main" id="{2D3C797B-502D-4E45-8EE4-DB8BEAC2CE4A}"/>
              </a:ext>
            </a:extLst>
          </p:cNvPr>
          <p:cNvGrpSpPr>
            <a:grpSpLocks/>
          </p:cNvGrpSpPr>
          <p:nvPr/>
        </p:nvGrpSpPr>
        <p:grpSpPr bwMode="auto">
          <a:xfrm>
            <a:off x="3005320" y="1631040"/>
            <a:ext cx="458788" cy="777875"/>
            <a:chOff x="2365" y="1352"/>
            <a:chExt cx="1022" cy="1616"/>
          </a:xfrm>
        </p:grpSpPr>
        <p:pic>
          <p:nvPicPr>
            <p:cNvPr id="29" name="Picture 62">
              <a:extLst>
                <a:ext uri="{FF2B5EF4-FFF2-40B4-BE49-F238E27FC236}">
                  <a16:creationId xmlns:a16="http://schemas.microsoft.com/office/drawing/2014/main" id="{A87607BD-249B-42A0-9087-839E16873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63">
              <a:extLst>
                <a:ext uri="{FF2B5EF4-FFF2-40B4-BE49-F238E27FC236}">
                  <a16:creationId xmlns:a16="http://schemas.microsoft.com/office/drawing/2014/main" id="{76962501-0068-4D5F-89C7-8DC84B54F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pic>
        <p:nvPicPr>
          <p:cNvPr id="31" name="Picture 64" descr="MCj03985170000[1]">
            <a:extLst>
              <a:ext uri="{FF2B5EF4-FFF2-40B4-BE49-F238E27FC236}">
                <a16:creationId xmlns:a16="http://schemas.microsoft.com/office/drawing/2014/main" id="{39EBEE56-6E0F-4A55-9994-7B7002F0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9695" y="1961240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65">
            <a:extLst>
              <a:ext uri="{FF2B5EF4-FFF2-40B4-BE49-F238E27FC236}">
                <a16:creationId xmlns:a16="http://schemas.microsoft.com/office/drawing/2014/main" id="{05002DD4-99BC-4C0C-96A8-DC0B602F7E84}"/>
              </a:ext>
            </a:extLst>
          </p:cNvPr>
          <p:cNvGrpSpPr>
            <a:grpSpLocks/>
          </p:cNvGrpSpPr>
          <p:nvPr/>
        </p:nvGrpSpPr>
        <p:grpSpPr bwMode="auto">
          <a:xfrm>
            <a:off x="5927908" y="1659615"/>
            <a:ext cx="458788" cy="777875"/>
            <a:chOff x="2365" y="1352"/>
            <a:chExt cx="1022" cy="1616"/>
          </a:xfrm>
        </p:grpSpPr>
        <p:pic>
          <p:nvPicPr>
            <p:cNvPr id="33" name="Picture 66">
              <a:extLst>
                <a:ext uri="{FF2B5EF4-FFF2-40B4-BE49-F238E27FC236}">
                  <a16:creationId xmlns:a16="http://schemas.microsoft.com/office/drawing/2014/main" id="{D26E1164-9532-4F8B-BDC2-D7D80445D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67">
              <a:extLst>
                <a:ext uri="{FF2B5EF4-FFF2-40B4-BE49-F238E27FC236}">
                  <a16:creationId xmlns:a16="http://schemas.microsoft.com/office/drawing/2014/main" id="{44B76792-E31B-406D-B5B0-C0201AFD4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35" name="Line 68">
            <a:extLst>
              <a:ext uri="{FF2B5EF4-FFF2-40B4-BE49-F238E27FC236}">
                <a16:creationId xmlns:a16="http://schemas.microsoft.com/office/drawing/2014/main" id="{5088AF60-5D5F-4EFF-9794-6AE14439A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6070" y="2027915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0D94E8AA-2F50-4E97-9052-B0C8ABB8EA87}"/>
              </a:ext>
            </a:extLst>
          </p:cNvPr>
          <p:cNvSpPr/>
          <p:nvPr/>
        </p:nvSpPr>
        <p:spPr>
          <a:xfrm rot="5400000">
            <a:off x="1688521" y="1114278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86075B47-B7DD-4AA5-8233-96CCD657AEB6}"/>
              </a:ext>
            </a:extLst>
          </p:cNvPr>
          <p:cNvSpPr txBox="1">
            <a:spLocks noChangeArrowheads="1"/>
          </p:cNvSpPr>
          <p:nvPr/>
        </p:nvSpPr>
        <p:spPr>
          <a:xfrm>
            <a:off x="812015" y="3345351"/>
            <a:ext cx="8670425" cy="192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suppose cars now 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propagate” at 1000 km/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hr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and suppose toll booth now takes one min to service a car</a:t>
            </a:r>
            <a:endParaRPr lang="en-US" altLang="en-US" sz="24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marL="287338" indent="-287338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Will cars arrive to 2nd booth before all cars serviced at first booth?</a:t>
            </a:r>
          </a:p>
          <a:p>
            <a:pPr marL="287338" indent="-287338"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B55D90DB-AFE6-40BE-AADA-2BB3063A66AE}"/>
              </a:ext>
            </a:extLst>
          </p:cNvPr>
          <p:cNvSpPr txBox="1">
            <a:spLocks noChangeArrowheads="1"/>
          </p:cNvSpPr>
          <p:nvPr/>
        </p:nvSpPr>
        <p:spPr>
          <a:xfrm>
            <a:off x="1100190" y="5380383"/>
            <a:ext cx="6609721" cy="82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A: Yes!</a:t>
            </a:r>
            <a:r>
              <a:rPr lang="en-US" altLang="en-US" sz="2400" dirty="0">
                <a:ea typeface="ＭＳ Ｐゴシック" panose="020B0600070205080204" pitchFamily="34" charset="-128"/>
              </a:rPr>
              <a:t>  after 7 min, first car arrives at second booth; three cars still at first booth</a:t>
            </a:r>
          </a:p>
        </p:txBody>
      </p:sp>
    </p:spTree>
    <p:extLst>
      <p:ext uri="{BB962C8B-B14F-4D97-AF65-F5344CB8AC3E}">
        <p14:creationId xmlns:p14="http://schemas.microsoft.com/office/powerpoint/2010/main" val="24869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751547" y="2310945"/>
            <a:ext cx="6426695" cy="16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606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355</cp:revision>
  <dcterms:created xsi:type="dcterms:W3CDTF">2020-06-03T14:19:11Z</dcterms:created>
  <dcterms:modified xsi:type="dcterms:W3CDTF">2020-07-17T19:09:40Z</dcterms:modified>
</cp:coreProperties>
</file>