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xWOmQ3THizBjl3kiZNGU+XXw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6" name="Google Shape;86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"/>
          <p:cNvCxnSpPr/>
          <p:nvPr/>
        </p:nvCxnSpPr>
        <p:spPr>
          <a:xfrm flipH="1" rot="10800000">
            <a:off x="4781916" y="339681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1" name="Google Shape;91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 Eswaran Ph.D.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 Eswaran Ph.D.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4" name="Google Shape;104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2.1 Principles of Network Applications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2.2 Web, HTTP and HTTPS 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2.3 The Domain Name System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2.4 P2P Applications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Programming with TCP &amp; UDP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2.6 Other Application Layer Protocols 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2 Application Layer</a:t>
            </a:r>
            <a:endParaRPr b="1"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Socket programming with TCP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58250" y="1482289"/>
            <a:ext cx="4335887" cy="509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Client must contact server</a:t>
            </a:r>
            <a:endParaRPr/>
          </a:p>
          <a:p>
            <a:pPr indent="-233363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server process must first be running</a:t>
            </a:r>
            <a:endParaRPr/>
          </a:p>
          <a:p>
            <a:pPr indent="-233363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server must have created socket (door) that welcomes client’s contact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Client contacts server by:</a:t>
            </a:r>
            <a:endParaRPr/>
          </a:p>
          <a:p>
            <a:pPr indent="-292100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Creating TCP socket, specifying IP address, port number of server process</a:t>
            </a:r>
            <a:endParaRPr/>
          </a:p>
          <a:p>
            <a:pPr indent="-233363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Char char="•"/>
            </a:pPr>
            <a:r>
              <a:rPr i="1" lang="en-US" sz="2000">
                <a:solidFill>
                  <a:srgbClr val="CC0000"/>
                </a:solidFill>
              </a:rPr>
              <a:t>when client creates socket:</a:t>
            </a:r>
            <a:r>
              <a:rPr lang="en-US" sz="2000"/>
              <a:t> client TCP establishes connection to server TCP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754811" y="1453468"/>
            <a:ext cx="4508458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contacted by client,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 TCP creates new socket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server process to communicate with that particular client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server to talk with multiple clients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port numbers used to distinguish clients (more in Chap 3)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4889418" y="4660368"/>
            <a:ext cx="4660490" cy="1657165"/>
            <a:chOff x="5928853" y="4640396"/>
            <a:chExt cx="4660490" cy="1657165"/>
          </a:xfrm>
        </p:grpSpPr>
        <p:sp>
          <p:nvSpPr>
            <p:cNvPr id="128" name="Google Shape;128;p4"/>
            <p:cNvSpPr/>
            <p:nvPr/>
          </p:nvSpPr>
          <p:spPr>
            <a:xfrm>
              <a:off x="5928853" y="4896465"/>
              <a:ext cx="4660490" cy="140109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6393045" y="5212934"/>
              <a:ext cx="3328347" cy="879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TCP provides reliable, in-order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byte-stream transfer (“pipe”)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between client and server</a:t>
              </a:r>
              <a:endParaRPr/>
            </a:p>
          </p:txBody>
        </p:sp>
        <p:grpSp>
          <p:nvGrpSpPr>
            <p:cNvPr id="130" name="Google Shape;130;p4"/>
            <p:cNvGrpSpPr/>
            <p:nvPr/>
          </p:nvGrpSpPr>
          <p:grpSpPr>
            <a:xfrm>
              <a:off x="6415883" y="4640396"/>
              <a:ext cx="2903536" cy="490538"/>
              <a:chOff x="-22" y="3786"/>
              <a:chExt cx="1829" cy="309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96" y="3843"/>
                <a:ext cx="116" cy="25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-22" y="3786"/>
                <a:ext cx="1829" cy="2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Calibri"/>
                  <a:buNone/>
                </a:pPr>
                <a:r>
                  <a:rPr lang="en-US" sz="2400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viewpoint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TCPServer Process has Two Sockets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192" y="1547708"/>
            <a:ext cx="62865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Client/server socket interaction: TCP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858135" y="1527170"/>
            <a:ext cx="31073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(running on hostid)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5263307" y="1522408"/>
            <a:ext cx="11010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grpSp>
        <p:nvGrpSpPr>
          <p:cNvPr id="152" name="Google Shape;152;p6"/>
          <p:cNvGrpSpPr/>
          <p:nvPr/>
        </p:nvGrpSpPr>
        <p:grpSpPr>
          <a:xfrm>
            <a:off x="370729" y="1471895"/>
            <a:ext cx="422275" cy="685800"/>
            <a:chOff x="4140" y="429"/>
            <a:chExt cx="1425" cy="2396"/>
          </a:xfrm>
        </p:grpSpPr>
        <p:sp>
          <p:nvSpPr>
            <p:cNvPr id="153" name="Google Shape;153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6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" name="Google Shape;162;p6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6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6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6264660" y="1452459"/>
            <a:ext cx="742950" cy="742950"/>
            <a:chOff x="-44" y="1473"/>
            <a:chExt cx="981" cy="1105"/>
          </a:xfrm>
        </p:grpSpPr>
        <p:pic>
          <p:nvPicPr>
            <p:cNvPr descr="desktop_computer_stylized_medium" id="186" name="Google Shape;18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2184294" y="3490976"/>
            <a:ext cx="1931987" cy="930275"/>
            <a:chOff x="827" y="2027"/>
            <a:chExt cx="1217" cy="586"/>
          </a:xfrm>
        </p:grpSpPr>
        <p:sp>
          <p:nvSpPr>
            <p:cNvPr id="189" name="Google Shape;189;p6"/>
            <p:cNvSpPr txBox="1"/>
            <p:nvPr/>
          </p:nvSpPr>
          <p:spPr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incoming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 request</a:t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 =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serverSocket.accept()</a:t>
              </a:r>
              <a:endParaRPr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165244" y="2251139"/>
            <a:ext cx="2357437" cy="1317625"/>
            <a:chOff x="821" y="1246"/>
            <a:chExt cx="1485" cy="830"/>
          </a:xfrm>
        </p:grpSpPr>
        <p:grpSp>
          <p:nvGrpSpPr>
            <p:cNvPr id="192" name="Google Shape;192;p6"/>
            <p:cNvGrpSpPr/>
            <p:nvPr/>
          </p:nvGrpSpPr>
          <p:grpSpPr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93" name="Google Shape;193;p6"/>
              <p:cNvSpPr txBox="1"/>
              <p:nvPr/>
            </p:nvSpPr>
            <p:spPr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socket,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port=</a:t>
                </a:r>
                <a:r>
                  <a:rPr b="1" lang="en-US" sz="1400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for incoming request:</a:t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6"/>
              <p:cNvSpPr txBox="1"/>
              <p:nvPr/>
            </p:nvSpPr>
            <p:spPr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serverSocket = socket()</a:t>
                </a:r>
                <a:endParaRPr sz="2400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5" name="Google Shape;195;p6"/>
            <p:cNvCxnSpPr/>
            <p:nvPr/>
          </p:nvCxnSpPr>
          <p:spPr>
            <a:xfrm>
              <a:off x="1284" y="1872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6" name="Google Shape;196;p6"/>
          <p:cNvGrpSpPr/>
          <p:nvPr/>
        </p:nvGrpSpPr>
        <p:grpSpPr>
          <a:xfrm>
            <a:off x="5962544" y="3495739"/>
            <a:ext cx="2357437" cy="731837"/>
            <a:chOff x="3333" y="1202"/>
            <a:chExt cx="1485" cy="461"/>
          </a:xfrm>
        </p:grpSpPr>
        <p:sp>
          <p:nvSpPr>
            <p:cNvPr id="197" name="Google Shape;197;p6"/>
            <p:cNvSpPr txBox="1"/>
            <p:nvPr/>
          </p:nvSpPr>
          <p:spPr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socket,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 to 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hostid</a:t>
              </a: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port=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clientSocket = socket()</a:t>
              </a:r>
              <a:endParaRPr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9" name="Google Shape;199;p6"/>
          <p:cNvGrpSpPr/>
          <p:nvPr/>
        </p:nvGrpSpPr>
        <p:grpSpPr>
          <a:xfrm>
            <a:off x="3805131" y="4283139"/>
            <a:ext cx="4062413" cy="1371600"/>
            <a:chOff x="1848" y="2526"/>
            <a:chExt cx="2559" cy="864"/>
          </a:xfrm>
        </p:grpSpPr>
        <p:cxnSp>
          <p:nvCxnSpPr>
            <p:cNvPr id="200" name="Google Shape;200;p6"/>
            <p:cNvCxnSpPr/>
            <p:nvPr/>
          </p:nvCxnSpPr>
          <p:spPr>
            <a:xfrm flipH="1">
              <a:off x="3792" y="2964"/>
              <a:ext cx="6" cy="42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01" name="Google Shape;201;p6"/>
            <p:cNvGrpSpPr/>
            <p:nvPr/>
          </p:nvGrpSpPr>
          <p:grpSpPr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202" name="Google Shape;202;p6"/>
              <p:cNvSpPr txBox="1"/>
              <p:nvPr/>
            </p:nvSpPr>
            <p:spPr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send request using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sz="2400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3" name="Google Shape;203;p6"/>
              <p:cNvCxnSpPr/>
              <p:nvPr/>
            </p:nvCxnSpPr>
            <p:spPr>
              <a:xfrm>
                <a:off x="3792" y="2526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 flipH="1">
                <a:off x="1848" y="2790"/>
                <a:ext cx="1518" cy="25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05" name="Google Shape;205;p6"/>
          <p:cNvGrpSpPr/>
          <p:nvPr/>
        </p:nvGrpSpPr>
        <p:grpSpPr>
          <a:xfrm>
            <a:off x="2174769" y="4378389"/>
            <a:ext cx="4097337" cy="1490662"/>
            <a:chOff x="821" y="2586"/>
            <a:chExt cx="2581" cy="939"/>
          </a:xfrm>
        </p:grpSpPr>
        <p:sp>
          <p:nvSpPr>
            <p:cNvPr id="206" name="Google Shape;206;p6"/>
            <p:cNvSpPr txBox="1"/>
            <p:nvPr/>
          </p:nvSpPr>
          <p:spPr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request from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</a:t>
              </a: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reply 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</a:t>
              </a:r>
              <a:endParaRPr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6"/>
            <p:cNvCxnSpPr/>
            <p:nvPr/>
          </p:nvCxnSpPr>
          <p:spPr>
            <a:xfrm>
              <a:off x="1278" y="2586"/>
              <a:ext cx="0" cy="24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6"/>
            <p:cNvCxnSpPr/>
            <p:nvPr/>
          </p:nvCxnSpPr>
          <p:spPr>
            <a:xfrm flipH="1">
              <a:off x="1284" y="3090"/>
              <a:ext cx="6" cy="15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1866" y="3306"/>
              <a:ext cx="1536" cy="18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1" name="Google Shape;211;p6"/>
          <p:cNvGrpSpPr/>
          <p:nvPr/>
        </p:nvGrpSpPr>
        <p:grpSpPr>
          <a:xfrm>
            <a:off x="3794019" y="3578289"/>
            <a:ext cx="2200275" cy="587375"/>
            <a:chOff x="3043" y="1189"/>
            <a:chExt cx="1386" cy="370"/>
          </a:xfrm>
        </p:grpSpPr>
        <p:cxnSp>
          <p:nvCxnSpPr>
            <p:cNvPr id="212" name="Google Shape;212;p6"/>
            <p:cNvCxnSpPr/>
            <p:nvPr/>
          </p:nvCxnSpPr>
          <p:spPr>
            <a:xfrm>
              <a:off x="3043" y="1372"/>
              <a:ext cx="1386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213" name="Google Shape;213;p6"/>
            <p:cNvSpPr txBox="1"/>
            <p:nvPr/>
          </p:nvSpPr>
          <p:spPr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TCP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 setup</a:t>
              </a:r>
              <a:endParaRPr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6"/>
          <p:cNvGrpSpPr/>
          <p:nvPr/>
        </p:nvGrpSpPr>
        <p:grpSpPr>
          <a:xfrm>
            <a:off x="2125556" y="4726051"/>
            <a:ext cx="5457825" cy="1954213"/>
            <a:chOff x="832" y="2713"/>
            <a:chExt cx="3438" cy="1231"/>
          </a:xfrm>
        </p:grpSpPr>
        <p:sp>
          <p:nvSpPr>
            <p:cNvPr id="215" name="Google Shape;215;p6"/>
            <p:cNvSpPr txBox="1"/>
            <p:nvPr/>
          </p:nvSpPr>
          <p:spPr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</a:t>
              </a:r>
              <a:endParaRPr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6" name="Google Shape;216;p6"/>
            <p:cNvCxnSpPr/>
            <p:nvPr/>
          </p:nvCxnSpPr>
          <p:spPr>
            <a:xfrm>
              <a:off x="1318" y="3437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Google Shape;217;p6"/>
            <p:cNvSpPr/>
            <p:nvPr/>
          </p:nvSpPr>
          <p:spPr>
            <a:xfrm>
              <a:off x="832" y="2713"/>
              <a:ext cx="492" cy="306"/>
            </a:xfrm>
            <a:custGeom>
              <a:rect b="b" l="l" r="r" t="t"/>
              <a:pathLst>
                <a:path extrusionOk="0" h="2112" w="49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6"/>
            <p:cNvGrpSpPr/>
            <p:nvPr/>
          </p:nvGrpSpPr>
          <p:grpSpPr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219" name="Google Shape;219;p6"/>
              <p:cNvSpPr txBox="1"/>
              <p:nvPr/>
            </p:nvSpPr>
            <p:spPr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 reply from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sz="2400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0" name="Google Shape;220;p6"/>
              <p:cNvSpPr txBox="1"/>
              <p:nvPr/>
            </p:nvSpPr>
            <p:spPr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close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lang="en-US" sz="14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sz="2400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1" name="Google Shape;221;p6"/>
              <p:cNvCxnSpPr/>
              <p:nvPr/>
            </p:nvCxnSpPr>
            <p:spPr>
              <a:xfrm>
                <a:off x="3816" y="3690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app: TCP client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3019731" y="2021516"/>
            <a:ext cx="5894388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socket import *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serverName = ’servername’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 = socket(AF_INET, SOCK_STREAM)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clientSocket.connect((serverName,serverPort))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sentence = raw_input(‘Input lowercase sentence:’)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clientSocket.send(sentence.encode())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modifiedSentence = clientSocket.recv(1024)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(‘From Server:’, modifiedSentence.decode())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clientSocket.close()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3032431" y="1538916"/>
            <a:ext cx="27066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TCPClient</a:t>
            </a:r>
            <a:endParaRPr/>
          </a:p>
        </p:txBody>
      </p:sp>
      <p:grpSp>
        <p:nvGrpSpPr>
          <p:cNvPr id="232" name="Google Shape;232;p7"/>
          <p:cNvGrpSpPr/>
          <p:nvPr/>
        </p:nvGrpSpPr>
        <p:grpSpPr>
          <a:xfrm>
            <a:off x="172278" y="3166108"/>
            <a:ext cx="2831990" cy="584775"/>
            <a:chOff x="-792500" y="2796587"/>
            <a:chExt cx="3481672" cy="584044"/>
          </a:xfrm>
        </p:grpSpPr>
        <p:sp>
          <p:nvSpPr>
            <p:cNvPr id="233" name="Google Shape;233;p7"/>
            <p:cNvSpPr txBox="1"/>
            <p:nvPr/>
          </p:nvSpPr>
          <p:spPr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TCP socket for server, remote port 12000</a:t>
              </a:r>
              <a:endParaRPr/>
            </a:p>
          </p:txBody>
        </p:sp>
        <p:cxnSp>
          <p:nvCxnSpPr>
            <p:cNvPr id="234" name="Google Shape;234;p7"/>
            <p:cNvCxnSpPr/>
            <p:nvPr/>
          </p:nvCxnSpPr>
          <p:spPr>
            <a:xfrm>
              <a:off x="1961643" y="2959715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5" name="Google Shape;235;p7"/>
          <p:cNvSpPr/>
          <p:nvPr/>
        </p:nvSpPr>
        <p:spPr>
          <a:xfrm>
            <a:off x="6659990" y="3241823"/>
            <a:ext cx="2133600" cy="589500"/>
          </a:xfrm>
          <a:prstGeom prst="ellipse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6" name="Google Shape;236;p7"/>
          <p:cNvGrpSpPr/>
          <p:nvPr/>
        </p:nvGrpSpPr>
        <p:grpSpPr>
          <a:xfrm>
            <a:off x="438682" y="4589779"/>
            <a:ext cx="2581461" cy="584775"/>
            <a:chOff x="106807" y="2979593"/>
            <a:chExt cx="2582347" cy="583314"/>
          </a:xfrm>
        </p:grpSpPr>
        <p:sp>
          <p:nvSpPr>
            <p:cNvPr id="237" name="Google Shape;237;p7"/>
            <p:cNvSpPr txBox="1"/>
            <p:nvPr/>
          </p:nvSpPr>
          <p:spPr>
            <a:xfrm>
              <a:off x="106807" y="2979593"/>
              <a:ext cx="2350050" cy="583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No need to attach server name, port </a:t>
              </a:r>
              <a:endParaRPr/>
            </a:p>
          </p:txBody>
        </p:sp>
        <p:cxnSp>
          <p:nvCxnSpPr>
            <p:cNvPr id="238" name="Google Shape;238;p7"/>
            <p:cNvCxnSpPr/>
            <p:nvPr/>
          </p:nvCxnSpPr>
          <p:spPr>
            <a:xfrm>
              <a:off x="1961625" y="3165929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app: TCP server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3766077" y="1909198"/>
            <a:ext cx="6292850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socket import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 = socket(AF_INET,SOCK_STREAM)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serverSocket.bind((‘’,serverPort))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serverSocket.listen(1)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‘The server is ready to receive’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connectionSocket, addr = serverSocket.accept()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sentence = connectionSocket.recv(1024).decode()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capitalizedSentence = sentence.upper()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connectionSocket.send(capitalizedSentence.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encode())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connectionSocket.close()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3766077" y="1426598"/>
            <a:ext cx="28273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TCPServer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306368" y="2543463"/>
            <a:ext cx="3374285" cy="338554"/>
            <a:chOff x="-749058" y="2414108"/>
            <a:chExt cx="3374330" cy="338257"/>
          </a:xfrm>
        </p:grpSpPr>
        <p:sp>
          <p:nvSpPr>
            <p:cNvPr id="250" name="Google Shape;250;p8"/>
            <p:cNvSpPr txBox="1"/>
            <p:nvPr/>
          </p:nvSpPr>
          <p:spPr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TCP welcoming socket</a:t>
              </a:r>
              <a:endParaRPr/>
            </a:p>
          </p:txBody>
        </p:sp>
        <p:cxnSp>
          <p:nvCxnSpPr>
            <p:cNvPr id="251" name="Google Shape;251;p8"/>
            <p:cNvCxnSpPr/>
            <p:nvPr/>
          </p:nvCxnSpPr>
          <p:spPr>
            <a:xfrm>
              <a:off x="2136730" y="2597150"/>
              <a:ext cx="488542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2" name="Google Shape;252;p8"/>
          <p:cNvGrpSpPr/>
          <p:nvPr/>
        </p:nvGrpSpPr>
        <p:grpSpPr>
          <a:xfrm>
            <a:off x="662651" y="3049809"/>
            <a:ext cx="3036870" cy="584775"/>
            <a:chOff x="-1667664" y="2908339"/>
            <a:chExt cx="4371910" cy="584044"/>
          </a:xfrm>
        </p:grpSpPr>
        <p:sp>
          <p:nvSpPr>
            <p:cNvPr id="253" name="Google Shape;253;p8"/>
            <p:cNvSpPr txBox="1"/>
            <p:nvPr/>
          </p:nvSpPr>
          <p:spPr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begins listening for  incoming TCP requests</a:t>
              </a:r>
              <a:endParaRPr/>
            </a:p>
          </p:txBody>
        </p:sp>
        <p:cxnSp>
          <p:nvCxnSpPr>
            <p:cNvPr id="254" name="Google Shape;254;p8"/>
            <p:cNvCxnSpPr/>
            <p:nvPr/>
          </p:nvCxnSpPr>
          <p:spPr>
            <a:xfrm>
              <a:off x="1967825" y="3217286"/>
              <a:ext cx="736421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5" name="Google Shape;255;p8"/>
          <p:cNvGrpSpPr/>
          <p:nvPr/>
        </p:nvGrpSpPr>
        <p:grpSpPr>
          <a:xfrm>
            <a:off x="1910517" y="3810884"/>
            <a:ext cx="1858624" cy="297517"/>
            <a:chOff x="905004" y="3819988"/>
            <a:chExt cx="1859872" cy="298292"/>
          </a:xfrm>
        </p:grpSpPr>
        <p:sp>
          <p:nvSpPr>
            <p:cNvPr id="256" name="Google Shape;256;p8"/>
            <p:cNvSpPr txBox="1"/>
            <p:nvPr/>
          </p:nvSpPr>
          <p:spPr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loop forever</a:t>
              </a:r>
              <a:endParaRPr/>
            </a:p>
          </p:txBody>
        </p:sp>
        <p:cxnSp>
          <p:nvCxnSpPr>
            <p:cNvPr id="257" name="Google Shape;257;p8"/>
            <p:cNvCxnSpPr/>
            <p:nvPr/>
          </p:nvCxnSpPr>
          <p:spPr>
            <a:xfrm>
              <a:off x="2187464" y="3964782"/>
              <a:ext cx="523192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8" name="Google Shape;258;p8"/>
          <p:cNvGrpSpPr/>
          <p:nvPr/>
        </p:nvGrpSpPr>
        <p:grpSpPr>
          <a:xfrm>
            <a:off x="306367" y="4127740"/>
            <a:ext cx="3454790" cy="707886"/>
            <a:chOff x="-116725" y="4044670"/>
            <a:chExt cx="2938262" cy="708085"/>
          </a:xfrm>
        </p:grpSpPr>
        <p:sp>
          <p:nvSpPr>
            <p:cNvPr id="259" name="Google Shape;259;p8"/>
            <p:cNvSpPr txBox="1"/>
            <p:nvPr/>
          </p:nvSpPr>
          <p:spPr>
            <a:xfrm>
              <a:off x="-116725" y="4044670"/>
              <a:ext cx="2938262" cy="708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waits on accept() for incoming requests, new socket created on return</a:t>
              </a:r>
              <a:endParaRPr/>
            </a:p>
          </p:txBody>
        </p:sp>
        <p:cxnSp>
          <p:nvCxnSpPr>
            <p:cNvPr id="260" name="Google Shape;260;p8"/>
            <p:cNvCxnSpPr/>
            <p:nvPr/>
          </p:nvCxnSpPr>
          <p:spPr>
            <a:xfrm>
              <a:off x="2337575" y="4188416"/>
              <a:ext cx="435213" cy="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1" name="Google Shape;261;p8"/>
          <p:cNvGrpSpPr/>
          <p:nvPr/>
        </p:nvGrpSpPr>
        <p:grpSpPr>
          <a:xfrm>
            <a:off x="533019" y="4758164"/>
            <a:ext cx="3154397" cy="584775"/>
            <a:chOff x="-463314" y="4140337"/>
            <a:chExt cx="3153124" cy="585085"/>
          </a:xfrm>
        </p:grpSpPr>
        <p:sp>
          <p:nvSpPr>
            <p:cNvPr id="262" name="Google Shape;262;p8"/>
            <p:cNvSpPr txBox="1"/>
            <p:nvPr/>
          </p:nvSpPr>
          <p:spPr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bytes from socket (but not address as in UDP)</a:t>
              </a:r>
              <a:endParaRPr/>
            </a:p>
          </p:txBody>
        </p:sp>
        <p:cxnSp>
          <p:nvCxnSpPr>
            <p:cNvPr id="263" name="Google Shape;263;p8"/>
            <p:cNvCxnSpPr/>
            <p:nvPr/>
          </p:nvCxnSpPr>
          <p:spPr>
            <a:xfrm>
              <a:off x="2194710" y="4288764"/>
              <a:ext cx="495100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4" name="Google Shape;264;p8"/>
          <p:cNvGrpSpPr/>
          <p:nvPr/>
        </p:nvGrpSpPr>
        <p:grpSpPr>
          <a:xfrm>
            <a:off x="393111" y="5889306"/>
            <a:ext cx="3294306" cy="584775"/>
            <a:chOff x="-626550" y="4686923"/>
            <a:chExt cx="3294508" cy="585153"/>
          </a:xfrm>
        </p:grpSpPr>
        <p:sp>
          <p:nvSpPr>
            <p:cNvPr id="265" name="Google Shape;265;p8"/>
            <p:cNvSpPr txBox="1"/>
            <p:nvPr/>
          </p:nvSpPr>
          <p:spPr>
            <a:xfrm>
              <a:off x="-626550" y="4686923"/>
              <a:ext cx="3117205" cy="585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close connection to this client (but </a:t>
              </a:r>
              <a:r>
                <a:rPr i="1"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not</a:t>
              </a:r>
              <a:r>
                <a:rPr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welcoming socket)</a:t>
              </a:r>
              <a:endParaRPr/>
            </a:p>
          </p:txBody>
        </p:sp>
        <p:cxnSp>
          <p:nvCxnSpPr>
            <p:cNvPr id="266" name="Google Shape;266;p8"/>
            <p:cNvCxnSpPr/>
            <p:nvPr/>
          </p:nvCxnSpPr>
          <p:spPr>
            <a:xfrm>
              <a:off x="2172628" y="4843734"/>
              <a:ext cx="495330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9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9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sivaramane@pes.edu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 6666 3333 Extn 834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9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75" name="Google Shape;275;p9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9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 Eswaran Ph.D.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