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3fI01km4y+rIEM/pBWTl3YPaM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6" name="Google Shape;86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" name="Google Shape;88;p1"/>
          <p:cNvCxnSpPr/>
          <p:nvPr/>
        </p:nvCxnSpPr>
        <p:spPr>
          <a:xfrm flipH="1" rot="10800000">
            <a:off x="4781916" y="339681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1" name="Google Shape;91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Sivaraman Eswaran Ph.D.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337" name="Google Shape;3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1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340" name="Google Shape;340;p1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Non-persistent HTTP: response time</a:t>
            </a:r>
            <a:endParaRPr/>
          </a:p>
        </p:txBody>
      </p:sp>
      <p:sp>
        <p:nvSpPr>
          <p:cNvPr id="341" name="Google Shape;341;p10"/>
          <p:cNvSpPr txBox="1"/>
          <p:nvPr/>
        </p:nvSpPr>
        <p:spPr>
          <a:xfrm>
            <a:off x="164191" y="1768670"/>
            <a:ext cx="4724132" cy="3337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RTT (definition):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for a small packet to travel from client to server and back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 response time (per object):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RTT to initiate TCP connection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RTT for HTTP request and first few bytes of HTTP response to return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obect/file transmission time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10"/>
          <p:cNvCxnSpPr/>
          <p:nvPr/>
        </p:nvCxnSpPr>
        <p:spPr>
          <a:xfrm>
            <a:off x="6752743" y="2671284"/>
            <a:ext cx="0" cy="28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10"/>
          <p:cNvCxnSpPr/>
          <p:nvPr/>
        </p:nvCxnSpPr>
        <p:spPr>
          <a:xfrm>
            <a:off x="8443430" y="2664934"/>
            <a:ext cx="0" cy="28813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10"/>
          <p:cNvCxnSpPr/>
          <p:nvPr/>
        </p:nvCxnSpPr>
        <p:spPr>
          <a:xfrm>
            <a:off x="6767030" y="2903059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10"/>
          <p:cNvCxnSpPr/>
          <p:nvPr/>
        </p:nvCxnSpPr>
        <p:spPr>
          <a:xfrm flipH="1">
            <a:off x="6752743" y="3341209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10"/>
          <p:cNvCxnSpPr/>
          <p:nvPr/>
        </p:nvCxnSpPr>
        <p:spPr>
          <a:xfrm>
            <a:off x="6760680" y="3849209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10"/>
          <p:cNvSpPr/>
          <p:nvPr/>
        </p:nvSpPr>
        <p:spPr>
          <a:xfrm>
            <a:off x="8459456" y="4249143"/>
            <a:ext cx="99857" cy="161739"/>
          </a:xfrm>
          <a:prstGeom prst="rightBrace">
            <a:avLst>
              <a:gd fmla="val 2039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8552968" y="3944459"/>
            <a:ext cx="1123577" cy="87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time to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transmit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cxnSp>
        <p:nvCxnSpPr>
          <p:cNvPr id="349" name="Google Shape;349;p10"/>
          <p:cNvCxnSpPr/>
          <p:nvPr/>
        </p:nvCxnSpPr>
        <p:spPr>
          <a:xfrm>
            <a:off x="6362218" y="2877659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10"/>
          <p:cNvSpPr txBox="1"/>
          <p:nvPr/>
        </p:nvSpPr>
        <p:spPr>
          <a:xfrm>
            <a:off x="5072174" y="2563010"/>
            <a:ext cx="1363707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 TCP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</p:txBody>
      </p:sp>
      <p:sp>
        <p:nvSpPr>
          <p:cNvPr id="351" name="Google Shape;351;p10"/>
          <p:cNvSpPr/>
          <p:nvPr/>
        </p:nvSpPr>
        <p:spPr>
          <a:xfrm>
            <a:off x="6497155" y="2928459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0"/>
          <p:cNvSpPr txBox="1"/>
          <p:nvPr/>
        </p:nvSpPr>
        <p:spPr>
          <a:xfrm>
            <a:off x="6014555" y="3139596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/>
          </a:p>
        </p:txBody>
      </p:sp>
      <p:cxnSp>
        <p:nvCxnSpPr>
          <p:cNvPr id="353" name="Google Shape;353;p10"/>
          <p:cNvCxnSpPr/>
          <p:nvPr/>
        </p:nvCxnSpPr>
        <p:spPr>
          <a:xfrm>
            <a:off x="6411430" y="3782534"/>
            <a:ext cx="354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10"/>
          <p:cNvSpPr txBox="1"/>
          <p:nvPr/>
        </p:nvSpPr>
        <p:spPr>
          <a:xfrm>
            <a:off x="5048627" y="3589815"/>
            <a:ext cx="1969956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request file</a:t>
            </a:r>
            <a:endParaRPr/>
          </a:p>
        </p:txBody>
      </p:sp>
      <p:sp>
        <p:nvSpPr>
          <p:cNvPr id="355" name="Google Shape;355;p10"/>
          <p:cNvSpPr/>
          <p:nvPr/>
        </p:nvSpPr>
        <p:spPr>
          <a:xfrm>
            <a:off x="6503505" y="3838096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0"/>
          <p:cNvSpPr txBox="1"/>
          <p:nvPr/>
        </p:nvSpPr>
        <p:spPr>
          <a:xfrm>
            <a:off x="6033605" y="4061934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/>
          </a:p>
        </p:txBody>
      </p:sp>
      <p:cxnSp>
        <p:nvCxnSpPr>
          <p:cNvPr id="357" name="Google Shape;357;p10"/>
          <p:cNvCxnSpPr/>
          <p:nvPr/>
        </p:nvCxnSpPr>
        <p:spPr>
          <a:xfrm flipH="1">
            <a:off x="6374502" y="4805006"/>
            <a:ext cx="361323" cy="22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10"/>
          <p:cNvSpPr txBox="1"/>
          <p:nvPr/>
        </p:nvSpPr>
        <p:spPr>
          <a:xfrm>
            <a:off x="4961198" y="4617233"/>
            <a:ext cx="1647627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file received</a:t>
            </a:r>
            <a:endParaRPr/>
          </a:p>
        </p:txBody>
      </p:sp>
      <p:sp>
        <p:nvSpPr>
          <p:cNvPr id="359" name="Google Shape;359;p10"/>
          <p:cNvSpPr txBox="1"/>
          <p:nvPr/>
        </p:nvSpPr>
        <p:spPr>
          <a:xfrm>
            <a:off x="6527318" y="5517671"/>
            <a:ext cx="663964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360" name="Google Shape;360;p10"/>
          <p:cNvSpPr txBox="1"/>
          <p:nvPr/>
        </p:nvSpPr>
        <p:spPr>
          <a:xfrm>
            <a:off x="8205305" y="5500209"/>
            <a:ext cx="6639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grpSp>
        <p:nvGrpSpPr>
          <p:cNvPr id="361" name="Google Shape;361;p10"/>
          <p:cNvGrpSpPr/>
          <p:nvPr/>
        </p:nvGrpSpPr>
        <p:grpSpPr>
          <a:xfrm>
            <a:off x="8243405" y="1898171"/>
            <a:ext cx="423863" cy="684213"/>
            <a:chOff x="4140" y="429"/>
            <a:chExt cx="1425" cy="2396"/>
          </a:xfrm>
        </p:grpSpPr>
        <p:sp>
          <p:nvSpPr>
            <p:cNvPr id="362" name="Google Shape;362;p1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7" name="Google Shape;367;p10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368" name="Google Shape;368;p10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0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0" name="Google Shape;370;p10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1" name="Google Shape;371;p10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372" name="Google Shape;372;p10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0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4" name="Google Shape;374;p10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6" name="Google Shape;376;p10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377" name="Google Shape;377;p10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0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" name="Google Shape;379;p1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0" name="Google Shape;380;p10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381" name="Google Shape;381;p10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0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3" name="Google Shape;383;p10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10"/>
          <p:cNvGrpSpPr/>
          <p:nvPr/>
        </p:nvGrpSpPr>
        <p:grpSpPr>
          <a:xfrm>
            <a:off x="6241568" y="1920396"/>
            <a:ext cx="698500" cy="709613"/>
            <a:chOff x="-44" y="1473"/>
            <a:chExt cx="981" cy="1105"/>
          </a:xfrm>
        </p:grpSpPr>
        <p:pic>
          <p:nvPicPr>
            <p:cNvPr descr="desktop_computer_stylized_medium" id="395" name="Google Shape;39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1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10"/>
          <p:cNvSpPr/>
          <p:nvPr/>
        </p:nvSpPr>
        <p:spPr>
          <a:xfrm>
            <a:off x="6744498" y="4246818"/>
            <a:ext cx="1700270" cy="558188"/>
          </a:xfrm>
          <a:custGeom>
            <a:rect b="b" l="l" r="r" t="t"/>
            <a:pathLst>
              <a:path extrusionOk="0" h="558188" w="1700270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0"/>
          <p:cNvSpPr/>
          <p:nvPr/>
        </p:nvSpPr>
        <p:spPr>
          <a:xfrm rot="10800000">
            <a:off x="6625225" y="4643267"/>
            <a:ext cx="99857" cy="161739"/>
          </a:xfrm>
          <a:prstGeom prst="rightBrace">
            <a:avLst>
              <a:gd fmla="val 2039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0"/>
          <p:cNvSpPr txBox="1"/>
          <p:nvPr/>
        </p:nvSpPr>
        <p:spPr>
          <a:xfrm>
            <a:off x="261385" y="6065626"/>
            <a:ext cx="92572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Non-persistent HTTP response time =  2RTT+ file transmission 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04" name="Google Shape;4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1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407" name="Google Shape;407;p11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Persistent HTTP (HTTP 1.1)</a:t>
            </a:r>
            <a:endParaRPr/>
          </a:p>
        </p:txBody>
      </p:sp>
      <p:sp>
        <p:nvSpPr>
          <p:cNvPr id="408" name="Google Shape;408;p11"/>
          <p:cNvSpPr txBox="1"/>
          <p:nvPr/>
        </p:nvSpPr>
        <p:spPr>
          <a:xfrm>
            <a:off x="96323" y="1454772"/>
            <a:ext cx="342875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Non-persistent HTTP issues: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2 RTTs per object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overhead for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TCP connection (TCP buffer and variables)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browsers often open multiple parallel TCP connections to fetch referenced objects in parallel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1"/>
          <p:cNvSpPr txBox="1"/>
          <p:nvPr/>
        </p:nvSpPr>
        <p:spPr>
          <a:xfrm>
            <a:off x="3696594" y="1424747"/>
            <a:ext cx="398967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Persistent  HTTP </a:t>
            </a:r>
            <a:r>
              <a:rPr i="1"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(HTTP1.1):</a:t>
            </a:r>
            <a:endParaRPr i="1" sz="2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leaves connection open after sending response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subsequent HTTP messages  between same client/server sent over open connection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sends requests as soon as it encounters a referenced object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little as one RTT for all the referenced objects (cutting response time in half)</a:t>
            </a:r>
            <a:endParaRPr/>
          </a:p>
        </p:txBody>
      </p:sp>
      <p:pic>
        <p:nvPicPr>
          <p:cNvPr id="410" name="Google Shape;410;p11"/>
          <p:cNvPicPr preferRelativeResize="0"/>
          <p:nvPr/>
        </p:nvPicPr>
        <p:blipFill rotWithShape="1">
          <a:blip r:embed="rId4">
            <a:alphaModFix/>
          </a:blip>
          <a:srcRect b="0" l="0" r="0" t="10409"/>
          <a:stretch/>
        </p:blipFill>
        <p:spPr>
          <a:xfrm>
            <a:off x="8135010" y="2268511"/>
            <a:ext cx="3960667" cy="4243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15" name="Google Shape;4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1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418" name="Google Shape;418;p1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Connection Management in HTTP/1.x</a:t>
            </a:r>
            <a:endParaRPr/>
          </a:p>
        </p:txBody>
      </p:sp>
      <p:pic>
        <p:nvPicPr>
          <p:cNvPr id="419" name="Google Shape;4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901" y="1513221"/>
            <a:ext cx="7761633" cy="513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13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5" name="Google Shape;425;p13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sivaramane@pes.edu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80 6666 3333 Extn 834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7" name="Google Shape;427;p13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428" name="Google Shape;428;p1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close up of a logo&#10;&#10;Description automatically generated" id="432" name="Google Shape;4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3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434" name="Google Shape;434;p13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Sivaraman Eswaran Ph.D.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3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 b="1" sz="3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Sivaraman Eswaran Ph.D.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4" name="Google Shape;104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p2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 txBox="1"/>
          <p:nvPr/>
        </p:nvSpPr>
        <p:spPr>
          <a:xfrm>
            <a:off x="310549" y="1868852"/>
            <a:ext cx="8300052" cy="445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2.1 Principles of Network Applications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Web, HTTP and HTTPS 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2.3 The Domain Name System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2.4 P2P Applications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2.5 Socket Programming with TCP &amp; UDP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      2.6 Other Application Layer Protocols 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2 Application Layer</a:t>
            </a:r>
            <a:endParaRPr b="1" sz="2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Web, HTTP and HTTPS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139309" y="1559756"/>
            <a:ext cx="896493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a quick review…</a:t>
            </a:r>
            <a:endParaRPr/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consists of </a:t>
            </a:r>
            <a:r>
              <a:rPr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objects,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</a:t>
            </a:r>
            <a:r>
              <a:rPr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can be stored on different Web servers</a:t>
            </a:r>
            <a:endParaRPr/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can be HTML file, JPEG image, Java applet, audio file,…</a:t>
            </a:r>
            <a:endParaRPr/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consists of </a:t>
            </a: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base HTML-file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includes </a:t>
            </a: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several referenced objects, each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addressable by a </a:t>
            </a: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URL,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Web page contains HTML text and 5 JPEG images, then the Web page has 6 objects: the base HTML file plus the 5 images.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4"/>
          <p:cNvGrpSpPr/>
          <p:nvPr/>
        </p:nvGrpSpPr>
        <p:grpSpPr>
          <a:xfrm>
            <a:off x="1024125" y="4853073"/>
            <a:ext cx="6804025" cy="1087438"/>
            <a:chOff x="808" y="2955"/>
            <a:chExt cx="4286" cy="685"/>
          </a:xfrm>
        </p:grpSpPr>
        <p:sp>
          <p:nvSpPr>
            <p:cNvPr id="127" name="Google Shape;127;p4"/>
            <p:cNvSpPr txBox="1"/>
            <p:nvPr/>
          </p:nvSpPr>
          <p:spPr>
            <a:xfrm>
              <a:off x="1127" y="2955"/>
              <a:ext cx="350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www.someschool.edu/someDept/pic.gif</a:t>
              </a:r>
              <a:endParaRPr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 rot="-5400000">
              <a:off x="1821" y="2281"/>
              <a:ext cx="57" cy="2083"/>
            </a:xfrm>
            <a:prstGeom prst="leftBrace">
              <a:avLst>
                <a:gd fmla="val 304532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838" y="3288"/>
              <a:ext cx="1981" cy="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4024" y="2277"/>
              <a:ext cx="57" cy="2083"/>
            </a:xfrm>
            <a:prstGeom prst="leftBrace">
              <a:avLst>
                <a:gd fmla="val 304532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3038" y="3288"/>
              <a:ext cx="1981" cy="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1389" y="3388"/>
              <a:ext cx="87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host name</a:t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3485" y="3338"/>
              <a:ext cx="883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path</a:t>
              </a:r>
              <a:r>
                <a:rPr lang="en-US" sz="20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Overview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97922" y="1722780"/>
            <a:ext cx="4664129" cy="3260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HTTP: hypertext transfer protocol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Web’s application layer protocol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client/server model: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b="0" i="1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browser that requests, receives, (using HTTP protocol) and “displays” Web objects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server sends (using HTTP protocol) objects in response to requests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862051" y="2687077"/>
            <a:ext cx="22705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 running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Firefox browser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7933029" y="4162625"/>
            <a:ext cx="241454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running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Apache/IIS Web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5323694" y="5472455"/>
            <a:ext cx="22106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iPhone running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Safari browser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5"/>
          <p:cNvGrpSpPr/>
          <p:nvPr/>
        </p:nvGrpSpPr>
        <p:grpSpPr>
          <a:xfrm>
            <a:off x="6407173" y="2271493"/>
            <a:ext cx="2101850" cy="1065774"/>
            <a:chOff x="3640" y="1271"/>
            <a:chExt cx="1324" cy="671"/>
          </a:xfrm>
        </p:grpSpPr>
        <p:cxnSp>
          <p:nvCxnSpPr>
            <p:cNvPr id="147" name="Google Shape;147;p5"/>
            <p:cNvCxnSpPr/>
            <p:nvPr/>
          </p:nvCxnSpPr>
          <p:spPr>
            <a:xfrm>
              <a:off x="3640" y="1346"/>
              <a:ext cx="1324" cy="59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Google Shape;148;p5"/>
            <p:cNvSpPr txBox="1"/>
            <p:nvPr/>
          </p:nvSpPr>
          <p:spPr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6518298" y="2599080"/>
            <a:ext cx="1971675" cy="1138193"/>
            <a:chOff x="4141" y="394"/>
            <a:chExt cx="1242" cy="717"/>
          </a:xfrm>
        </p:grpSpPr>
        <p:cxnSp>
          <p:nvCxnSpPr>
            <p:cNvPr id="150" name="Google Shape;150;p5"/>
            <p:cNvCxnSpPr/>
            <p:nvPr/>
          </p:nvCxnSpPr>
          <p:spPr>
            <a:xfrm rot="10800000">
              <a:off x="4141" y="394"/>
              <a:ext cx="1242" cy="57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" name="Google Shape;151;p5"/>
            <p:cNvSpPr txBox="1"/>
            <p:nvPr/>
          </p:nvSpPr>
          <p:spPr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 rot="-3183056">
            <a:off x="6335561" y="3789190"/>
            <a:ext cx="2101850" cy="1065774"/>
            <a:chOff x="3640" y="1271"/>
            <a:chExt cx="1324" cy="671"/>
          </a:xfrm>
        </p:grpSpPr>
        <p:cxnSp>
          <p:nvCxnSpPr>
            <p:cNvPr id="153" name="Google Shape;153;p5"/>
            <p:cNvCxnSpPr/>
            <p:nvPr/>
          </p:nvCxnSpPr>
          <p:spPr>
            <a:xfrm>
              <a:off x="3640" y="1346"/>
              <a:ext cx="1324" cy="59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5"/>
            <p:cNvSpPr txBox="1"/>
            <p:nvPr/>
          </p:nvSpPr>
          <p:spPr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5"/>
          <p:cNvGrpSpPr/>
          <p:nvPr/>
        </p:nvGrpSpPr>
        <p:grpSpPr>
          <a:xfrm rot="-3264937">
            <a:off x="6524272" y="4075891"/>
            <a:ext cx="1971675" cy="1138193"/>
            <a:chOff x="4141" y="394"/>
            <a:chExt cx="1242" cy="717"/>
          </a:xfrm>
        </p:grpSpPr>
        <p:cxnSp>
          <p:nvCxnSpPr>
            <p:cNvPr id="156" name="Google Shape;156;p5"/>
            <p:cNvCxnSpPr/>
            <p:nvPr/>
          </p:nvCxnSpPr>
          <p:spPr>
            <a:xfrm rot="10800000">
              <a:off x="4141" y="394"/>
              <a:ext cx="1242" cy="57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" name="Google Shape;157;p5"/>
            <p:cNvSpPr txBox="1"/>
            <p:nvPr/>
          </p:nvSpPr>
          <p:spPr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iphone_stylized_small" id="158" name="Google Shape;1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1398" y="4540592"/>
            <a:ext cx="382588" cy="91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5"/>
          <p:cNvGrpSpPr/>
          <p:nvPr/>
        </p:nvGrpSpPr>
        <p:grpSpPr>
          <a:xfrm>
            <a:off x="5386411" y="1722780"/>
            <a:ext cx="1066800" cy="1079500"/>
            <a:chOff x="-44" y="1473"/>
            <a:chExt cx="981" cy="1105"/>
          </a:xfrm>
        </p:grpSpPr>
        <p:pic>
          <p:nvPicPr>
            <p:cNvPr descr="desktop_computer_stylized_medium" id="160" name="Google Shape;160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8507436" y="2888005"/>
            <a:ext cx="695325" cy="1282700"/>
            <a:chOff x="4140" y="429"/>
            <a:chExt cx="1425" cy="2396"/>
          </a:xfrm>
        </p:grpSpPr>
        <p:sp>
          <p:nvSpPr>
            <p:cNvPr id="163" name="Google Shape;163;p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" name="Google Shape;168;p5"/>
            <p:cNvGrpSpPr/>
            <p:nvPr/>
          </p:nvGrpSpPr>
          <p:grpSpPr>
            <a:xfrm>
              <a:off x="4748" y="669"/>
              <a:ext cx="583" cy="140"/>
              <a:chOff x="613" y="2569"/>
              <a:chExt cx="727" cy="134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" name="Google Shape;171;p5"/>
            <p:cNvSpPr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5"/>
            <p:cNvGrpSpPr/>
            <p:nvPr/>
          </p:nvGrpSpPr>
          <p:grpSpPr>
            <a:xfrm>
              <a:off x="4749" y="995"/>
              <a:ext cx="579" cy="133"/>
              <a:chOff x="616" y="2569"/>
              <a:chExt cx="723" cy="138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" name="Google Shape;175;p5"/>
            <p:cNvSpPr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Google Shape;177;p5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8" name="Google Shape;178;p5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" name="Google Shape;180;p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" name="Google Shape;181;p5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2" name="Google Shape;182;p5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" name="Google Shape;184;p5"/>
            <p:cNvSpPr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5"/>
          <p:cNvSpPr/>
          <p:nvPr/>
        </p:nvSpPr>
        <p:spPr>
          <a:xfrm>
            <a:off x="292457" y="6042900"/>
            <a:ext cx="4554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in RFC 1945; RFC 2616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00" name="Google Shape;2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203" name="Google Shape;203;p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Overview (more)</a:t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7637443" y="3383184"/>
            <a:ext cx="64768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278296" y="1548630"/>
            <a:ext cx="476663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 uses TCP: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initiates TCP connection (creates socket) to server,  port 80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accepts TCP connection from client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messages (application-layer protocol messages) exchanged between browser (HTTP client) and Web server (HTTP server)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closed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5283472" y="1582098"/>
            <a:ext cx="3949392" cy="170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 is “stateless”</a:t>
            </a:r>
            <a:endParaRPr i="1" sz="2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maintains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 past client requests</a:t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4893870" y="3449212"/>
            <a:ext cx="4806721" cy="2847974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7246918" y="3287287"/>
            <a:ext cx="64768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5512658" y="3609628"/>
            <a:ext cx="3949392" cy="284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protocols that maintain “state” are complex!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past history (state) must be maintained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server/client crashes, their views of “state” may be inconsistent, must be reconciled</a:t>
            </a:r>
            <a:endParaRPr/>
          </a:p>
          <a:p>
            <a:pPr indent="-23495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7007117" y="3182996"/>
            <a:ext cx="11376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 Connections: two types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202342" y="1543086"/>
            <a:ext cx="459494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Non-persistent HTTP</a:t>
            </a:r>
            <a:endParaRPr/>
          </a:p>
          <a:p>
            <a:pPr indent="-514350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opened</a:t>
            </a:r>
            <a:endParaRPr/>
          </a:p>
          <a:p>
            <a:pPr indent="-514350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most one object sent over TCP connection</a:t>
            </a:r>
            <a:endParaRPr/>
          </a:p>
          <a:p>
            <a:pPr indent="-514350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closed</a:t>
            </a:r>
            <a:endParaRPr/>
          </a:p>
          <a:p>
            <a:pPr indent="0" lvl="0" marL="130175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downloading multiple objects required multiple connections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4925910" y="1543086"/>
            <a:ext cx="42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Persistent HTTP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opened to a server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objects can be sent over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TCP connection between client, and that server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connection closed</a:t>
            </a:r>
            <a:endParaRPr/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25" name="Google Shape;2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Non-persistent HTTP: example</a:t>
            </a:r>
            <a:endParaRPr/>
          </a:p>
        </p:txBody>
      </p:sp>
      <p:cxnSp>
        <p:nvCxnSpPr>
          <p:cNvPr id="229" name="Google Shape;229;p8"/>
          <p:cNvCxnSpPr/>
          <p:nvPr/>
        </p:nvCxnSpPr>
        <p:spPr>
          <a:xfrm>
            <a:off x="599907" y="3040443"/>
            <a:ext cx="10658" cy="3480471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8"/>
          <p:cNvSpPr/>
          <p:nvPr/>
        </p:nvSpPr>
        <p:spPr>
          <a:xfrm>
            <a:off x="291574" y="5813835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610565" y="1523712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enters URL: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745600" y="2619528"/>
            <a:ext cx="3741222" cy="118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1a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client initiates TCP connection to HTTP server (process) at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www.someSchool.edu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port 80</a:t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815175" y="4038076"/>
            <a:ext cx="3719907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client sends HTTP </a:t>
            </a:r>
            <a:r>
              <a:rPr i="1" lang="en-US" sz="20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request message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(containing URL) into TCP connection socket. Message indicates that client wants object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someDepartment/home.index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5829122" y="2454864"/>
            <a:ext cx="4343298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1b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server at host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www.someSchool.edu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for TCP connection at port 80  “accepts” connection, notifying client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5995840" y="4090548"/>
            <a:ext cx="367396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server receives request message, forms </a:t>
            </a:r>
            <a:r>
              <a:rPr i="1" lang="en-US" sz="20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response message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requested object, and sends message into its socket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8"/>
          <p:cNvCxnSpPr/>
          <p:nvPr/>
        </p:nvCxnSpPr>
        <p:spPr>
          <a:xfrm>
            <a:off x="4559191" y="4511243"/>
            <a:ext cx="1093633" cy="40011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8"/>
          <p:cNvCxnSpPr/>
          <p:nvPr/>
        </p:nvCxnSpPr>
        <p:spPr>
          <a:xfrm flipH="1">
            <a:off x="4315021" y="5071676"/>
            <a:ext cx="1335828" cy="1316718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8"/>
          <p:cNvSpPr txBox="1"/>
          <p:nvPr/>
        </p:nvSpPr>
        <p:spPr>
          <a:xfrm>
            <a:off x="301099" y="5736048"/>
            <a:ext cx="673100" cy="40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cxnSp>
        <p:nvCxnSpPr>
          <p:cNvPr id="239" name="Google Shape;239;p8"/>
          <p:cNvCxnSpPr/>
          <p:nvPr/>
        </p:nvCxnSpPr>
        <p:spPr>
          <a:xfrm>
            <a:off x="4293704" y="3185045"/>
            <a:ext cx="1232919" cy="306149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8"/>
          <p:cNvCxnSpPr/>
          <p:nvPr/>
        </p:nvCxnSpPr>
        <p:spPr>
          <a:xfrm flipH="1">
            <a:off x="4513326" y="3634415"/>
            <a:ext cx="983320" cy="784063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8"/>
          <p:cNvSpPr txBox="1"/>
          <p:nvPr/>
        </p:nvSpPr>
        <p:spPr>
          <a:xfrm>
            <a:off x="2954371" y="1832931"/>
            <a:ext cx="69219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(base HTML file containing text, references to 10 jpeg images)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3017691" y="1547458"/>
            <a:ext cx="7942263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3" name="Google Shape;243;p8"/>
          <p:cNvGrpSpPr/>
          <p:nvPr/>
        </p:nvGrpSpPr>
        <p:grpSpPr>
          <a:xfrm>
            <a:off x="172903" y="2233040"/>
            <a:ext cx="784845" cy="730423"/>
            <a:chOff x="-44" y="1473"/>
            <a:chExt cx="981" cy="1105"/>
          </a:xfrm>
        </p:grpSpPr>
        <p:pic>
          <p:nvPicPr>
            <p:cNvPr descr="desktop_computer_stylized_medium" id="244" name="Google Shape;24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5492678" y="2333765"/>
            <a:ext cx="286234" cy="640019"/>
            <a:chOff x="4140" y="429"/>
            <a:chExt cx="1425" cy="2396"/>
          </a:xfrm>
        </p:grpSpPr>
        <p:sp>
          <p:nvSpPr>
            <p:cNvPr id="247" name="Google Shape;247;p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8"/>
            <p:cNvGrpSpPr/>
            <p:nvPr/>
          </p:nvGrpSpPr>
          <p:grpSpPr>
            <a:xfrm>
              <a:off x="4748" y="669"/>
              <a:ext cx="583" cy="140"/>
              <a:chOff x="613" y="2569"/>
              <a:chExt cx="727" cy="134"/>
            </a:xfrm>
          </p:grpSpPr>
          <p:sp>
            <p:nvSpPr>
              <p:cNvPr id="253" name="Google Shape;253;p8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" name="Google Shape;255;p8"/>
            <p:cNvSpPr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" name="Google Shape;256;p8"/>
            <p:cNvGrpSpPr/>
            <p:nvPr/>
          </p:nvGrpSpPr>
          <p:grpSpPr>
            <a:xfrm>
              <a:off x="4749" y="995"/>
              <a:ext cx="579" cy="133"/>
              <a:chOff x="616" y="2569"/>
              <a:chExt cx="723" cy="138"/>
            </a:xfrm>
          </p:grpSpPr>
          <p:sp>
            <p:nvSpPr>
              <p:cNvPr id="257" name="Google Shape;257;p8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8"/>
            <p:cNvSpPr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" name="Google Shape;261;p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" name="Google Shape;264;p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" name="Google Shape;265;p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6" name="Google Shape;266;p8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8" name="Google Shape;268;p8"/>
            <p:cNvSpPr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83" name="Google Shape;2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Non-persistent HTTP: example (more)</a:t>
            </a:r>
            <a:endParaRPr/>
          </a:p>
        </p:txBody>
      </p:sp>
      <p:sp>
        <p:nvSpPr>
          <p:cNvPr id="287" name="Google Shape;287;p9"/>
          <p:cNvSpPr txBox="1"/>
          <p:nvPr/>
        </p:nvSpPr>
        <p:spPr>
          <a:xfrm>
            <a:off x="213006" y="1536964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enters URL:</a:t>
            </a:r>
            <a:endParaRPr/>
          </a:p>
        </p:txBody>
      </p:sp>
      <p:sp>
        <p:nvSpPr>
          <p:cNvPr id="288" name="Google Shape;288;p9"/>
          <p:cNvSpPr txBox="1"/>
          <p:nvPr/>
        </p:nvSpPr>
        <p:spPr>
          <a:xfrm>
            <a:off x="2663062" y="1846183"/>
            <a:ext cx="63784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(containing text, references to 10 jpeg images)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2606874" y="1573962"/>
            <a:ext cx="7942263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0" name="Google Shape;290;p9"/>
          <p:cNvGrpSpPr/>
          <p:nvPr/>
        </p:nvGrpSpPr>
        <p:grpSpPr>
          <a:xfrm>
            <a:off x="159655" y="2325804"/>
            <a:ext cx="784845" cy="730423"/>
            <a:chOff x="-44" y="1473"/>
            <a:chExt cx="981" cy="1105"/>
          </a:xfrm>
        </p:grpSpPr>
        <p:pic>
          <p:nvPicPr>
            <p:cNvPr descr="desktop_computer_stylized_medium" id="291" name="Google Shape;29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9"/>
          <p:cNvGrpSpPr/>
          <p:nvPr/>
        </p:nvGrpSpPr>
        <p:grpSpPr>
          <a:xfrm>
            <a:off x="5598698" y="2400025"/>
            <a:ext cx="286234" cy="640019"/>
            <a:chOff x="4140" y="429"/>
            <a:chExt cx="1425" cy="2396"/>
          </a:xfrm>
        </p:grpSpPr>
        <p:sp>
          <p:nvSpPr>
            <p:cNvPr id="294" name="Google Shape;294;p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9"/>
            <p:cNvGrpSpPr/>
            <p:nvPr/>
          </p:nvGrpSpPr>
          <p:grpSpPr>
            <a:xfrm>
              <a:off x="4748" y="669"/>
              <a:ext cx="583" cy="140"/>
              <a:chOff x="613" y="2569"/>
              <a:chExt cx="727" cy="134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" name="Google Shape;302;p9"/>
            <p:cNvSpPr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" name="Google Shape;303;p9"/>
            <p:cNvGrpSpPr/>
            <p:nvPr/>
          </p:nvGrpSpPr>
          <p:grpSpPr>
            <a:xfrm>
              <a:off x="4749" y="995"/>
              <a:ext cx="579" cy="133"/>
              <a:chOff x="616" y="2569"/>
              <a:chExt cx="723" cy="138"/>
            </a:xfrm>
          </p:grpSpPr>
          <p:sp>
            <p:nvSpPr>
              <p:cNvPr id="304" name="Google Shape;304;p9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9"/>
            <p:cNvSpPr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9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Google Shape;309;p9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" name="Google Shape;311;p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9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3" name="Google Shape;313;p9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9"/>
            <p:cNvSpPr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9"/>
          <p:cNvSpPr txBox="1"/>
          <p:nvPr/>
        </p:nvSpPr>
        <p:spPr>
          <a:xfrm>
            <a:off x="586659" y="3385717"/>
            <a:ext cx="4372249" cy="2010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client receives response message containing html file, displays html.  Parsing html file, finds 10 referenced jpeg  objects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758448" y="5037459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Steps 1-5 repeated for each of 10 jpeg objects</a:t>
            </a:r>
            <a:endParaRPr/>
          </a:p>
        </p:txBody>
      </p:sp>
      <p:sp>
        <p:nvSpPr>
          <p:cNvPr id="328" name="Google Shape;328;p9"/>
          <p:cNvSpPr/>
          <p:nvPr/>
        </p:nvSpPr>
        <p:spPr>
          <a:xfrm>
            <a:off x="5937956" y="2967889"/>
            <a:ext cx="38100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server closes TCP connection. </a:t>
            </a:r>
            <a:endParaRPr/>
          </a:p>
        </p:txBody>
      </p:sp>
      <p:cxnSp>
        <p:nvCxnSpPr>
          <p:cNvPr id="329" name="Google Shape;329;p9"/>
          <p:cNvCxnSpPr/>
          <p:nvPr/>
        </p:nvCxnSpPr>
        <p:spPr>
          <a:xfrm flipH="1">
            <a:off x="4818841" y="3385716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9"/>
          <p:cNvCxnSpPr/>
          <p:nvPr/>
        </p:nvCxnSpPr>
        <p:spPr>
          <a:xfrm>
            <a:off x="586659" y="3053695"/>
            <a:ext cx="10658" cy="3480471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9"/>
          <p:cNvSpPr/>
          <p:nvPr/>
        </p:nvSpPr>
        <p:spPr>
          <a:xfrm>
            <a:off x="278326" y="5827087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9"/>
          <p:cNvSpPr txBox="1"/>
          <p:nvPr/>
        </p:nvSpPr>
        <p:spPr>
          <a:xfrm>
            <a:off x="287851" y="5749300"/>
            <a:ext cx="673100" cy="40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</cp:coreProperties>
</file>