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1098" r:id="rId4"/>
    <p:sldId id="1068" r:id="rId5"/>
    <p:sldId id="1050" r:id="rId6"/>
    <p:sldId id="428" r:id="rId7"/>
    <p:sldId id="1051" r:id="rId8"/>
    <p:sldId id="1052" r:id="rId9"/>
    <p:sldId id="34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2708683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COMPUTER NETWORKS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339681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0DB93A8-5B29-4B07-8557-A5C8E3447A5B}"/>
              </a:ext>
            </a:extLst>
          </p:cNvPr>
          <p:cNvSpPr/>
          <p:nvPr/>
        </p:nvSpPr>
        <p:spPr>
          <a:xfrm>
            <a:off x="4781916" y="364266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7D630D-9121-4D21-9733-6D290170702B}"/>
              </a:ext>
            </a:extLst>
          </p:cNvPr>
          <p:cNvSpPr/>
          <p:nvPr/>
        </p:nvSpPr>
        <p:spPr>
          <a:xfrm>
            <a:off x="4781916" y="4040269"/>
            <a:ext cx="6575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COMPUTER NETWORKS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Application Layer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1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FBC7444-C94F-4053-9066-97C9DF2677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0348ABF-6C42-4635-8B37-372575A445E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A50BF6-0D8C-4F57-A048-F0EB869D7D5E}"/>
              </a:ext>
            </a:extLst>
          </p:cNvPr>
          <p:cNvCxnSpPr>
            <a:cxnSpLocks/>
          </p:cNvCxnSpPr>
          <p:nvPr/>
        </p:nvCxnSpPr>
        <p:spPr>
          <a:xfrm>
            <a:off x="-8308" y="85481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>
            <a:extLst>
              <a:ext uri="{FF2B5EF4-FFF2-40B4-BE49-F238E27FC236}">
                <a16:creationId xmlns:a16="http://schemas.microsoft.com/office/drawing/2014/main" id="{4A497E67-3B4E-4A02-A101-B836BE7FB52F}"/>
              </a:ext>
            </a:extLst>
          </p:cNvPr>
          <p:cNvSpPr txBox="1">
            <a:spLocks noChangeArrowheads="1"/>
          </p:cNvSpPr>
          <p:nvPr/>
        </p:nvSpPr>
        <p:spPr>
          <a:xfrm>
            <a:off x="310549" y="1868852"/>
            <a:ext cx="8300052" cy="4452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None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2.1 Principles of Network Applications</a:t>
            </a:r>
          </a:p>
          <a:p>
            <a:pPr lvl="1">
              <a:lnSpc>
                <a:spcPct val="100000"/>
              </a:lnSpc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rgbClr val="000099"/>
                </a:solidFill>
              </a:rPr>
              <a:t>2.2 </a:t>
            </a:r>
            <a:r>
              <a:rPr lang="en-US" altLang="en-US" dirty="0"/>
              <a:t>Web, HTTP and HTTPS </a:t>
            </a:r>
          </a:p>
          <a:p>
            <a:pPr marL="0" lvl="1" indent="0">
              <a:spcBef>
                <a:spcPts val="100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2.3 The Domain Name System</a:t>
            </a:r>
          </a:p>
          <a:p>
            <a:pPr marL="0" lvl="1" indent="0">
              <a:spcBef>
                <a:spcPts val="100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2.4 P2P Applications</a:t>
            </a:r>
          </a:p>
          <a:p>
            <a:pPr marL="0" lvl="1" indent="0">
              <a:spcBef>
                <a:spcPts val="100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2.5 Socket Programming with TCP &amp; UDP</a:t>
            </a:r>
          </a:p>
          <a:p>
            <a:pPr marL="0" lvl="1" indent="0">
              <a:spcBef>
                <a:spcPts val="100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2.6 Other Application Layer Protocols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04350F-C03E-475C-9CD1-82015694AA61}"/>
              </a:ext>
            </a:extLst>
          </p:cNvPr>
          <p:cNvSpPr/>
          <p:nvPr/>
        </p:nvSpPr>
        <p:spPr>
          <a:xfrm>
            <a:off x="393111" y="1126730"/>
            <a:ext cx="3457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Unit – 2 Application Layer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324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Cookies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8D4C05F-5E1F-4279-8873-84BD2CD5D61E}"/>
              </a:ext>
            </a:extLst>
          </p:cNvPr>
          <p:cNvSpPr txBox="1">
            <a:spLocks/>
          </p:cNvSpPr>
          <p:nvPr/>
        </p:nvSpPr>
        <p:spPr>
          <a:xfrm>
            <a:off x="185536" y="1456928"/>
            <a:ext cx="5102081" cy="2571729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Website/HTTP/Internet cookies</a:t>
            </a:r>
          </a:p>
          <a:p>
            <a:r>
              <a:rPr lang="en-US" sz="2400" dirty="0"/>
              <a:t>Piece of data from a specific website</a:t>
            </a:r>
            <a:endParaRPr lang="en-US" altLang="en-US" sz="2400" dirty="0"/>
          </a:p>
          <a:p>
            <a:r>
              <a:rPr lang="en-US" sz="2400" dirty="0"/>
              <a:t>Stored on a user’s computer</a:t>
            </a:r>
          </a:p>
          <a:p>
            <a:r>
              <a:rPr lang="en-US" sz="2400" dirty="0"/>
              <a:t>Allows sites to keep track of users</a:t>
            </a:r>
          </a:p>
          <a:p>
            <a:r>
              <a:rPr lang="en-US" sz="2400" dirty="0" err="1"/>
              <a:t>Eg</a:t>
            </a:r>
            <a:r>
              <a:rPr lang="en-US" sz="2400" dirty="0"/>
              <a:t>: language selection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C8236EF-2796-40DD-8D11-8657D3684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6" y="4195457"/>
            <a:ext cx="4487958" cy="216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C782664-2547-48C0-98FA-E11D915663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" t="29315" r="14311" b="7342"/>
          <a:stretch/>
        </p:blipFill>
        <p:spPr bwMode="auto">
          <a:xfrm>
            <a:off x="5120620" y="4195457"/>
            <a:ext cx="4360568" cy="216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5294727-9EBC-41CC-AD35-37FFC94D7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729" y="1513221"/>
            <a:ext cx="2142297" cy="214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7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7F7A2E-5E45-4BBB-A82A-A08949FD3F0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</a:rPr>
              <a:t>Maintaining user/server state: cookies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F69080F-E703-49EF-BAA2-966CA86AE5A6}"/>
              </a:ext>
            </a:extLst>
          </p:cNvPr>
          <p:cNvSpPr txBox="1">
            <a:spLocks noChangeArrowheads="1"/>
          </p:cNvSpPr>
          <p:nvPr/>
        </p:nvSpPr>
        <p:spPr>
          <a:xfrm>
            <a:off x="243981" y="1709896"/>
            <a:ext cx="9459262" cy="2393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3075" indent="-406400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FBD9AFB-F22C-4EB4-8303-30652EBC8F29}"/>
              </a:ext>
            </a:extLst>
          </p:cNvPr>
          <p:cNvSpPr txBox="1">
            <a:spLocks noChangeArrowheads="1"/>
          </p:cNvSpPr>
          <p:nvPr/>
        </p:nvSpPr>
        <p:spPr>
          <a:xfrm>
            <a:off x="393111" y="1566889"/>
            <a:ext cx="4918622" cy="479415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Recall:  HTTP GET/response interaction is </a:t>
            </a:r>
            <a:r>
              <a:rPr lang="en-US" altLang="en-US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stateless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no notion of multi-step exchanges of HTTP messages to complete a Web “transaction” 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no need for client/server to track “state” of multi-step exchange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all HTTP requests are independent of each other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no need for client/server to “recover” from a partially-completed-but-never-completely-completed transaction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10F4FC-7955-40A5-AEB0-14D9190943F1}"/>
              </a:ext>
            </a:extLst>
          </p:cNvPr>
          <p:cNvSpPr txBox="1"/>
          <p:nvPr/>
        </p:nvSpPr>
        <p:spPr>
          <a:xfrm>
            <a:off x="5842365" y="1464825"/>
            <a:ext cx="3347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A3"/>
                </a:solidFill>
              </a:rPr>
              <a:t>a stateful protocol: </a:t>
            </a:r>
            <a:r>
              <a:rPr lang="en-US" dirty="0"/>
              <a:t>client makes two changes to X, or none at all</a:t>
            </a:r>
          </a:p>
        </p:txBody>
      </p:sp>
      <p:sp>
        <p:nvSpPr>
          <p:cNvPr id="12" name="Line 15">
            <a:extLst>
              <a:ext uri="{FF2B5EF4-FFF2-40B4-BE49-F238E27FC236}">
                <a16:creationId xmlns:a16="http://schemas.microsoft.com/office/drawing/2014/main" id="{D11EC24A-CB1E-431F-B095-7ED787805D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6925" y="3017155"/>
            <a:ext cx="0" cy="28321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B5B587AD-845E-4B2D-947F-BE76731E215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7612" y="3010805"/>
            <a:ext cx="0" cy="2881312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5" name="Text Box 37">
            <a:extLst>
              <a:ext uri="{FF2B5EF4-FFF2-40B4-BE49-F238E27FC236}">
                <a16:creationId xmlns:a16="http://schemas.microsoft.com/office/drawing/2014/main" id="{046F73D6-76F1-49A9-A415-692E345C6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1500" y="5863542"/>
            <a:ext cx="519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bg1">
                    <a:lumMod val="65000"/>
                  </a:schemeClr>
                </a:solidFill>
                <a:latin typeface="+mn-lt"/>
              </a:rPr>
              <a:t>time</a:t>
            </a:r>
          </a:p>
        </p:txBody>
      </p:sp>
      <p:sp>
        <p:nvSpPr>
          <p:cNvPr id="16" name="Text Box 38">
            <a:extLst>
              <a:ext uri="{FF2B5EF4-FFF2-40B4-BE49-F238E27FC236}">
                <a16:creationId xmlns:a16="http://schemas.microsoft.com/office/drawing/2014/main" id="{67142279-746C-431B-8732-6DAE47293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9487" y="5846080"/>
            <a:ext cx="5196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bg1">
                    <a:lumMod val="65000"/>
                  </a:schemeClr>
                </a:solidFill>
                <a:latin typeface="+mn-lt"/>
              </a:rPr>
              <a:t>time</a:t>
            </a:r>
          </a:p>
        </p:txBody>
      </p:sp>
      <p:grpSp>
        <p:nvGrpSpPr>
          <p:cNvPr id="17" name="Group 43">
            <a:extLst>
              <a:ext uri="{FF2B5EF4-FFF2-40B4-BE49-F238E27FC236}">
                <a16:creationId xmlns:a16="http://schemas.microsoft.com/office/drawing/2014/main" id="{9AC14D50-A8AD-4E8C-85AD-EA0166018E40}"/>
              </a:ext>
            </a:extLst>
          </p:cNvPr>
          <p:cNvGrpSpPr>
            <a:grpSpLocks/>
          </p:cNvGrpSpPr>
          <p:nvPr/>
        </p:nvGrpSpPr>
        <p:grpSpPr bwMode="auto">
          <a:xfrm>
            <a:off x="7767587" y="2244042"/>
            <a:ext cx="423863" cy="684213"/>
            <a:chOff x="4140" y="429"/>
            <a:chExt cx="1425" cy="2396"/>
          </a:xfrm>
        </p:grpSpPr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95C32555-E39F-4754-AF14-E20553272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9" name="Rectangle 45">
              <a:extLst>
                <a:ext uri="{FF2B5EF4-FFF2-40B4-BE49-F238E27FC236}">
                  <a16:creationId xmlns:a16="http://schemas.microsoft.com/office/drawing/2014/main" id="{06290D34-27A2-4B6D-AB29-CD88FFB23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2ADED72B-FD6D-42A9-B8B8-8FA9C1D6B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ABB744F8-F3FE-4180-86A7-6E0CD0B3E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2" name="Rectangle 48">
              <a:extLst>
                <a:ext uri="{FF2B5EF4-FFF2-40B4-BE49-F238E27FC236}">
                  <a16:creationId xmlns:a16="http://schemas.microsoft.com/office/drawing/2014/main" id="{B3AF8BA3-C04B-485C-8C0D-70336A300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grpSp>
          <p:nvGrpSpPr>
            <p:cNvPr id="23" name="Group 49">
              <a:extLst>
                <a:ext uri="{FF2B5EF4-FFF2-40B4-BE49-F238E27FC236}">
                  <a16:creationId xmlns:a16="http://schemas.microsoft.com/office/drawing/2014/main" id="{D203513E-D0D5-402C-B138-C19E42B469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8" name="AutoShape 50">
                <a:extLst>
                  <a:ext uri="{FF2B5EF4-FFF2-40B4-BE49-F238E27FC236}">
                    <a16:creationId xmlns:a16="http://schemas.microsoft.com/office/drawing/2014/main" id="{8D481E12-2F99-4743-82C2-347D4C22B0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  <p:sp>
            <p:nvSpPr>
              <p:cNvPr id="49" name="AutoShape 51">
                <a:extLst>
                  <a:ext uri="{FF2B5EF4-FFF2-40B4-BE49-F238E27FC236}">
                    <a16:creationId xmlns:a16="http://schemas.microsoft.com/office/drawing/2014/main" id="{C91939D5-443B-4B70-BC99-35DA22E47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</p:grpSp>
        <p:sp>
          <p:nvSpPr>
            <p:cNvPr id="24" name="Rectangle 52">
              <a:extLst>
                <a:ext uri="{FF2B5EF4-FFF2-40B4-BE49-F238E27FC236}">
                  <a16:creationId xmlns:a16="http://schemas.microsoft.com/office/drawing/2014/main" id="{0E99BB29-2090-4BC6-9251-C63D0673A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grpSp>
          <p:nvGrpSpPr>
            <p:cNvPr id="25" name="Group 53">
              <a:extLst>
                <a:ext uri="{FF2B5EF4-FFF2-40B4-BE49-F238E27FC236}">
                  <a16:creationId xmlns:a16="http://schemas.microsoft.com/office/drawing/2014/main" id="{557679CD-0916-44BF-B211-2A563D6DB5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6" name="AutoShape 54">
                <a:extLst>
                  <a:ext uri="{FF2B5EF4-FFF2-40B4-BE49-F238E27FC236}">
                    <a16:creationId xmlns:a16="http://schemas.microsoft.com/office/drawing/2014/main" id="{BD5F4B45-047D-46FA-B8D0-F375935687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  <p:sp>
            <p:nvSpPr>
              <p:cNvPr id="47" name="AutoShape 55">
                <a:extLst>
                  <a:ext uri="{FF2B5EF4-FFF2-40B4-BE49-F238E27FC236}">
                    <a16:creationId xmlns:a16="http://schemas.microsoft.com/office/drawing/2014/main" id="{883D9E22-D813-4FD5-990B-7440F1CB3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</p:grpSp>
        <p:sp>
          <p:nvSpPr>
            <p:cNvPr id="26" name="Rectangle 56">
              <a:extLst>
                <a:ext uri="{FF2B5EF4-FFF2-40B4-BE49-F238E27FC236}">
                  <a16:creationId xmlns:a16="http://schemas.microsoft.com/office/drawing/2014/main" id="{D9BD2964-C32A-44C7-A036-D1C20B4B0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27" name="Rectangle 57">
              <a:extLst>
                <a:ext uri="{FF2B5EF4-FFF2-40B4-BE49-F238E27FC236}">
                  <a16:creationId xmlns:a16="http://schemas.microsoft.com/office/drawing/2014/main" id="{247D3C98-0229-42EF-92E3-21C2D5B97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grpSp>
          <p:nvGrpSpPr>
            <p:cNvPr id="28" name="Group 58">
              <a:extLst>
                <a:ext uri="{FF2B5EF4-FFF2-40B4-BE49-F238E27FC236}">
                  <a16:creationId xmlns:a16="http://schemas.microsoft.com/office/drawing/2014/main" id="{2A903343-2407-4768-BAF8-B84438442D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4" name="AutoShape 59">
                <a:extLst>
                  <a:ext uri="{FF2B5EF4-FFF2-40B4-BE49-F238E27FC236}">
                    <a16:creationId xmlns:a16="http://schemas.microsoft.com/office/drawing/2014/main" id="{3BE41952-C405-4F2F-92D1-BC82E1265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  <p:sp>
            <p:nvSpPr>
              <p:cNvPr id="45" name="AutoShape 60">
                <a:extLst>
                  <a:ext uri="{FF2B5EF4-FFF2-40B4-BE49-F238E27FC236}">
                    <a16:creationId xmlns:a16="http://schemas.microsoft.com/office/drawing/2014/main" id="{69D2604D-A962-41AB-AB97-6D515B11B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</p:grpSp>
        <p:sp>
          <p:nvSpPr>
            <p:cNvPr id="29" name="Freeform 61">
              <a:extLst>
                <a:ext uri="{FF2B5EF4-FFF2-40B4-BE49-F238E27FC236}">
                  <a16:creationId xmlns:a16="http://schemas.microsoft.com/office/drawing/2014/main" id="{8B70B5A8-61BA-4EAB-A3BE-7143BC1C3A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grpSp>
          <p:nvGrpSpPr>
            <p:cNvPr id="30" name="Group 62">
              <a:extLst>
                <a:ext uri="{FF2B5EF4-FFF2-40B4-BE49-F238E27FC236}">
                  <a16:creationId xmlns:a16="http://schemas.microsoft.com/office/drawing/2014/main" id="{E234F323-81D3-4869-8051-D7483CC8AA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2" name="AutoShape 63">
                <a:extLst>
                  <a:ext uri="{FF2B5EF4-FFF2-40B4-BE49-F238E27FC236}">
                    <a16:creationId xmlns:a16="http://schemas.microsoft.com/office/drawing/2014/main" id="{E14F4F4A-83E9-41A8-A883-362CE363E8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  <p:sp>
            <p:nvSpPr>
              <p:cNvPr id="43" name="AutoShape 64">
                <a:extLst>
                  <a:ext uri="{FF2B5EF4-FFF2-40B4-BE49-F238E27FC236}">
                    <a16:creationId xmlns:a16="http://schemas.microsoft.com/office/drawing/2014/main" id="{0C663C2B-A024-4E6F-A694-646FD156B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800">
                  <a:latin typeface="+mn-lt"/>
                </a:endParaRPr>
              </a:p>
            </p:txBody>
          </p:sp>
        </p:grp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006CD3B6-F27C-4394-9610-CE266F744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32" name="Freeform 66">
              <a:extLst>
                <a:ext uri="{FF2B5EF4-FFF2-40B4-BE49-F238E27FC236}">
                  <a16:creationId xmlns:a16="http://schemas.microsoft.com/office/drawing/2014/main" id="{EB4DE2C8-6DCA-46E4-B9EE-86D5CF4C8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3" name="Freeform 67">
              <a:extLst>
                <a:ext uri="{FF2B5EF4-FFF2-40B4-BE49-F238E27FC236}">
                  <a16:creationId xmlns:a16="http://schemas.microsoft.com/office/drawing/2014/main" id="{6C9A6A06-7FFA-48CF-90E5-B0E552378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" name="Oval 68">
              <a:extLst>
                <a:ext uri="{FF2B5EF4-FFF2-40B4-BE49-F238E27FC236}">
                  <a16:creationId xmlns:a16="http://schemas.microsoft.com/office/drawing/2014/main" id="{C02B0437-8D26-4DD2-B55A-C15D38969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35" name="Freeform 69">
              <a:extLst>
                <a:ext uri="{FF2B5EF4-FFF2-40B4-BE49-F238E27FC236}">
                  <a16:creationId xmlns:a16="http://schemas.microsoft.com/office/drawing/2014/main" id="{682693BA-F8C5-4325-9E09-C253586B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6" name="AutoShape 70">
              <a:extLst>
                <a:ext uri="{FF2B5EF4-FFF2-40B4-BE49-F238E27FC236}">
                  <a16:creationId xmlns:a16="http://schemas.microsoft.com/office/drawing/2014/main" id="{DDCE0187-D71E-4B2F-894D-A26527F6D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37" name="AutoShape 71">
              <a:extLst>
                <a:ext uri="{FF2B5EF4-FFF2-40B4-BE49-F238E27FC236}">
                  <a16:creationId xmlns:a16="http://schemas.microsoft.com/office/drawing/2014/main" id="{34FFD9C6-2C46-48E0-8CA3-F2CD958B4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38" name="Oval 72">
              <a:extLst>
                <a:ext uri="{FF2B5EF4-FFF2-40B4-BE49-F238E27FC236}">
                  <a16:creationId xmlns:a16="http://schemas.microsoft.com/office/drawing/2014/main" id="{44A8DC04-08D4-41E7-BDB5-BD8F5BA21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39" name="Oval 73">
              <a:extLst>
                <a:ext uri="{FF2B5EF4-FFF2-40B4-BE49-F238E27FC236}">
                  <a16:creationId xmlns:a16="http://schemas.microsoft.com/office/drawing/2014/main" id="{976D96E1-9A34-412D-A420-062491251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40" name="Oval 74">
              <a:extLst>
                <a:ext uri="{FF2B5EF4-FFF2-40B4-BE49-F238E27FC236}">
                  <a16:creationId xmlns:a16="http://schemas.microsoft.com/office/drawing/2014/main" id="{D5D2B20B-6261-4B48-9D61-E7E9D922D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50DFAC24-7A56-4B93-94CE-61F26846F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>
                <a:latin typeface="+mn-lt"/>
              </a:endParaRPr>
            </a:p>
          </p:txBody>
        </p:sp>
      </p:grpSp>
      <p:grpSp>
        <p:nvGrpSpPr>
          <p:cNvPr id="50" name="Group 76">
            <a:extLst>
              <a:ext uri="{FF2B5EF4-FFF2-40B4-BE49-F238E27FC236}">
                <a16:creationId xmlns:a16="http://schemas.microsoft.com/office/drawing/2014/main" id="{5D9D8723-9290-4611-866C-4DC2B3A5E5C5}"/>
              </a:ext>
            </a:extLst>
          </p:cNvPr>
          <p:cNvGrpSpPr>
            <a:grpSpLocks/>
          </p:cNvGrpSpPr>
          <p:nvPr/>
        </p:nvGrpSpPr>
        <p:grpSpPr bwMode="auto">
          <a:xfrm>
            <a:off x="5765750" y="2266267"/>
            <a:ext cx="698500" cy="709613"/>
            <a:chOff x="-44" y="1473"/>
            <a:chExt cx="981" cy="1105"/>
          </a:xfrm>
        </p:grpSpPr>
        <p:pic>
          <p:nvPicPr>
            <p:cNvPr id="51" name="Picture 77" descr="desktop_computer_stylized_medium">
              <a:extLst>
                <a:ext uri="{FF2B5EF4-FFF2-40B4-BE49-F238E27FC236}">
                  <a16:creationId xmlns:a16="http://schemas.microsoft.com/office/drawing/2014/main" id="{FB343C7D-F30D-4D60-972E-77D9730302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Freeform 78">
              <a:extLst>
                <a:ext uri="{FF2B5EF4-FFF2-40B4-BE49-F238E27FC236}">
                  <a16:creationId xmlns:a16="http://schemas.microsoft.com/office/drawing/2014/main" id="{456A3AF1-EC00-4897-9E95-3FDFD11574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BE77300-FE51-48E7-9CAC-E684E5E16287}"/>
              </a:ext>
            </a:extLst>
          </p:cNvPr>
          <p:cNvGrpSpPr/>
          <p:nvPr/>
        </p:nvGrpSpPr>
        <p:grpSpPr>
          <a:xfrm>
            <a:off x="6276925" y="4141721"/>
            <a:ext cx="1673225" cy="337184"/>
            <a:chOff x="8211743" y="3942941"/>
            <a:chExt cx="1673225" cy="337184"/>
          </a:xfrm>
        </p:grpSpPr>
        <p:sp>
          <p:nvSpPr>
            <p:cNvPr id="54" name="Line 18">
              <a:extLst>
                <a:ext uri="{FF2B5EF4-FFF2-40B4-BE49-F238E27FC236}">
                  <a16:creationId xmlns:a16="http://schemas.microsoft.com/office/drawing/2014/main" id="{541CB4DE-FD68-4D85-A343-8D0DF9E4FD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11743" y="3942941"/>
              <a:ext cx="1673225" cy="24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2FCC15D-BA1A-4AE7-B3B9-2E669ABB51A5}"/>
                </a:ext>
              </a:extLst>
            </p:cNvPr>
            <p:cNvSpPr txBox="1"/>
            <p:nvPr/>
          </p:nvSpPr>
          <p:spPr>
            <a:xfrm rot="21106037">
              <a:off x="9382305" y="3972348"/>
              <a:ext cx="4620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OK</a:t>
              </a:r>
              <a:endParaRPr lang="en-US" sz="1400" i="1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1CD5F87-100C-4BF2-B1B0-3AB2FFD19E28}"/>
              </a:ext>
            </a:extLst>
          </p:cNvPr>
          <p:cNvGrpSpPr/>
          <p:nvPr/>
        </p:nvGrpSpPr>
        <p:grpSpPr>
          <a:xfrm>
            <a:off x="6285747" y="4853027"/>
            <a:ext cx="1673225" cy="307777"/>
            <a:chOff x="8220565" y="4654247"/>
            <a:chExt cx="1673225" cy="307777"/>
          </a:xfrm>
        </p:grpSpPr>
        <p:sp>
          <p:nvSpPr>
            <p:cNvPr id="57" name="Line 18">
              <a:extLst>
                <a:ext uri="{FF2B5EF4-FFF2-40B4-BE49-F238E27FC236}">
                  <a16:creationId xmlns:a16="http://schemas.microsoft.com/office/drawing/2014/main" id="{D5119BB4-20E4-4AB5-9494-F214F9F5B1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20565" y="4655320"/>
              <a:ext cx="1673225" cy="24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990EED6-96F8-4AC6-8D3F-53F482F3514D}"/>
                </a:ext>
              </a:extLst>
            </p:cNvPr>
            <p:cNvSpPr txBox="1"/>
            <p:nvPr/>
          </p:nvSpPr>
          <p:spPr>
            <a:xfrm rot="21106037">
              <a:off x="9360647" y="4654247"/>
              <a:ext cx="4620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OK</a:t>
              </a:r>
              <a:endParaRPr lang="en-US" sz="1400" i="1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75A2FEE-091D-4742-99B3-DFE85291A70E}"/>
              </a:ext>
            </a:extLst>
          </p:cNvPr>
          <p:cNvGrpSpPr/>
          <p:nvPr/>
        </p:nvGrpSpPr>
        <p:grpSpPr>
          <a:xfrm>
            <a:off x="6291212" y="5079901"/>
            <a:ext cx="1684338" cy="344172"/>
            <a:chOff x="8226030" y="4881121"/>
            <a:chExt cx="1684338" cy="344172"/>
          </a:xfrm>
        </p:grpSpPr>
        <p:sp>
          <p:nvSpPr>
            <p:cNvPr id="60" name="Line 17">
              <a:extLst>
                <a:ext uri="{FF2B5EF4-FFF2-40B4-BE49-F238E27FC236}">
                  <a16:creationId xmlns:a16="http://schemas.microsoft.com/office/drawing/2014/main" id="{48CC065C-04E1-4232-9EEA-C556F7E2A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6030" y="4990711"/>
              <a:ext cx="1684338" cy="2345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CAD8703-EE85-420E-A174-81AEC775038C}"/>
                </a:ext>
              </a:extLst>
            </p:cNvPr>
            <p:cNvSpPr txBox="1"/>
            <p:nvPr/>
          </p:nvSpPr>
          <p:spPr>
            <a:xfrm rot="460210">
              <a:off x="8601378" y="4881121"/>
              <a:ext cx="1126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unlock </a:t>
              </a:r>
              <a:r>
                <a:rPr lang="en-US" sz="1400" i="1" dirty="0"/>
                <a:t>X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FDA5AA6-0D2A-44AF-8440-FB44CF6CB606}"/>
              </a:ext>
            </a:extLst>
          </p:cNvPr>
          <p:cNvGrpSpPr/>
          <p:nvPr/>
        </p:nvGrpSpPr>
        <p:grpSpPr>
          <a:xfrm>
            <a:off x="6276925" y="5452680"/>
            <a:ext cx="1673225" cy="336684"/>
            <a:chOff x="8211743" y="5253900"/>
            <a:chExt cx="1673225" cy="336684"/>
          </a:xfrm>
        </p:grpSpPr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6B0A16A3-A32F-41A2-AC17-DC149AB684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11743" y="5253900"/>
              <a:ext cx="1673225" cy="24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9E7A318-36E9-40ED-842D-3755E3FC21BF}"/>
                </a:ext>
              </a:extLst>
            </p:cNvPr>
            <p:cNvSpPr txBox="1"/>
            <p:nvPr/>
          </p:nvSpPr>
          <p:spPr>
            <a:xfrm rot="21106037">
              <a:off x="9373746" y="5282807"/>
              <a:ext cx="4620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OK</a:t>
              </a:r>
              <a:endParaRPr lang="en-US" sz="1400" i="1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B5B91F6-A603-4B62-AB53-4B38C7E320E8}"/>
              </a:ext>
            </a:extLst>
          </p:cNvPr>
          <p:cNvGrpSpPr/>
          <p:nvPr/>
        </p:nvGrpSpPr>
        <p:grpSpPr>
          <a:xfrm>
            <a:off x="6291212" y="3774517"/>
            <a:ext cx="1696234" cy="338597"/>
            <a:chOff x="8226030" y="3575737"/>
            <a:chExt cx="1696234" cy="338597"/>
          </a:xfrm>
        </p:grpSpPr>
        <p:sp>
          <p:nvSpPr>
            <p:cNvPr id="66" name="Line 17">
              <a:extLst>
                <a:ext uri="{FF2B5EF4-FFF2-40B4-BE49-F238E27FC236}">
                  <a16:creationId xmlns:a16="http://schemas.microsoft.com/office/drawing/2014/main" id="{B906FFB6-D79D-4900-BFFA-FA0581464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6030" y="3679752"/>
              <a:ext cx="1684338" cy="2345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02CB68E-FEC6-45CD-8578-DE22E2E13CF8}"/>
                </a:ext>
              </a:extLst>
            </p:cNvPr>
            <p:cNvSpPr txBox="1"/>
            <p:nvPr/>
          </p:nvSpPr>
          <p:spPr>
            <a:xfrm rot="460210">
              <a:off x="8589335" y="3575737"/>
              <a:ext cx="1332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update </a:t>
              </a:r>
              <a:r>
                <a:rPr lang="en-US" sz="1400" i="1" dirty="0"/>
                <a:t>X      X’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AC4CF81-C198-42ED-BE2A-1D12ABA1F6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31367" y="3750644"/>
              <a:ext cx="221806" cy="28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20DCEE3-8FDA-41A9-B524-3AC7CCE4B95A}"/>
              </a:ext>
            </a:extLst>
          </p:cNvPr>
          <p:cNvGrpSpPr/>
          <p:nvPr/>
        </p:nvGrpSpPr>
        <p:grpSpPr>
          <a:xfrm>
            <a:off x="6300034" y="4458544"/>
            <a:ext cx="1684338" cy="366949"/>
            <a:chOff x="8234852" y="4259764"/>
            <a:chExt cx="1684338" cy="366949"/>
          </a:xfrm>
        </p:grpSpPr>
        <p:sp>
          <p:nvSpPr>
            <p:cNvPr id="70" name="Line 17">
              <a:extLst>
                <a:ext uri="{FF2B5EF4-FFF2-40B4-BE49-F238E27FC236}">
                  <a16:creationId xmlns:a16="http://schemas.microsoft.com/office/drawing/2014/main" id="{6EFC07BB-E931-4D18-B672-D69C6B8FA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34852" y="4392131"/>
              <a:ext cx="1684338" cy="2345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BE2EF72-90D8-4A9E-B0D6-97EBEF8135BE}"/>
                </a:ext>
              </a:extLst>
            </p:cNvPr>
            <p:cNvSpPr txBox="1"/>
            <p:nvPr/>
          </p:nvSpPr>
          <p:spPr>
            <a:xfrm rot="460210">
              <a:off x="8600615" y="4259764"/>
              <a:ext cx="1257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update </a:t>
              </a:r>
              <a:r>
                <a:rPr lang="en-US" sz="1400" i="1" dirty="0"/>
                <a:t>X      X’’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9F07FAC-8641-4428-ACCB-BD0CD75974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39955" y="4436145"/>
              <a:ext cx="221806" cy="28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CF8BCCF-01C7-43E6-93A6-369E65AEFC40}"/>
              </a:ext>
            </a:extLst>
          </p:cNvPr>
          <p:cNvGrpSpPr/>
          <p:nvPr/>
        </p:nvGrpSpPr>
        <p:grpSpPr>
          <a:xfrm>
            <a:off x="6291212" y="3019319"/>
            <a:ext cx="1684338" cy="362594"/>
            <a:chOff x="8226030" y="2820539"/>
            <a:chExt cx="1684338" cy="36259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1C40D68-E274-4B99-BF66-C6C689420515}"/>
                </a:ext>
              </a:extLst>
            </p:cNvPr>
            <p:cNvSpPr txBox="1"/>
            <p:nvPr/>
          </p:nvSpPr>
          <p:spPr>
            <a:xfrm rot="460210">
              <a:off x="8283881" y="2820539"/>
              <a:ext cx="15606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lock data record </a:t>
              </a:r>
              <a:r>
                <a:rPr lang="en-US" sz="1400" i="1" dirty="0"/>
                <a:t>X</a:t>
              </a:r>
            </a:p>
          </p:txBody>
        </p:sp>
        <p:sp>
          <p:nvSpPr>
            <p:cNvPr id="75" name="Line 17">
              <a:extLst>
                <a:ext uri="{FF2B5EF4-FFF2-40B4-BE49-F238E27FC236}">
                  <a16:creationId xmlns:a16="http://schemas.microsoft.com/office/drawing/2014/main" id="{1097E948-961A-45C9-8DCB-533F176F0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6030" y="2948551"/>
              <a:ext cx="1684338" cy="2345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7F23DEF-C3E1-4578-9D97-1791D577FF17}"/>
              </a:ext>
            </a:extLst>
          </p:cNvPr>
          <p:cNvGrpSpPr/>
          <p:nvPr/>
        </p:nvGrpSpPr>
        <p:grpSpPr>
          <a:xfrm>
            <a:off x="6276925" y="3410520"/>
            <a:ext cx="1673225" cy="326272"/>
            <a:chOff x="8211743" y="3211740"/>
            <a:chExt cx="1673225" cy="326272"/>
          </a:xfrm>
        </p:grpSpPr>
        <p:sp>
          <p:nvSpPr>
            <p:cNvPr id="77" name="Line 18">
              <a:extLst>
                <a:ext uri="{FF2B5EF4-FFF2-40B4-BE49-F238E27FC236}">
                  <a16:creationId xmlns:a16="http://schemas.microsoft.com/office/drawing/2014/main" id="{BF2A8C27-93F7-4F28-AFF1-61A90DEEDB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11743" y="3211740"/>
              <a:ext cx="1673225" cy="24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250001B-9C17-40C0-8CD2-E21666F4D9C4}"/>
                </a:ext>
              </a:extLst>
            </p:cNvPr>
            <p:cNvSpPr txBox="1"/>
            <p:nvPr/>
          </p:nvSpPr>
          <p:spPr>
            <a:xfrm rot="21106037">
              <a:off x="9368027" y="3230235"/>
              <a:ext cx="4620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OK</a:t>
              </a:r>
              <a:endParaRPr lang="en-US" sz="1400" i="1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E3F6B91-7678-4539-939C-9F65A8EDED4A}"/>
              </a:ext>
            </a:extLst>
          </p:cNvPr>
          <p:cNvGrpSpPr/>
          <p:nvPr/>
        </p:nvGrpSpPr>
        <p:grpSpPr>
          <a:xfrm>
            <a:off x="8201338" y="3155862"/>
            <a:ext cx="522425" cy="400110"/>
            <a:chOff x="10136156" y="2957082"/>
            <a:chExt cx="522425" cy="400110"/>
          </a:xfrm>
        </p:grpSpPr>
        <p:sp>
          <p:nvSpPr>
            <p:cNvPr id="80" name="AutoShape 327">
              <a:extLst>
                <a:ext uri="{FF2B5EF4-FFF2-40B4-BE49-F238E27FC236}">
                  <a16:creationId xmlns:a16="http://schemas.microsoft.com/office/drawing/2014/main" id="{DFF6BB56-2756-4F98-89B0-99F5BFB19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8333" y="2957082"/>
              <a:ext cx="510086" cy="400110"/>
            </a:xfrm>
            <a:prstGeom prst="can">
              <a:avLst>
                <a:gd name="adj" fmla="val 31004"/>
              </a:avLst>
            </a:prstGeom>
            <a:gradFill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1BD252C-F394-48F2-A1AD-CBA9EFDC20F4}"/>
                </a:ext>
              </a:extLst>
            </p:cNvPr>
            <p:cNvSpPr txBox="1"/>
            <p:nvPr/>
          </p:nvSpPr>
          <p:spPr>
            <a:xfrm>
              <a:off x="10364121" y="3049415"/>
              <a:ext cx="294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X</a:t>
              </a:r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28934D05-04F2-4C3E-AF7E-B8FA2B1AB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36156" y="2995160"/>
              <a:ext cx="307778" cy="307778"/>
            </a:xfrm>
            <a:prstGeom prst="rect">
              <a:avLst/>
            </a:prstGeom>
          </p:spPr>
        </p:pic>
      </p:grpSp>
      <p:sp>
        <p:nvSpPr>
          <p:cNvPr id="83" name="AutoShape 327">
            <a:extLst>
              <a:ext uri="{FF2B5EF4-FFF2-40B4-BE49-F238E27FC236}">
                <a16:creationId xmlns:a16="http://schemas.microsoft.com/office/drawing/2014/main" id="{80A5EBA1-14F1-4CA7-A87C-C5A3B9911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2560" y="2394149"/>
            <a:ext cx="510086" cy="400110"/>
          </a:xfrm>
          <a:prstGeom prst="can">
            <a:avLst>
              <a:gd name="adj" fmla="val 31004"/>
            </a:avLst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83C74F-DFC8-45BB-8C47-612D269950A4}"/>
              </a:ext>
            </a:extLst>
          </p:cNvPr>
          <p:cNvSpPr txBox="1"/>
          <p:nvPr/>
        </p:nvSpPr>
        <p:spPr>
          <a:xfrm>
            <a:off x="8448348" y="2486482"/>
            <a:ext cx="294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X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81964D5-AD05-4CE1-8E50-B79BF17BB552}"/>
              </a:ext>
            </a:extLst>
          </p:cNvPr>
          <p:cNvGrpSpPr/>
          <p:nvPr/>
        </p:nvGrpSpPr>
        <p:grpSpPr>
          <a:xfrm>
            <a:off x="8197345" y="3900908"/>
            <a:ext cx="592569" cy="400110"/>
            <a:chOff x="10136156" y="2957082"/>
            <a:chExt cx="592569" cy="400110"/>
          </a:xfrm>
        </p:grpSpPr>
        <p:sp>
          <p:nvSpPr>
            <p:cNvPr id="86" name="AutoShape 327">
              <a:extLst>
                <a:ext uri="{FF2B5EF4-FFF2-40B4-BE49-F238E27FC236}">
                  <a16:creationId xmlns:a16="http://schemas.microsoft.com/office/drawing/2014/main" id="{60CC4562-532E-4971-8C9E-1A317D9D1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8333" y="2957082"/>
              <a:ext cx="510086" cy="400110"/>
            </a:xfrm>
            <a:prstGeom prst="can">
              <a:avLst>
                <a:gd name="adj" fmla="val 31004"/>
              </a:avLst>
            </a:prstGeom>
            <a:gradFill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4ACFB1E-9462-4E1C-8FAB-27E677A89C33}"/>
                </a:ext>
              </a:extLst>
            </p:cNvPr>
            <p:cNvSpPr txBox="1"/>
            <p:nvPr/>
          </p:nvSpPr>
          <p:spPr>
            <a:xfrm>
              <a:off x="10364121" y="3049415"/>
              <a:ext cx="364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X’</a:t>
              </a: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3CF5663E-392F-42DE-BE70-64DCE192E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36156" y="2995160"/>
              <a:ext cx="307778" cy="307778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4BA3710-D8B8-4D27-969E-BA5F420F6529}"/>
              </a:ext>
            </a:extLst>
          </p:cNvPr>
          <p:cNvGrpSpPr/>
          <p:nvPr/>
        </p:nvGrpSpPr>
        <p:grpSpPr>
          <a:xfrm>
            <a:off x="8193352" y="4645954"/>
            <a:ext cx="592569" cy="400110"/>
            <a:chOff x="10136156" y="2957082"/>
            <a:chExt cx="592569" cy="400110"/>
          </a:xfrm>
        </p:grpSpPr>
        <p:sp>
          <p:nvSpPr>
            <p:cNvPr id="90" name="AutoShape 327">
              <a:extLst>
                <a:ext uri="{FF2B5EF4-FFF2-40B4-BE49-F238E27FC236}">
                  <a16:creationId xmlns:a16="http://schemas.microsoft.com/office/drawing/2014/main" id="{BF46027D-EF14-4A4F-8524-D3C34C969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8333" y="2957082"/>
              <a:ext cx="510086" cy="400110"/>
            </a:xfrm>
            <a:prstGeom prst="can">
              <a:avLst>
                <a:gd name="adj" fmla="val 31004"/>
              </a:avLst>
            </a:prstGeom>
            <a:gradFill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B695AA1-252B-4485-A709-D243D1752686}"/>
                </a:ext>
              </a:extLst>
            </p:cNvPr>
            <p:cNvSpPr txBox="1"/>
            <p:nvPr/>
          </p:nvSpPr>
          <p:spPr>
            <a:xfrm>
              <a:off x="10364121" y="3049415"/>
              <a:ext cx="364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X’’</a:t>
              </a:r>
            </a:p>
          </p:txBody>
        </p: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771752E7-F489-43A3-81B3-88E35ED6A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36156" y="2995160"/>
              <a:ext cx="307778" cy="307778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06D124F-F4F2-4F51-A01E-053A158A0691}"/>
              </a:ext>
            </a:extLst>
          </p:cNvPr>
          <p:cNvGrpSpPr/>
          <p:nvPr/>
        </p:nvGrpSpPr>
        <p:grpSpPr>
          <a:xfrm>
            <a:off x="8191536" y="5391000"/>
            <a:ext cx="726072" cy="400110"/>
            <a:chOff x="10138333" y="2957082"/>
            <a:chExt cx="726072" cy="400110"/>
          </a:xfrm>
        </p:grpSpPr>
        <p:sp>
          <p:nvSpPr>
            <p:cNvPr id="94" name="AutoShape 327">
              <a:extLst>
                <a:ext uri="{FF2B5EF4-FFF2-40B4-BE49-F238E27FC236}">
                  <a16:creationId xmlns:a16="http://schemas.microsoft.com/office/drawing/2014/main" id="{3CD21943-9AD8-41EA-9BE4-41B462BDA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8333" y="2957082"/>
              <a:ext cx="510086" cy="400110"/>
            </a:xfrm>
            <a:prstGeom prst="can">
              <a:avLst>
                <a:gd name="adj" fmla="val 31004"/>
              </a:avLst>
            </a:prstGeom>
            <a:gradFill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2E65F68-C0EC-4A17-8B56-B7095E5E683F}"/>
                </a:ext>
              </a:extLst>
            </p:cNvPr>
            <p:cNvSpPr txBox="1"/>
            <p:nvPr/>
          </p:nvSpPr>
          <p:spPr>
            <a:xfrm>
              <a:off x="10364121" y="3049415"/>
              <a:ext cx="5002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X’’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B81D5EC8-99D1-4615-919F-E338A197F820}"/>
              </a:ext>
            </a:extLst>
          </p:cNvPr>
          <p:cNvSpPr txBox="1"/>
          <p:nvPr/>
        </p:nvSpPr>
        <p:spPr>
          <a:xfrm>
            <a:off x="5961052" y="4339126"/>
            <a:ext cx="414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00A3"/>
                </a:solidFill>
              </a:rPr>
              <a:t>t’</a:t>
            </a:r>
            <a:endParaRPr lang="en-US" sz="1600" i="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F0E50EB-6372-4C2A-8B56-4A3DB042B118}"/>
              </a:ext>
            </a:extLst>
          </p:cNvPr>
          <p:cNvSpPr txBox="1"/>
          <p:nvPr/>
        </p:nvSpPr>
        <p:spPr>
          <a:xfrm>
            <a:off x="5449699" y="6168120"/>
            <a:ext cx="4115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Q: </a:t>
            </a:r>
            <a:r>
              <a:rPr lang="en-US" sz="1600" dirty="0"/>
              <a:t>what happens if network connection or client crashes at </a:t>
            </a:r>
            <a:r>
              <a:rPr lang="en-US" sz="1600" i="1" dirty="0"/>
              <a:t>t’ </a:t>
            </a:r>
            <a:r>
              <a:rPr lang="en-US" sz="1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8740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A41C8-6330-4854-90EF-D508F32CEED9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</a:rPr>
              <a:t>Maintaining user/server state: cookies (more)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C8AE16A-99E1-44C4-8BEB-94449DA6E65A}"/>
              </a:ext>
            </a:extLst>
          </p:cNvPr>
          <p:cNvSpPr txBox="1">
            <a:spLocks noChangeArrowheads="1"/>
          </p:cNvSpPr>
          <p:nvPr/>
        </p:nvSpPr>
        <p:spPr>
          <a:xfrm>
            <a:off x="172038" y="1452389"/>
            <a:ext cx="3896379" cy="488791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Web sites and client browser use </a:t>
            </a:r>
            <a:r>
              <a:rPr lang="en-US" altLang="en-US" sz="24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cookies</a:t>
            </a:r>
            <a:r>
              <a:rPr lang="en-US" altLang="en-US" sz="2400" dirty="0">
                <a:ea typeface="ＭＳ Ｐゴシック" panose="020B0600070205080204" pitchFamily="34" charset="-128"/>
              </a:rPr>
              <a:t> to maintain some state between transactions</a:t>
            </a:r>
          </a:p>
          <a:p>
            <a:pPr>
              <a:buFont typeface="Wingdings" pitchFamily="2" charset="2"/>
              <a:buNone/>
            </a:pPr>
            <a:r>
              <a:rPr lang="en-US" altLang="en-US" i="1" dirty="0">
                <a:solidFill>
                  <a:srgbClr val="0000A3"/>
                </a:solidFill>
                <a:ea typeface="ＭＳ Ｐゴシック" panose="020B0600070205080204" pitchFamily="34" charset="-128"/>
              </a:rPr>
              <a:t>four components: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1) cookie header line of HTTP 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response</a:t>
            </a:r>
            <a:r>
              <a:rPr lang="en-US" altLang="en-US" sz="2200" dirty="0">
                <a:ea typeface="ＭＳ Ｐゴシック" panose="020B0600070205080204" pitchFamily="34" charset="-128"/>
              </a:rPr>
              <a:t> message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2) cookie header line in next HTTP 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request</a:t>
            </a:r>
            <a:r>
              <a:rPr lang="en-US" altLang="en-US" sz="2200" dirty="0">
                <a:ea typeface="ＭＳ Ｐゴシック" panose="020B0600070205080204" pitchFamily="34" charset="-128"/>
              </a:rPr>
              <a:t> message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3) cookie file kept on user</a:t>
            </a:r>
            <a:r>
              <a:rPr lang="ja-JP" altLang="en-US" sz="2200" dirty="0">
                <a:ea typeface="ＭＳ Ｐゴシック" panose="020B0600070205080204" pitchFamily="34" charset="-128"/>
              </a:rPr>
              <a:t>’</a:t>
            </a:r>
            <a:r>
              <a:rPr lang="en-US" altLang="ja-JP" sz="2200" dirty="0">
                <a:ea typeface="ＭＳ Ｐゴシック" panose="020B0600070205080204" pitchFamily="34" charset="-128"/>
              </a:rPr>
              <a:t>s host, managed by user</a:t>
            </a:r>
            <a:r>
              <a:rPr lang="ja-JP" altLang="en-US" sz="2200" dirty="0">
                <a:ea typeface="ＭＳ Ｐゴシック" panose="020B0600070205080204" pitchFamily="34" charset="-128"/>
              </a:rPr>
              <a:t>’</a:t>
            </a:r>
            <a:r>
              <a:rPr lang="en-US" altLang="ja-JP" sz="2200" dirty="0">
                <a:ea typeface="ＭＳ Ｐゴシック" panose="020B0600070205080204" pitchFamily="34" charset="-128"/>
              </a:rPr>
              <a:t>s browser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4) back-end database at Web site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A201BA2-D781-4275-A27E-2E8DC5479430}"/>
              </a:ext>
            </a:extLst>
          </p:cNvPr>
          <p:cNvSpPr txBox="1">
            <a:spLocks noChangeArrowheads="1"/>
          </p:cNvSpPr>
          <p:nvPr/>
        </p:nvSpPr>
        <p:spPr>
          <a:xfrm>
            <a:off x="4498356" y="1452389"/>
            <a:ext cx="4363453" cy="502573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 indent="11113">
              <a:buFont typeface="Wingdings" charset="0"/>
              <a:buNone/>
              <a:defRPr/>
            </a:pPr>
            <a:r>
              <a:rPr lang="en-US" dirty="0">
                <a:solidFill>
                  <a:srgbClr val="0000A3"/>
                </a:solidFill>
              </a:rPr>
              <a:t>Example:</a:t>
            </a:r>
          </a:p>
          <a:p>
            <a:pPr marL="233363" indent="-233363">
              <a:spcBef>
                <a:spcPts val="600"/>
              </a:spcBef>
              <a:buFont typeface="Wingdings" charset="2"/>
              <a:buChar char="§"/>
              <a:defRPr/>
            </a:pPr>
            <a:r>
              <a:rPr lang="en-US" sz="2400" dirty="0"/>
              <a:t>Susan uses browser on laptop, visits specific e-commerce site for first time</a:t>
            </a:r>
          </a:p>
          <a:p>
            <a:pPr marL="233363" indent="-233363">
              <a:spcBef>
                <a:spcPts val="600"/>
              </a:spcBef>
              <a:buFont typeface="Wingdings" charset="2"/>
              <a:buChar char="§"/>
              <a:defRPr/>
            </a:pPr>
            <a:r>
              <a:rPr lang="en-US" sz="2400" dirty="0"/>
              <a:t>when initial HTTP requests arrives at site, site creates: </a:t>
            </a:r>
          </a:p>
          <a:p>
            <a:pPr marL="685800" lvl="1" indent="-228600">
              <a:spcBef>
                <a:spcPts val="600"/>
              </a:spcBef>
              <a:buFont typeface="Arial"/>
              <a:buChar char="•"/>
              <a:defRPr/>
            </a:pPr>
            <a:r>
              <a:rPr lang="en-US" dirty="0"/>
              <a:t>unique ID (aka “cookie”)</a:t>
            </a:r>
          </a:p>
          <a:p>
            <a:pPr marL="685800" lvl="1" indent="-228600">
              <a:spcBef>
                <a:spcPts val="600"/>
              </a:spcBef>
              <a:buFont typeface="Arial"/>
              <a:buChar char="•"/>
              <a:defRPr/>
            </a:pPr>
            <a:r>
              <a:rPr lang="en-US" dirty="0"/>
              <a:t>entry in backend database for ID</a:t>
            </a:r>
          </a:p>
          <a:p>
            <a:pPr marL="342900" indent="-228600">
              <a:spcBef>
                <a:spcPts val="600"/>
              </a:spcBef>
              <a:buFont typeface="Arial"/>
              <a:buChar char="•"/>
              <a:defRPr/>
            </a:pPr>
            <a:r>
              <a:rPr lang="en-US" sz="2400" dirty="0"/>
              <a:t>subsequent HTTP requests from Susan to this site will contain cookie ID value, allowing site to “identify” Susan</a:t>
            </a:r>
          </a:p>
        </p:txBody>
      </p:sp>
    </p:spTree>
    <p:extLst>
      <p:ext uri="{BB962C8B-B14F-4D97-AF65-F5344CB8AC3E}">
        <p14:creationId xmlns:p14="http://schemas.microsoft.com/office/powerpoint/2010/main" val="115859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C070A6-AD42-4718-AE19-BA4C6DE7D81A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</a:rPr>
              <a:t>Maintaining user/server state: cookies (more)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806F3FF8-B045-46C4-B4DF-997304E2A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425" y="1399179"/>
            <a:ext cx="8739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client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21A05C80-4D9D-4817-81BC-3AC672B3D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750" y="1688051"/>
            <a:ext cx="9669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server</a:t>
            </a:r>
          </a:p>
        </p:txBody>
      </p:sp>
      <p:grpSp>
        <p:nvGrpSpPr>
          <p:cNvPr id="12" name="Group 90">
            <a:extLst>
              <a:ext uri="{FF2B5EF4-FFF2-40B4-BE49-F238E27FC236}">
                <a16:creationId xmlns:a16="http://schemas.microsoft.com/office/drawing/2014/main" id="{6E66AD19-9669-4F70-8F71-4010137792CF}"/>
              </a:ext>
            </a:extLst>
          </p:cNvPr>
          <p:cNvGrpSpPr>
            <a:grpSpLocks/>
          </p:cNvGrpSpPr>
          <p:nvPr/>
        </p:nvGrpSpPr>
        <p:grpSpPr bwMode="auto">
          <a:xfrm>
            <a:off x="1459557" y="4190173"/>
            <a:ext cx="3873500" cy="458788"/>
            <a:chOff x="1414" y="2657"/>
            <a:chExt cx="2440" cy="289"/>
          </a:xfrm>
        </p:grpSpPr>
        <p:sp>
          <p:nvSpPr>
            <p:cNvPr id="14" name="Line 16">
              <a:extLst>
                <a:ext uri="{FF2B5EF4-FFF2-40B4-BE49-F238E27FC236}">
                  <a16:creationId xmlns:a16="http://schemas.microsoft.com/office/drawing/2014/main" id="{257833B2-9C36-46A7-8230-F3773C462D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4" y="2657"/>
              <a:ext cx="2440" cy="24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grpSp>
          <p:nvGrpSpPr>
            <p:cNvPr id="15" name="Group 17">
              <a:extLst>
                <a:ext uri="{FF2B5EF4-FFF2-40B4-BE49-F238E27FC236}">
                  <a16:creationId xmlns:a16="http://schemas.microsoft.com/office/drawing/2014/main" id="{A814C6E5-D5D5-493D-9620-2ACD6E10FC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3" y="2694"/>
              <a:ext cx="1897" cy="252"/>
              <a:chOff x="3268" y="2846"/>
              <a:chExt cx="1897" cy="252"/>
            </a:xfrm>
          </p:grpSpPr>
          <p:sp>
            <p:nvSpPr>
              <p:cNvPr id="16" name="Rectangle 18">
                <a:extLst>
                  <a:ext uri="{FF2B5EF4-FFF2-40B4-BE49-F238E27FC236}">
                    <a16:creationId xmlns:a16="http://schemas.microsoft.com/office/drawing/2014/main" id="{B1111561-4C5B-4E49-8A5D-23D47DD74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7" name="Text Box 19">
                <a:extLst>
                  <a:ext uri="{FF2B5EF4-FFF2-40B4-BE49-F238E27FC236}">
                    <a16:creationId xmlns:a16="http://schemas.microsoft.com/office/drawing/2014/main" id="{41E0B9C6-67AD-4932-89FD-2F8099CE63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897" cy="25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</a:rPr>
                  <a:t>usual HTTP response msg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endParaRPr>
              </a:p>
            </p:txBody>
          </p:sp>
        </p:grpSp>
      </p:grpSp>
      <p:grpSp>
        <p:nvGrpSpPr>
          <p:cNvPr id="18" name="Group 94">
            <a:extLst>
              <a:ext uri="{FF2B5EF4-FFF2-40B4-BE49-F238E27FC236}">
                <a16:creationId xmlns:a16="http://schemas.microsoft.com/office/drawing/2014/main" id="{05FFCAE5-FBC6-4B02-93F3-08D9074814CB}"/>
              </a:ext>
            </a:extLst>
          </p:cNvPr>
          <p:cNvGrpSpPr>
            <a:grpSpLocks/>
          </p:cNvGrpSpPr>
          <p:nvPr/>
        </p:nvGrpSpPr>
        <p:grpSpPr bwMode="auto">
          <a:xfrm>
            <a:off x="1465183" y="6000018"/>
            <a:ext cx="3859213" cy="463549"/>
            <a:chOff x="1392" y="3579"/>
            <a:chExt cx="2431" cy="292"/>
          </a:xfrm>
        </p:grpSpPr>
        <p:sp>
          <p:nvSpPr>
            <p:cNvPr id="19" name="Line 24">
              <a:extLst>
                <a:ext uri="{FF2B5EF4-FFF2-40B4-BE49-F238E27FC236}">
                  <a16:creationId xmlns:a16="http://schemas.microsoft.com/office/drawing/2014/main" id="{D2B25F68-1076-4EC5-8158-A2FADDC270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579"/>
              <a:ext cx="2431" cy="2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sp>
          <p:nvSpPr>
            <p:cNvPr id="20" name="Text Box 27">
              <a:extLst>
                <a:ext uri="{FF2B5EF4-FFF2-40B4-BE49-F238E27FC236}">
                  <a16:creationId xmlns:a16="http://schemas.microsoft.com/office/drawing/2014/main" id="{60CAA701-6687-4045-B7CF-FD0C691C4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8" y="3619"/>
              <a:ext cx="1852" cy="2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usual HTTP response msg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21" name="Text Box 59">
            <a:extLst>
              <a:ext uri="{FF2B5EF4-FFF2-40B4-BE49-F238E27FC236}">
                <a16:creationId xmlns:a16="http://schemas.microsoft.com/office/drawing/2014/main" id="{E3C16514-C10F-4C9F-8F57-C4B5AD22F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907" y="2426455"/>
            <a:ext cx="1787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cookie file</a:t>
            </a:r>
          </a:p>
        </p:txBody>
      </p:sp>
      <p:sp>
        <p:nvSpPr>
          <p:cNvPr id="22" name="Text Box 66">
            <a:extLst>
              <a:ext uri="{FF2B5EF4-FFF2-40B4-BE49-F238E27FC236}">
                <a16:creationId xmlns:a16="http://schemas.microsoft.com/office/drawing/2014/main" id="{0A17A698-E39E-4604-A002-133768B2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3" y="4804575"/>
            <a:ext cx="18101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one week later:</a:t>
            </a:r>
          </a:p>
        </p:txBody>
      </p:sp>
      <p:grpSp>
        <p:nvGrpSpPr>
          <p:cNvPr id="23" name="Group 89">
            <a:extLst>
              <a:ext uri="{FF2B5EF4-FFF2-40B4-BE49-F238E27FC236}">
                <a16:creationId xmlns:a16="http://schemas.microsoft.com/office/drawing/2014/main" id="{942E5ABB-00C1-4C5B-B6E8-99AA1A33F566}"/>
              </a:ext>
            </a:extLst>
          </p:cNvPr>
          <p:cNvGrpSpPr>
            <a:grpSpLocks/>
          </p:cNvGrpSpPr>
          <p:nvPr/>
        </p:nvGrpSpPr>
        <p:grpSpPr bwMode="auto">
          <a:xfrm>
            <a:off x="1461078" y="3561520"/>
            <a:ext cx="6777024" cy="1128713"/>
            <a:chOff x="1411" y="2261"/>
            <a:chExt cx="3533" cy="711"/>
          </a:xfrm>
        </p:grpSpPr>
        <p:sp>
          <p:nvSpPr>
            <p:cNvPr id="24" name="Line 12">
              <a:extLst>
                <a:ext uri="{FF2B5EF4-FFF2-40B4-BE49-F238E27FC236}">
                  <a16:creationId xmlns:a16="http://schemas.microsoft.com/office/drawing/2014/main" id="{DA997BA0-F238-445A-9363-B2162CAC8C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1" y="2361"/>
              <a:ext cx="2016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sp>
          <p:nvSpPr>
            <p:cNvPr id="25" name="Text Box 15">
              <a:extLst>
                <a:ext uri="{FF2B5EF4-FFF2-40B4-BE49-F238E27FC236}">
                  <a16:creationId xmlns:a16="http://schemas.microsoft.com/office/drawing/2014/main" id="{B7B55257-5E6F-4965-B383-407983C85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8" y="2261"/>
              <a:ext cx="1689" cy="4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usual HTTP request msg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cookie: 1678</a:t>
              </a:r>
            </a:p>
          </p:txBody>
        </p:sp>
        <p:sp>
          <p:nvSpPr>
            <p:cNvPr id="26" name="Text Box 28">
              <a:extLst>
                <a:ext uri="{FF2B5EF4-FFF2-40B4-BE49-F238E27FC236}">
                  <a16:creationId xmlns:a16="http://schemas.microsoft.com/office/drawing/2014/main" id="{D24D6409-FDBA-41B0-AC90-CA9DA87FDC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9" y="2332"/>
              <a:ext cx="607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cookie-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specific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action</a:t>
              </a:r>
            </a:p>
          </p:txBody>
        </p:sp>
        <p:sp>
          <p:nvSpPr>
            <p:cNvPr id="27" name="Line 42">
              <a:extLst>
                <a:ext uri="{FF2B5EF4-FFF2-40B4-BE49-F238E27FC236}">
                  <a16:creationId xmlns:a16="http://schemas.microsoft.com/office/drawing/2014/main" id="{E1421588-B7C7-4065-9335-B530C66902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2" y="2367"/>
              <a:ext cx="692" cy="2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grpSp>
          <p:nvGrpSpPr>
            <p:cNvPr id="28" name="Group 83">
              <a:extLst>
                <a:ext uri="{FF2B5EF4-FFF2-40B4-BE49-F238E27FC236}">
                  <a16:creationId xmlns:a16="http://schemas.microsoft.com/office/drawing/2014/main" id="{F78914ED-76EE-497E-BF49-D0128F4A7A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06" y="2363"/>
              <a:ext cx="539" cy="252"/>
              <a:chOff x="4306" y="2273"/>
              <a:chExt cx="539" cy="252"/>
            </a:xfrm>
          </p:grpSpPr>
          <p:sp>
            <p:nvSpPr>
              <p:cNvPr id="29" name="Rectangle 72">
                <a:extLst>
                  <a:ext uri="{FF2B5EF4-FFF2-40B4-BE49-F238E27FC236}">
                    <a16:creationId xmlns:a16="http://schemas.microsoft.com/office/drawing/2014/main" id="{75FB6170-8E69-4E8F-98DA-73C994E96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9" y="2365"/>
                <a:ext cx="384" cy="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0" name="Text Box 43">
                <a:extLst>
                  <a:ext uri="{FF2B5EF4-FFF2-40B4-BE49-F238E27FC236}">
                    <a16:creationId xmlns:a16="http://schemas.microsoft.com/office/drawing/2014/main" id="{351F5C99-AE30-432A-B4EC-303BD8E9ED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6" y="2273"/>
                <a:ext cx="53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</a:rPr>
                  <a:t>access</a:t>
                </a:r>
              </a:p>
            </p:txBody>
          </p:sp>
        </p:grpSp>
      </p:grpSp>
      <p:grpSp>
        <p:nvGrpSpPr>
          <p:cNvPr id="31" name="Group 81">
            <a:extLst>
              <a:ext uri="{FF2B5EF4-FFF2-40B4-BE49-F238E27FC236}">
                <a16:creationId xmlns:a16="http://schemas.microsoft.com/office/drawing/2014/main" id="{2C0ED613-1130-47E4-963D-D407B82F3499}"/>
              </a:ext>
            </a:extLst>
          </p:cNvPr>
          <p:cNvGrpSpPr>
            <a:grpSpLocks/>
          </p:cNvGrpSpPr>
          <p:nvPr/>
        </p:nvGrpSpPr>
        <p:grpSpPr bwMode="auto">
          <a:xfrm>
            <a:off x="167332" y="1894643"/>
            <a:ext cx="1066800" cy="565150"/>
            <a:chOff x="527" y="1047"/>
            <a:chExt cx="855" cy="486"/>
          </a:xfrm>
        </p:grpSpPr>
        <p:sp>
          <p:nvSpPr>
            <p:cNvPr id="32" name="AutoShape 67">
              <a:extLst>
                <a:ext uri="{FF2B5EF4-FFF2-40B4-BE49-F238E27FC236}">
                  <a16:creationId xmlns:a16="http://schemas.microsoft.com/office/drawing/2014/main" id="{E369D8FC-E390-4EFA-A44C-A40327EEC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" y="1047"/>
              <a:ext cx="855" cy="486"/>
            </a:xfrm>
            <a:prstGeom prst="can">
              <a:avLst>
                <a:gd name="adj" fmla="val 25000"/>
              </a:avLst>
            </a:prstGeom>
            <a:solidFill>
              <a:srgbClr val="3333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sp>
          <p:nvSpPr>
            <p:cNvPr id="33" name="Text Box 60">
              <a:extLst>
                <a:ext uri="{FF2B5EF4-FFF2-40B4-BE49-F238E27FC236}">
                  <a16:creationId xmlns:a16="http://schemas.microsoft.com/office/drawing/2014/main" id="{B4A54149-0837-4D32-90B9-D93663B03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" y="1193"/>
              <a:ext cx="80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ebay</a:t>
              </a:r>
              <a:r>
                <a:rPr kumimoji="0" lang="en-US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 8734</a:t>
              </a:r>
            </a:p>
          </p:txBody>
        </p:sp>
      </p:grpSp>
      <p:grpSp>
        <p:nvGrpSpPr>
          <p:cNvPr id="34" name="Group 95">
            <a:extLst>
              <a:ext uri="{FF2B5EF4-FFF2-40B4-BE49-F238E27FC236}">
                <a16:creationId xmlns:a16="http://schemas.microsoft.com/office/drawing/2014/main" id="{EAE885D1-3B13-47D5-BEF8-0B654D363DFE}"/>
              </a:ext>
            </a:extLst>
          </p:cNvPr>
          <p:cNvGrpSpPr>
            <a:grpSpLocks/>
          </p:cNvGrpSpPr>
          <p:nvPr/>
        </p:nvGrpSpPr>
        <p:grpSpPr bwMode="auto">
          <a:xfrm>
            <a:off x="1415107" y="2078792"/>
            <a:ext cx="6972540" cy="1301749"/>
            <a:chOff x="1386" y="1327"/>
            <a:chExt cx="3730" cy="820"/>
          </a:xfrm>
        </p:grpSpPr>
        <p:sp>
          <p:nvSpPr>
            <p:cNvPr id="35" name="Line 4">
              <a:extLst>
                <a:ext uri="{FF2B5EF4-FFF2-40B4-BE49-F238E27FC236}">
                  <a16:creationId xmlns:a16="http://schemas.microsoft.com/office/drawing/2014/main" id="{6C75F35B-74DF-44E6-B1AA-35C2646B11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6" y="1355"/>
              <a:ext cx="2082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sp>
          <p:nvSpPr>
            <p:cNvPr id="36" name="Text Box 8">
              <a:extLst>
                <a:ext uri="{FF2B5EF4-FFF2-40B4-BE49-F238E27FC236}">
                  <a16:creationId xmlns:a16="http://schemas.microsoft.com/office/drawing/2014/main" id="{4D8B1BF0-895E-476E-97C6-7CAFDC644B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4" y="1327"/>
              <a:ext cx="1689" cy="2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usual HTTP request msg</a:t>
              </a:r>
            </a:p>
          </p:txBody>
        </p:sp>
        <p:sp>
          <p:nvSpPr>
            <p:cNvPr id="37" name="Text Box 31">
              <a:extLst>
                <a:ext uri="{FF2B5EF4-FFF2-40B4-BE49-F238E27FC236}">
                  <a16:creationId xmlns:a16="http://schemas.microsoft.com/office/drawing/2014/main" id="{80A8B3D7-676A-44E5-9538-2453F6F161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" y="1390"/>
              <a:ext cx="848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Amazon server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creates ID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1678 for user</a:t>
              </a:r>
              <a:endPara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grpSp>
          <p:nvGrpSpPr>
            <p:cNvPr id="38" name="Group 82">
              <a:extLst>
                <a:ext uri="{FF2B5EF4-FFF2-40B4-BE49-F238E27FC236}">
                  <a16:creationId xmlns:a16="http://schemas.microsoft.com/office/drawing/2014/main" id="{2715FED6-920A-4C7A-8F3C-E86341ACEE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7" y="1730"/>
              <a:ext cx="739" cy="417"/>
              <a:chOff x="4377" y="1640"/>
              <a:chExt cx="739" cy="417"/>
            </a:xfrm>
          </p:grpSpPr>
          <p:sp>
            <p:nvSpPr>
              <p:cNvPr id="39" name="Line 40">
                <a:extLst>
                  <a:ext uri="{FF2B5EF4-FFF2-40B4-BE49-F238E27FC236}">
                    <a16:creationId xmlns:a16="http://schemas.microsoft.com/office/drawing/2014/main" id="{19CD9CD2-9B23-4A34-8E93-315C22B887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7" y="1640"/>
                <a:ext cx="659" cy="4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0" name="Rectangle 73">
                <a:extLst>
                  <a:ext uri="{FF2B5EF4-FFF2-40B4-BE49-F238E27FC236}">
                    <a16:creationId xmlns:a16="http://schemas.microsoft.com/office/drawing/2014/main" id="{7E02C74C-D080-4859-B344-4E7636BDB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0" y="1729"/>
                <a:ext cx="602" cy="2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1" name="Text Box 41">
                <a:extLst>
                  <a:ext uri="{FF2B5EF4-FFF2-40B4-BE49-F238E27FC236}">
                    <a16:creationId xmlns:a16="http://schemas.microsoft.com/office/drawing/2014/main" id="{4B9E6ED8-04EC-44DF-B920-55A45EC38C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1" y="1702"/>
                <a:ext cx="735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</a:rPr>
                  <a:t>create</a:t>
                </a:r>
              </a:p>
              <a:p>
                <a:pPr marL="0" marR="0" lvl="0" indent="0" defTabSz="914400" eaLnBrk="0" fontAlgn="base" latinLnBrk="0" hangingPunct="0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</a:rPr>
                  <a:t>    entry</a:t>
                </a:r>
              </a:p>
            </p:txBody>
          </p:sp>
        </p:grpSp>
      </p:grpSp>
      <p:grpSp>
        <p:nvGrpSpPr>
          <p:cNvPr id="42" name="Group 88">
            <a:extLst>
              <a:ext uri="{FF2B5EF4-FFF2-40B4-BE49-F238E27FC236}">
                <a16:creationId xmlns:a16="http://schemas.microsoft.com/office/drawing/2014/main" id="{D89BCCF2-8FA7-42A3-BC9E-ABE047FF1219}"/>
              </a:ext>
            </a:extLst>
          </p:cNvPr>
          <p:cNvGrpSpPr>
            <a:grpSpLocks/>
          </p:cNvGrpSpPr>
          <p:nvPr/>
        </p:nvGrpSpPr>
        <p:grpSpPr bwMode="auto">
          <a:xfrm>
            <a:off x="138354" y="2606606"/>
            <a:ext cx="5151555" cy="890270"/>
            <a:chOff x="462" y="1603"/>
            <a:chExt cx="3550" cy="719"/>
          </a:xfrm>
        </p:grpSpPr>
        <p:sp>
          <p:nvSpPr>
            <p:cNvPr id="43" name="Line 9">
              <a:extLst>
                <a:ext uri="{FF2B5EF4-FFF2-40B4-BE49-F238E27FC236}">
                  <a16:creationId xmlns:a16="http://schemas.microsoft.com/office/drawing/2014/main" id="{728860D6-BE8B-4A32-B690-19C4BDEDB1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4" y="1603"/>
              <a:ext cx="2608" cy="2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sp>
          <p:nvSpPr>
            <p:cNvPr id="44" name="Text Box 11">
              <a:extLst>
                <a:ext uri="{FF2B5EF4-FFF2-40B4-BE49-F238E27FC236}">
                  <a16:creationId xmlns:a16="http://schemas.microsoft.com/office/drawing/2014/main" id="{80E07E72-30EE-498A-91BA-448D609D9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2" y="1650"/>
              <a:ext cx="1665" cy="5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usual HTTP response 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set-cookie: 1678 </a:t>
              </a:r>
            </a:p>
          </p:txBody>
        </p:sp>
        <p:grpSp>
          <p:nvGrpSpPr>
            <p:cNvPr id="45" name="Group 76">
              <a:extLst>
                <a:ext uri="{FF2B5EF4-FFF2-40B4-BE49-F238E27FC236}">
                  <a16:creationId xmlns:a16="http://schemas.microsoft.com/office/drawing/2014/main" id="{734CAF2D-E311-43DD-AFD6-EEF222BFEB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" y="1836"/>
              <a:ext cx="1004" cy="486"/>
              <a:chOff x="687" y="1746"/>
              <a:chExt cx="1004" cy="486"/>
            </a:xfrm>
          </p:grpSpPr>
          <p:sp>
            <p:nvSpPr>
              <p:cNvPr id="46" name="AutoShape 74">
                <a:extLst>
                  <a:ext uri="{FF2B5EF4-FFF2-40B4-BE49-F238E27FC236}">
                    <a16:creationId xmlns:a16="http://schemas.microsoft.com/office/drawing/2014/main" id="{C184F520-11B9-41F7-BC34-803579905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2" y="1746"/>
                <a:ext cx="735" cy="486"/>
              </a:xfrm>
              <a:prstGeom prst="can">
                <a:avLst>
                  <a:gd name="adj" fmla="val 25000"/>
                </a:avLst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7" name="Text Box 75">
                <a:extLst>
                  <a:ext uri="{FF2B5EF4-FFF2-40B4-BE49-F238E27FC236}">
                    <a16:creationId xmlns:a16="http://schemas.microsoft.com/office/drawing/2014/main" id="{81DBCC47-CA95-47ED-8C60-EC255073C2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7" y="1836"/>
                <a:ext cx="1004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</a:rPr>
                  <a:t>ebay</a:t>
                </a:r>
                <a:r>
                  <a:rPr kumimoji="0" lang="en-US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</a:rPr>
                  <a:t> 8734</a:t>
                </a:r>
              </a:p>
              <a:p>
                <a:pPr marL="0" marR="0" lvl="0" indent="0" defTabSz="91440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ＭＳ Ｐゴシック" panose="020B0600070205080204" pitchFamily="34" charset="-128"/>
                  </a:rPr>
                  <a:t>amazon 1678</a:t>
                </a:r>
              </a:p>
            </p:txBody>
          </p:sp>
        </p:grpSp>
      </p:grpSp>
      <p:grpSp>
        <p:nvGrpSpPr>
          <p:cNvPr id="48" name="Group 93">
            <a:extLst>
              <a:ext uri="{FF2B5EF4-FFF2-40B4-BE49-F238E27FC236}">
                <a16:creationId xmlns:a16="http://schemas.microsoft.com/office/drawing/2014/main" id="{B14514CB-AF00-4F3A-BFC8-6F219E2E6ABE}"/>
              </a:ext>
            </a:extLst>
          </p:cNvPr>
          <p:cNvGrpSpPr>
            <a:grpSpLocks/>
          </p:cNvGrpSpPr>
          <p:nvPr/>
        </p:nvGrpSpPr>
        <p:grpSpPr bwMode="auto">
          <a:xfrm>
            <a:off x="1456977" y="4497874"/>
            <a:ext cx="6781125" cy="2001838"/>
            <a:chOff x="1406" y="2641"/>
            <a:chExt cx="3562" cy="1261"/>
          </a:xfrm>
        </p:grpSpPr>
        <p:sp>
          <p:nvSpPr>
            <p:cNvPr id="49" name="Line 20">
              <a:extLst>
                <a:ext uri="{FF2B5EF4-FFF2-40B4-BE49-F238E27FC236}">
                  <a16:creationId xmlns:a16="http://schemas.microsoft.com/office/drawing/2014/main" id="{C85EEACD-9A5E-4BFF-AD16-CBFD7C391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6" y="3293"/>
              <a:ext cx="2032" cy="2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sp>
          <p:nvSpPr>
            <p:cNvPr id="50" name="Text Box 23">
              <a:extLst>
                <a:ext uri="{FF2B5EF4-FFF2-40B4-BE49-F238E27FC236}">
                  <a16:creationId xmlns:a16="http://schemas.microsoft.com/office/drawing/2014/main" id="{34A51EE4-FC3D-4AB6-82A6-1AA5BF553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1" y="3171"/>
              <a:ext cx="1689" cy="4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usual HTTP request msg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cookie: 1678</a:t>
              </a:r>
            </a:p>
          </p:txBody>
        </p:sp>
        <p:sp>
          <p:nvSpPr>
            <p:cNvPr id="51" name="Text Box 29">
              <a:extLst>
                <a:ext uri="{FF2B5EF4-FFF2-40B4-BE49-F238E27FC236}">
                  <a16:creationId xmlns:a16="http://schemas.microsoft.com/office/drawing/2014/main" id="{567EC708-746E-4F01-96D9-E46BB2A787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9" y="3262"/>
              <a:ext cx="607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cookie-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specific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action</a:t>
              </a:r>
            </a:p>
          </p:txBody>
        </p:sp>
        <p:sp>
          <p:nvSpPr>
            <p:cNvPr id="52" name="Line 44">
              <a:extLst>
                <a:ext uri="{FF2B5EF4-FFF2-40B4-BE49-F238E27FC236}">
                  <a16:creationId xmlns:a16="http://schemas.microsoft.com/office/drawing/2014/main" id="{8903D303-A3CA-49A2-90F7-D6F7305284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1" y="2641"/>
              <a:ext cx="787" cy="8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sp>
          <p:nvSpPr>
            <p:cNvPr id="53" name="Text Box 71">
              <a:extLst>
                <a:ext uri="{FF2B5EF4-FFF2-40B4-BE49-F238E27FC236}">
                  <a16:creationId xmlns:a16="http://schemas.microsoft.com/office/drawing/2014/main" id="{1DA193C6-AF01-4E04-838C-C66BC7C38C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7" y="2939"/>
              <a:ext cx="539" cy="2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access</a:t>
              </a:r>
            </a:p>
          </p:txBody>
        </p:sp>
      </p:grpSp>
      <p:grpSp>
        <p:nvGrpSpPr>
          <p:cNvPr id="54" name="Group 77">
            <a:extLst>
              <a:ext uri="{FF2B5EF4-FFF2-40B4-BE49-F238E27FC236}">
                <a16:creationId xmlns:a16="http://schemas.microsoft.com/office/drawing/2014/main" id="{E464BD62-7288-42EC-BF81-8590C7C8C741}"/>
              </a:ext>
            </a:extLst>
          </p:cNvPr>
          <p:cNvGrpSpPr>
            <a:grpSpLocks/>
          </p:cNvGrpSpPr>
          <p:nvPr/>
        </p:nvGrpSpPr>
        <p:grpSpPr bwMode="auto">
          <a:xfrm>
            <a:off x="118438" y="5245586"/>
            <a:ext cx="1389062" cy="633978"/>
            <a:chOff x="702" y="1746"/>
            <a:chExt cx="1004" cy="486"/>
          </a:xfrm>
        </p:grpSpPr>
        <p:sp>
          <p:nvSpPr>
            <p:cNvPr id="55" name="AutoShape 78">
              <a:extLst>
                <a:ext uri="{FF2B5EF4-FFF2-40B4-BE49-F238E27FC236}">
                  <a16:creationId xmlns:a16="http://schemas.microsoft.com/office/drawing/2014/main" id="{6E59AB9C-501B-4674-84D8-21310C4F9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" y="1746"/>
              <a:ext cx="773" cy="486"/>
            </a:xfrm>
            <a:prstGeom prst="can">
              <a:avLst>
                <a:gd name="adj" fmla="val 25000"/>
              </a:avLst>
            </a:prstGeom>
            <a:solidFill>
              <a:srgbClr val="3333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sp>
          <p:nvSpPr>
            <p:cNvPr id="56" name="Text Box 79">
              <a:extLst>
                <a:ext uri="{FF2B5EF4-FFF2-40B4-BE49-F238E27FC236}">
                  <a16:creationId xmlns:a16="http://schemas.microsoft.com/office/drawing/2014/main" id="{30D58918-8E45-425D-B598-BF57DCA268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" y="1851"/>
              <a:ext cx="100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ebay</a:t>
              </a:r>
              <a:r>
                <a:rPr kumimoji="0" lang="en-US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 8734</a:t>
              </a:r>
            </a:p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rPr>
                <a:t>amazon 1678</a:t>
              </a:r>
              <a:endPara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57" name="Text Box 80">
            <a:extLst>
              <a:ext uri="{FF2B5EF4-FFF2-40B4-BE49-F238E27FC236}">
                <a16:creationId xmlns:a16="http://schemas.microsoft.com/office/drawing/2014/main" id="{10CFEC63-0CFD-4A0A-BA14-87F2F7088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714" y="2714631"/>
            <a:ext cx="11400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backend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database</a:t>
            </a:r>
          </a:p>
        </p:txBody>
      </p:sp>
      <p:sp>
        <p:nvSpPr>
          <p:cNvPr id="58" name="AutoShape 327">
            <a:extLst>
              <a:ext uri="{FF2B5EF4-FFF2-40B4-BE49-F238E27FC236}">
                <a16:creationId xmlns:a16="http://schemas.microsoft.com/office/drawing/2014/main" id="{F794ED70-48C5-4DF3-B85B-C59CF4342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589" y="3335344"/>
            <a:ext cx="592138" cy="908050"/>
          </a:xfrm>
          <a:prstGeom prst="can">
            <a:avLst>
              <a:gd name="adj" fmla="val 31004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59" name="Group 63">
            <a:extLst>
              <a:ext uri="{FF2B5EF4-FFF2-40B4-BE49-F238E27FC236}">
                <a16:creationId xmlns:a16="http://schemas.microsoft.com/office/drawing/2014/main" id="{242BFB18-F385-4682-8C4C-2C4CE337D5DD}"/>
              </a:ext>
            </a:extLst>
          </p:cNvPr>
          <p:cNvGrpSpPr>
            <a:grpSpLocks/>
          </p:cNvGrpSpPr>
          <p:nvPr/>
        </p:nvGrpSpPr>
        <p:grpSpPr bwMode="auto">
          <a:xfrm>
            <a:off x="5171982" y="1407021"/>
            <a:ext cx="351110" cy="610396"/>
            <a:chOff x="4140" y="429"/>
            <a:chExt cx="1425" cy="2396"/>
          </a:xfrm>
        </p:grpSpPr>
        <p:sp>
          <p:nvSpPr>
            <p:cNvPr id="60" name="Freeform 64">
              <a:extLst>
                <a:ext uri="{FF2B5EF4-FFF2-40B4-BE49-F238E27FC236}">
                  <a16:creationId xmlns:a16="http://schemas.microsoft.com/office/drawing/2014/main" id="{62749594-E014-423B-9EA3-75D20D65D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sp>
          <p:nvSpPr>
            <p:cNvPr id="61" name="Rectangle 65">
              <a:extLst>
                <a:ext uri="{FF2B5EF4-FFF2-40B4-BE49-F238E27FC236}">
                  <a16:creationId xmlns:a16="http://schemas.microsoft.com/office/drawing/2014/main" id="{8AA3B0BB-F8EE-4336-98C7-98FB3BAAB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5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sp>
          <p:nvSpPr>
            <p:cNvPr id="62" name="Freeform 66">
              <a:extLst>
                <a:ext uri="{FF2B5EF4-FFF2-40B4-BE49-F238E27FC236}">
                  <a16:creationId xmlns:a16="http://schemas.microsoft.com/office/drawing/2014/main" id="{70751EF5-423D-4DEE-A06E-405100043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sp>
          <p:nvSpPr>
            <p:cNvPr id="63" name="Freeform 67">
              <a:extLst>
                <a:ext uri="{FF2B5EF4-FFF2-40B4-BE49-F238E27FC236}">
                  <a16:creationId xmlns:a16="http://schemas.microsoft.com/office/drawing/2014/main" id="{EC91C8E2-F701-42F5-BF8A-BCA9CE1660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sp>
          <p:nvSpPr>
            <p:cNvPr id="64" name="Rectangle 68">
              <a:extLst>
                <a:ext uri="{FF2B5EF4-FFF2-40B4-BE49-F238E27FC236}">
                  <a16:creationId xmlns:a16="http://schemas.microsoft.com/office/drawing/2014/main" id="{6B3CA0EA-FB42-4EC9-9E6B-B6BD6E75D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5"/>
              <a:ext cx="594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grpSp>
          <p:nvGrpSpPr>
            <p:cNvPr id="65" name="Group 69">
              <a:extLst>
                <a:ext uri="{FF2B5EF4-FFF2-40B4-BE49-F238E27FC236}">
                  <a16:creationId xmlns:a16="http://schemas.microsoft.com/office/drawing/2014/main" id="{E299F0DF-F7E2-4459-865B-2F9C702F4E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0" name="AutoShape 70">
                <a:extLst>
                  <a:ext uri="{FF2B5EF4-FFF2-40B4-BE49-F238E27FC236}">
                    <a16:creationId xmlns:a16="http://schemas.microsoft.com/office/drawing/2014/main" id="{6709411D-B1F3-4CB6-B974-556D6C6BA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1" name="AutoShape 71">
                <a:extLst>
                  <a:ext uri="{FF2B5EF4-FFF2-40B4-BE49-F238E27FC236}">
                    <a16:creationId xmlns:a16="http://schemas.microsoft.com/office/drawing/2014/main" id="{7DDD76C8-1E59-46D3-90CA-6B2E90BCE7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0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6" name="Rectangle 72">
              <a:extLst>
                <a:ext uri="{FF2B5EF4-FFF2-40B4-BE49-F238E27FC236}">
                  <a16:creationId xmlns:a16="http://schemas.microsoft.com/office/drawing/2014/main" id="{5532CBAA-06E9-432A-BE2A-760478AE8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21"/>
              <a:ext cx="600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grpSp>
          <p:nvGrpSpPr>
            <p:cNvPr id="67" name="Group 73">
              <a:extLst>
                <a:ext uri="{FF2B5EF4-FFF2-40B4-BE49-F238E27FC236}">
                  <a16:creationId xmlns:a16="http://schemas.microsoft.com/office/drawing/2014/main" id="{DF7903A3-E338-48AD-8A92-B240D2E405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8" name="AutoShape 74">
                <a:extLst>
                  <a:ext uri="{FF2B5EF4-FFF2-40B4-BE49-F238E27FC236}">
                    <a16:creationId xmlns:a16="http://schemas.microsoft.com/office/drawing/2014/main" id="{B335567E-AB34-4C22-BC27-152F126FF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9" name="AutoShape 75">
                <a:extLst>
                  <a:ext uri="{FF2B5EF4-FFF2-40B4-BE49-F238E27FC236}">
                    <a16:creationId xmlns:a16="http://schemas.microsoft.com/office/drawing/2014/main" id="{E9D9CBEB-2FB6-4F96-9F89-DD9983E6C8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5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8" name="Rectangle 76">
              <a:extLst>
                <a:ext uri="{FF2B5EF4-FFF2-40B4-BE49-F238E27FC236}">
                  <a16:creationId xmlns:a16="http://schemas.microsoft.com/office/drawing/2014/main" id="{AE5558DC-95E9-4517-8EC8-A350A5188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56"/>
              <a:ext cx="594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sp>
          <p:nvSpPr>
            <p:cNvPr id="69" name="Rectangle 77">
              <a:extLst>
                <a:ext uri="{FF2B5EF4-FFF2-40B4-BE49-F238E27FC236}">
                  <a16:creationId xmlns:a16="http://schemas.microsoft.com/office/drawing/2014/main" id="{4068ADAC-4EDA-4136-82DA-E2D2D234F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7"/>
              <a:ext cx="594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grpSp>
          <p:nvGrpSpPr>
            <p:cNvPr id="70" name="Group 78">
              <a:extLst>
                <a:ext uri="{FF2B5EF4-FFF2-40B4-BE49-F238E27FC236}">
                  <a16:creationId xmlns:a16="http://schemas.microsoft.com/office/drawing/2014/main" id="{45CC9DD0-1928-468D-9ACA-57F8CF2BF3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6" name="AutoShape 79">
                <a:extLst>
                  <a:ext uri="{FF2B5EF4-FFF2-40B4-BE49-F238E27FC236}">
                    <a16:creationId xmlns:a16="http://schemas.microsoft.com/office/drawing/2014/main" id="{B05E7E55-92B7-4270-833E-1B38F3C6F5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7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7" name="AutoShape 80">
                <a:extLst>
                  <a:ext uri="{FF2B5EF4-FFF2-40B4-BE49-F238E27FC236}">
                    <a16:creationId xmlns:a16="http://schemas.microsoft.com/office/drawing/2014/main" id="{A4D1C0D3-A798-4562-A644-227D7DA53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1" name="Freeform 81">
              <a:extLst>
                <a:ext uri="{FF2B5EF4-FFF2-40B4-BE49-F238E27FC236}">
                  <a16:creationId xmlns:a16="http://schemas.microsoft.com/office/drawing/2014/main" id="{3E180DA0-A333-4508-985E-2B197F55C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grpSp>
          <p:nvGrpSpPr>
            <p:cNvPr id="72" name="Group 82">
              <a:extLst>
                <a:ext uri="{FF2B5EF4-FFF2-40B4-BE49-F238E27FC236}">
                  <a16:creationId xmlns:a16="http://schemas.microsoft.com/office/drawing/2014/main" id="{820FAE83-837D-49A2-9708-78E550983B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4" name="AutoShape 83">
                <a:extLst>
                  <a:ext uri="{FF2B5EF4-FFF2-40B4-BE49-F238E27FC236}">
                    <a16:creationId xmlns:a16="http://schemas.microsoft.com/office/drawing/2014/main" id="{3D8BEB79-81EA-432A-AA31-00B247569E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5" name="AutoShape 84">
                <a:extLst>
                  <a:ext uri="{FF2B5EF4-FFF2-40B4-BE49-F238E27FC236}">
                    <a16:creationId xmlns:a16="http://schemas.microsoft.com/office/drawing/2014/main" id="{C86A62C7-87CA-457B-8F23-136B2221B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3" name="Rectangle 85">
              <a:extLst>
                <a:ext uri="{FF2B5EF4-FFF2-40B4-BE49-F238E27FC236}">
                  <a16:creationId xmlns:a16="http://schemas.microsoft.com/office/drawing/2014/main" id="{870EF586-03BF-4698-B870-E26B5F164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sp>
          <p:nvSpPr>
            <p:cNvPr id="74" name="Freeform 86">
              <a:extLst>
                <a:ext uri="{FF2B5EF4-FFF2-40B4-BE49-F238E27FC236}">
                  <a16:creationId xmlns:a16="http://schemas.microsoft.com/office/drawing/2014/main" id="{6B8B75F2-2FF4-48B5-9E6B-E8447F53C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sp>
          <p:nvSpPr>
            <p:cNvPr id="75" name="Freeform 87">
              <a:extLst>
                <a:ext uri="{FF2B5EF4-FFF2-40B4-BE49-F238E27FC236}">
                  <a16:creationId xmlns:a16="http://schemas.microsoft.com/office/drawing/2014/main" id="{9DE4C82B-2FDE-416C-B5C3-E5EF7DEE4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sp>
          <p:nvSpPr>
            <p:cNvPr id="76" name="Oval 88">
              <a:extLst>
                <a:ext uri="{FF2B5EF4-FFF2-40B4-BE49-F238E27FC236}">
                  <a16:creationId xmlns:a16="http://schemas.microsoft.com/office/drawing/2014/main" id="{51ADEB36-3CD8-419B-BC2F-B12BD9AB1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3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sp>
          <p:nvSpPr>
            <p:cNvPr id="77" name="Freeform 89">
              <a:extLst>
                <a:ext uri="{FF2B5EF4-FFF2-40B4-BE49-F238E27FC236}">
                  <a16:creationId xmlns:a16="http://schemas.microsoft.com/office/drawing/2014/main" id="{B4096AE8-6EF0-46A9-A459-2C146C049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  <p:sp>
          <p:nvSpPr>
            <p:cNvPr id="78" name="AutoShape 90">
              <a:extLst>
                <a:ext uri="{FF2B5EF4-FFF2-40B4-BE49-F238E27FC236}">
                  <a16:creationId xmlns:a16="http://schemas.microsoft.com/office/drawing/2014/main" id="{94F2B1CF-BC99-4AA6-8BDB-ACCEDBF16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sp>
          <p:nvSpPr>
            <p:cNvPr id="79" name="AutoShape 91">
              <a:extLst>
                <a:ext uri="{FF2B5EF4-FFF2-40B4-BE49-F238E27FC236}">
                  <a16:creationId xmlns:a16="http://schemas.microsoft.com/office/drawing/2014/main" id="{2D67F943-A283-463E-8C7A-9B7D8DFC3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2"/>
              <a:ext cx="1067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sp>
          <p:nvSpPr>
            <p:cNvPr id="80" name="Oval 92">
              <a:extLst>
                <a:ext uri="{FF2B5EF4-FFF2-40B4-BE49-F238E27FC236}">
                  <a16:creationId xmlns:a16="http://schemas.microsoft.com/office/drawing/2014/main" id="{F378669C-5A02-4C08-A6BB-0D3CD3AF4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" y="2381"/>
              <a:ext cx="154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sp>
          <p:nvSpPr>
            <p:cNvPr id="81" name="Oval 93">
              <a:extLst>
                <a:ext uri="{FF2B5EF4-FFF2-40B4-BE49-F238E27FC236}">
                  <a16:creationId xmlns:a16="http://schemas.microsoft.com/office/drawing/2014/main" id="{8012452B-6970-41D2-A840-7EF01A6B2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2" name="Oval 94">
              <a:extLst>
                <a:ext uri="{FF2B5EF4-FFF2-40B4-BE49-F238E27FC236}">
                  <a16:creationId xmlns:a16="http://schemas.microsoft.com/office/drawing/2014/main" id="{7032A2A0-6932-4732-97D3-894670F68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1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  <p:sp>
          <p:nvSpPr>
            <p:cNvPr id="83" name="Rectangle 95">
              <a:extLst>
                <a:ext uri="{FF2B5EF4-FFF2-40B4-BE49-F238E27FC236}">
                  <a16:creationId xmlns:a16="http://schemas.microsoft.com/office/drawing/2014/main" id="{E44233A5-4538-4446-9D18-6BA7012FC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4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92" name="Group 96">
            <a:extLst>
              <a:ext uri="{FF2B5EF4-FFF2-40B4-BE49-F238E27FC236}">
                <a16:creationId xmlns:a16="http://schemas.microsoft.com/office/drawing/2014/main" id="{D6F96D54-9F8F-48AD-9CF5-291C6767F345}"/>
              </a:ext>
            </a:extLst>
          </p:cNvPr>
          <p:cNvGrpSpPr>
            <a:grpSpLocks/>
          </p:cNvGrpSpPr>
          <p:nvPr/>
        </p:nvGrpSpPr>
        <p:grpSpPr bwMode="auto">
          <a:xfrm>
            <a:off x="1197274" y="1502008"/>
            <a:ext cx="667783" cy="586047"/>
            <a:chOff x="-44" y="1473"/>
            <a:chExt cx="981" cy="1105"/>
          </a:xfrm>
        </p:grpSpPr>
        <p:pic>
          <p:nvPicPr>
            <p:cNvPr id="93" name="Picture 97" descr="desktop_computer_stylized_medium">
              <a:extLst>
                <a:ext uri="{FF2B5EF4-FFF2-40B4-BE49-F238E27FC236}">
                  <a16:creationId xmlns:a16="http://schemas.microsoft.com/office/drawing/2014/main" id="{08965C03-4450-43D0-B678-406672F78A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" name="Freeform 98">
              <a:extLst>
                <a:ext uri="{FF2B5EF4-FFF2-40B4-BE49-F238E27FC236}">
                  <a16:creationId xmlns:a16="http://schemas.microsoft.com/office/drawing/2014/main" id="{45FAADF5-A70B-4612-89E6-84AD9AD062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95" name="Line 15">
            <a:extLst>
              <a:ext uri="{FF2B5EF4-FFF2-40B4-BE49-F238E27FC236}">
                <a16:creationId xmlns:a16="http://schemas.microsoft.com/office/drawing/2014/main" id="{79286E38-855F-46BC-AA74-AE985107CE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62648" y="2125659"/>
            <a:ext cx="510" cy="4465805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96" name="Text Box 37">
            <a:extLst>
              <a:ext uri="{FF2B5EF4-FFF2-40B4-BE49-F238E27FC236}">
                <a16:creationId xmlns:a16="http://schemas.microsoft.com/office/drawing/2014/main" id="{299F7E78-2C57-441D-8E52-F078C6585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458" y="6592347"/>
            <a:ext cx="519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time</a:t>
            </a:r>
          </a:p>
        </p:txBody>
      </p:sp>
      <p:sp>
        <p:nvSpPr>
          <p:cNvPr id="97" name="Line 15">
            <a:extLst>
              <a:ext uri="{FF2B5EF4-FFF2-40B4-BE49-F238E27FC236}">
                <a16:creationId xmlns:a16="http://schemas.microsoft.com/office/drawing/2014/main" id="{765252FD-E9BC-45EF-B7E2-A974A21F86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0103" y="2134071"/>
            <a:ext cx="510" cy="4465805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98" name="Text Box 37">
            <a:extLst>
              <a:ext uri="{FF2B5EF4-FFF2-40B4-BE49-F238E27FC236}">
                <a16:creationId xmlns:a16="http://schemas.microsoft.com/office/drawing/2014/main" id="{52B4B5FC-34A2-46F8-944B-880BFB329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913" y="6600759"/>
            <a:ext cx="519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94110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HTTP Cookies: Comments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DD12DF6-52D6-493C-AC76-4AC87B178888}"/>
              </a:ext>
            </a:extLst>
          </p:cNvPr>
          <p:cNvSpPr txBox="1">
            <a:spLocks noChangeArrowheads="1"/>
          </p:cNvSpPr>
          <p:nvPr/>
        </p:nvSpPr>
        <p:spPr>
          <a:xfrm>
            <a:off x="78206" y="1556443"/>
            <a:ext cx="5179347" cy="26416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What cookies can be used for:</a:t>
            </a:r>
          </a:p>
          <a:p>
            <a:pPr>
              <a:lnSpc>
                <a:spcPct val="75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track user’s browsing history </a:t>
            </a:r>
          </a:p>
          <a:p>
            <a:pPr>
              <a:lnSpc>
                <a:spcPct val="75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remembering login details</a:t>
            </a:r>
          </a:p>
          <a:p>
            <a:pPr>
              <a:lnSpc>
                <a:spcPct val="75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track visitor count</a:t>
            </a:r>
          </a:p>
          <a:p>
            <a:pPr>
              <a:lnSpc>
                <a:spcPct val="75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shopping carts</a:t>
            </a:r>
          </a:p>
          <a:p>
            <a:pPr>
              <a:lnSpc>
                <a:spcPct val="75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recommendations</a:t>
            </a:r>
          </a:p>
          <a:p>
            <a:pPr>
              <a:lnSpc>
                <a:spcPct val="75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save coupon codes for you</a:t>
            </a:r>
          </a:p>
          <a:p>
            <a:pPr>
              <a:lnSpc>
                <a:spcPct val="75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55238C40-715C-4A5F-8713-FE082D6DE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692" y="1740466"/>
            <a:ext cx="3810000" cy="3553646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cookies and privacy:</a:t>
            </a:r>
          </a:p>
          <a:p>
            <a:pPr>
              <a:lnSpc>
                <a:spcPct val="90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400" dirty="0">
                <a:latin typeface="+mn-lt"/>
              </a:rPr>
              <a:t>cookies permit sites to </a:t>
            </a:r>
            <a:r>
              <a:rPr lang="en-US" altLang="en-US" sz="2400" i="1" dirty="0">
                <a:latin typeface="+mn-lt"/>
              </a:rPr>
              <a:t>learn</a:t>
            </a:r>
            <a:r>
              <a:rPr lang="en-US" altLang="en-US" sz="2400" dirty="0">
                <a:latin typeface="+mn-lt"/>
              </a:rPr>
              <a:t> a lot about you on their site.</a:t>
            </a:r>
          </a:p>
          <a:p>
            <a:pPr>
              <a:lnSpc>
                <a:spcPct val="90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400" dirty="0">
                <a:latin typeface="+mn-lt"/>
              </a:rPr>
              <a:t>third party persistent cookies (tracking cookies) allow common identity (cookie value) to be tracked across multiple web sites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C6042C8B-DB02-4C02-A70E-B98C3A507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5969" y="1497888"/>
            <a:ext cx="838691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99"/>
                </a:solidFill>
                <a:latin typeface="+mn-lt"/>
              </a:rPr>
              <a:t>aside</a:t>
            </a: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561C6DCF-2F96-4276-B896-AEF8C9078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19" y="4532243"/>
            <a:ext cx="5105834" cy="2090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Challenge: How to keep </a:t>
            </a:r>
            <a:r>
              <a:rPr lang="en-US" altLang="ja-JP" sz="2800" i="1" dirty="0">
                <a:solidFill>
                  <a:srgbClr val="CC0000"/>
                </a:solidFill>
                <a:latin typeface="+mn-lt"/>
              </a:rPr>
              <a:t>state:</a:t>
            </a:r>
          </a:p>
          <a:p>
            <a:pPr>
              <a:lnSpc>
                <a:spcPct val="90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400" dirty="0">
                <a:latin typeface="+mn-lt"/>
              </a:rPr>
              <a:t>protocol endpoints: maintain state at sender/receiver over multiple transactions</a:t>
            </a:r>
          </a:p>
          <a:p>
            <a:pPr>
              <a:lnSpc>
                <a:spcPct val="90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400" dirty="0">
                <a:latin typeface="+mn-lt"/>
              </a:rPr>
              <a:t>cookies: HTTP messages carry state</a:t>
            </a:r>
          </a:p>
        </p:txBody>
      </p:sp>
    </p:spTree>
    <p:extLst>
      <p:ext uri="{BB962C8B-B14F-4D97-AF65-F5344CB8AC3E}">
        <p14:creationId xmlns:p14="http://schemas.microsoft.com/office/powerpoint/2010/main" val="1867072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sivaramane@pes.edu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6666 3333 Extn 834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6531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3776</TotalTime>
  <Words>570</Words>
  <Application>Microsoft Office PowerPoint</Application>
  <PresentationFormat>Widescreen</PresentationFormat>
  <Paragraphs>119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ZapfDingbats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Sivaraman Eswaran</cp:lastModifiedBy>
  <cp:revision>844</cp:revision>
  <dcterms:created xsi:type="dcterms:W3CDTF">2020-06-03T14:19:11Z</dcterms:created>
  <dcterms:modified xsi:type="dcterms:W3CDTF">2020-09-10T06:13:58Z</dcterms:modified>
</cp:coreProperties>
</file>