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064" r:id="rId4"/>
    <p:sldId id="1062" r:id="rId5"/>
    <p:sldId id="1063" r:id="rId6"/>
    <p:sldId id="1071" r:id="rId7"/>
    <p:sldId id="1091" r:id="rId8"/>
    <p:sldId id="1072" r:id="rId9"/>
    <p:sldId id="1073" r:id="rId10"/>
    <p:sldId id="1074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bc.exampl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ob@example.com" TargetMode="External"/><Relationship Id="rId4" Type="http://schemas.openxmlformats.org/officeDocument/2006/relationships/hyperlink" Target="http://www.examp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Local DNS Name Servers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10D973D-A168-4D26-9A64-13C239511B0A}"/>
              </a:ext>
            </a:extLst>
          </p:cNvPr>
          <p:cNvSpPr txBox="1">
            <a:spLocks noChangeArrowheads="1"/>
          </p:cNvSpPr>
          <p:nvPr/>
        </p:nvSpPr>
        <p:spPr>
          <a:xfrm>
            <a:off x="142740" y="1557902"/>
            <a:ext cx="814900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/>
            <a:r>
              <a:rPr lang="en-US" altLang="en-US" dirty="0">
                <a:ea typeface="ＭＳ Ｐゴシック" panose="020B0600070205080204" pitchFamily="34" charset="-128"/>
              </a:rPr>
              <a:t>does not strictly belong to hierarchy</a:t>
            </a:r>
          </a:p>
          <a:p>
            <a:pPr indent="-293688"/>
            <a:r>
              <a:rPr lang="en-US" altLang="en-US" dirty="0">
                <a:ea typeface="ＭＳ Ｐゴシック" panose="020B0600070205080204" pitchFamily="34" charset="-128"/>
              </a:rPr>
              <a:t>each ISP (residential ISP, company, university) has one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 called “</a:t>
            </a:r>
            <a:r>
              <a:rPr lang="en-US" altLang="ja-JP" dirty="0">
                <a:ea typeface="ＭＳ Ｐゴシック" panose="020B0600070205080204" pitchFamily="34" charset="-128"/>
              </a:rPr>
              <a:t>default name server”</a:t>
            </a:r>
          </a:p>
          <a:p>
            <a:pPr indent="-293688"/>
            <a:r>
              <a:rPr lang="en-US" altLang="en-US" dirty="0">
                <a:ea typeface="ＭＳ Ｐゴシック" panose="020B0600070205080204" pitchFamily="34" charset="-128"/>
              </a:rPr>
              <a:t>when host makes DNS query, query is sent to its local DNS server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has local cache of recent name-to-address translation pairs (but may be out of date!)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acts as proxy, forwards query into hierarchy</a:t>
            </a:r>
          </a:p>
          <a:p>
            <a:pPr lvl="1"/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35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None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2.1 Principles of Network Applications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2.2 Web, HTTP and HTTPS </a:t>
            </a:r>
          </a:p>
          <a:p>
            <a:pPr lvl="1">
              <a:lnSpc>
                <a:spcPct val="100000"/>
              </a:lnSpc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rgbClr val="000099"/>
                </a:solidFill>
              </a:rPr>
              <a:t>2.3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2.5 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DNS: Domain Name System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206A6D-C28F-4439-BF71-92F75FF5A379}"/>
              </a:ext>
            </a:extLst>
          </p:cNvPr>
          <p:cNvSpPr txBox="1">
            <a:spLocks noChangeArrowheads="1"/>
          </p:cNvSpPr>
          <p:nvPr/>
        </p:nvSpPr>
        <p:spPr>
          <a:xfrm>
            <a:off x="210381" y="1539743"/>
            <a:ext cx="453389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people:</a:t>
            </a:r>
            <a:r>
              <a:rPr lang="en-US" altLang="en-US" sz="2400" dirty="0">
                <a:ea typeface="ＭＳ Ｐゴシック" panose="020B0600070205080204" pitchFamily="34" charset="-128"/>
              </a:rPr>
              <a:t> many identifiers: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SSN, name, passport #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Internet hosts, routers: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IP address (32 bit) - used for addressing datagrams</a:t>
            </a:r>
          </a:p>
          <a:p>
            <a:pPr lvl="1"/>
            <a:r>
              <a:rPr lang="en-US" altLang="ja-JP" sz="2000" dirty="0">
                <a:ea typeface="ＭＳ Ｐゴシック" panose="020B0600070205080204" pitchFamily="34" charset="-128"/>
              </a:rPr>
              <a:t>“name”, e.g., </a:t>
            </a:r>
            <a:r>
              <a:rPr lang="en-US" altLang="ja-JP" sz="2000" dirty="0" err="1">
                <a:ea typeface="ＭＳ Ｐゴシック" panose="020B0600070205080204" pitchFamily="34" charset="-128"/>
              </a:rPr>
              <a:t>cs.umass.edu</a:t>
            </a:r>
            <a:r>
              <a:rPr lang="en-US" altLang="ja-JP" sz="2000" dirty="0">
                <a:ea typeface="ＭＳ Ｐゴシック" panose="020B0600070205080204" pitchFamily="34" charset="-128"/>
              </a:rPr>
              <a:t> - used by humans</a:t>
            </a:r>
          </a:p>
          <a:p>
            <a:pPr>
              <a:buFont typeface="Wingdings" pitchFamily="2" charset="2"/>
              <a:buNone/>
            </a:pPr>
            <a:r>
              <a:rPr lang="en-US" altLang="en-US" sz="24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sz="2400" dirty="0">
                <a:ea typeface="ＭＳ Ｐゴシック" panose="020B0600070205080204" pitchFamily="34" charset="-128"/>
              </a:rPr>
              <a:t> how to map between IP address and name, and vice versa ?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8E0B216-5954-426B-834A-4B2377188708}"/>
              </a:ext>
            </a:extLst>
          </p:cNvPr>
          <p:cNvSpPr txBox="1">
            <a:spLocks noChangeArrowheads="1"/>
          </p:cNvSpPr>
          <p:nvPr/>
        </p:nvSpPr>
        <p:spPr>
          <a:xfrm>
            <a:off x="4846269" y="1508763"/>
            <a:ext cx="4533897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Domain Name System:</a:t>
            </a:r>
          </a:p>
          <a:p>
            <a:r>
              <a:rPr lang="en-US" altLang="en-US" sz="24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distributed database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implemented in hierarchy of many </a:t>
            </a:r>
            <a:r>
              <a:rPr lang="en-US" altLang="en-US" sz="24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name servers</a:t>
            </a:r>
            <a:endParaRPr lang="en-US" altLang="en-US" sz="24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4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application-layer protocol:</a:t>
            </a:r>
            <a:r>
              <a:rPr lang="en-US" altLang="en-US" sz="2400" dirty="0">
                <a:ea typeface="ＭＳ Ｐゴシック" panose="020B0600070205080204" pitchFamily="34" charset="-128"/>
              </a:rPr>
              <a:t> hosts, name servers communicate to </a:t>
            </a:r>
            <a:r>
              <a:rPr lang="en-US" altLang="en-US" sz="2400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resolve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names (address/name translation)</a:t>
            </a:r>
          </a:p>
          <a:p>
            <a:pPr lvl="1">
              <a:spcBef>
                <a:spcPts val="1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note: core Internet function, </a:t>
            </a:r>
            <a:r>
              <a:rPr lang="en-US" altLang="en-US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implemented as application-layer protocol</a:t>
            </a:r>
          </a:p>
          <a:p>
            <a:pPr lvl="1">
              <a:spcBef>
                <a:spcPts val="10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complexity at network’</a:t>
            </a:r>
            <a:r>
              <a:rPr lang="en-US" altLang="ja-JP" dirty="0">
                <a:ea typeface="ＭＳ Ｐゴシック" panose="020B0600070205080204" pitchFamily="34" charset="-128"/>
              </a:rPr>
              <a:t>s “edge”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869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DNS: Services, Structure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1413CBE-D654-4878-8D22-D39C5DCF85A6}"/>
              </a:ext>
            </a:extLst>
          </p:cNvPr>
          <p:cNvSpPr txBox="1">
            <a:spLocks noChangeArrowheads="1"/>
          </p:cNvSpPr>
          <p:nvPr/>
        </p:nvSpPr>
        <p:spPr>
          <a:xfrm>
            <a:off x="4850297" y="1549431"/>
            <a:ext cx="3697356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indent="-233363">
              <a:spcBef>
                <a:spcPts val="400"/>
              </a:spcBef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indent="-233363">
              <a:spcBef>
                <a:spcPts val="400"/>
              </a:spcBef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indent="-233363">
              <a:spcBef>
                <a:spcPts val="400"/>
              </a:spcBef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indent="-233363">
              <a:spcBef>
                <a:spcPts val="400"/>
              </a:spcBef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44837F7-4C87-4C15-A8F9-AA3CA7F54346}"/>
              </a:ext>
            </a:extLst>
          </p:cNvPr>
          <p:cNvSpPr txBox="1">
            <a:spLocks noChangeArrowheads="1"/>
          </p:cNvSpPr>
          <p:nvPr/>
        </p:nvSpPr>
        <p:spPr>
          <a:xfrm>
            <a:off x="135487" y="1498947"/>
            <a:ext cx="47148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DNS services</a:t>
            </a:r>
          </a:p>
          <a:p>
            <a:pPr marL="460375" indent="-215900"/>
            <a:r>
              <a:rPr lang="en-US" altLang="en-US" sz="2400" dirty="0">
                <a:ea typeface="ＭＳ Ｐゴシック" panose="020B0600070205080204" pitchFamily="34" charset="-128"/>
              </a:rPr>
              <a:t>hostname to IP address translation</a:t>
            </a:r>
          </a:p>
          <a:p>
            <a:pPr marL="460375" indent="-215900"/>
            <a:r>
              <a:rPr lang="en-US" altLang="en-US" sz="2400" dirty="0">
                <a:ea typeface="ＭＳ Ｐゴシック" panose="020B0600070205080204" pitchFamily="34" charset="-128"/>
              </a:rPr>
              <a:t>host aliasing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canonical, alias names</a:t>
            </a:r>
          </a:p>
          <a:p>
            <a:pPr marL="460375" indent="-287338"/>
            <a:r>
              <a:rPr lang="en-US" altLang="en-US" sz="2400" dirty="0">
                <a:ea typeface="ＭＳ Ｐゴシック" panose="020B0600070205080204" pitchFamily="34" charset="-128"/>
              </a:rPr>
              <a:t>mail server aliasing</a:t>
            </a:r>
          </a:p>
          <a:p>
            <a:pPr marL="460375" indent="-287338"/>
            <a:r>
              <a:rPr lang="en-US" altLang="en-US" sz="2400" dirty="0">
                <a:ea typeface="ＭＳ Ｐゴシック" panose="020B0600070205080204" pitchFamily="34" charset="-128"/>
              </a:rPr>
              <a:t>load distribution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replicated Web servers: many IP addresses correspond to one name</a:t>
            </a:r>
          </a:p>
          <a:p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BA5A069F-35C8-4B48-AFD0-918D41031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977" y="4531063"/>
            <a:ext cx="449145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indent="-331788"/>
            <a:r>
              <a:rPr lang="en-US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  <a:r>
              <a:rPr lang="en-US" altLang="en-US" sz="28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doesn‘t</a:t>
            </a:r>
            <a:r>
              <a:rPr lang="en-US" altLang="ja-JP" sz="28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scale!</a:t>
            </a:r>
          </a:p>
          <a:p>
            <a:pPr marL="466725" indent="-292100">
              <a:buClr>
                <a:srgbClr val="0000A3"/>
              </a:buClr>
              <a:buFont typeface="Wingdings" pitchFamily="2" charset="2"/>
              <a:buChar char="§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Comcast DNS servers alone: 600B DNS queries per 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76D01-B15B-4538-8F51-1690594A09C2}"/>
              </a:ext>
            </a:extLst>
          </p:cNvPr>
          <p:cNvSpPr txBox="1"/>
          <p:nvPr/>
        </p:nvSpPr>
        <p:spPr>
          <a:xfrm>
            <a:off x="4199320" y="396409"/>
            <a:ext cx="5551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linkClick r:id="rId3"/>
              </a:rPr>
              <a:t>www.abc.example.com</a:t>
            </a:r>
            <a:r>
              <a:rPr lang="en-IN" sz="2000" b="1" dirty="0"/>
              <a:t> -&gt; Canonical Host Name</a:t>
            </a:r>
          </a:p>
          <a:p>
            <a:r>
              <a:rPr lang="en-IN" sz="2000" b="1" dirty="0">
                <a:hlinkClick r:id="rId4"/>
              </a:rPr>
              <a:t>www.example.com</a:t>
            </a:r>
            <a:r>
              <a:rPr lang="en-IN" sz="2000" b="1" dirty="0"/>
              <a:t> -&gt; Alias 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42147-675A-4E4E-9FFE-ECEB8328142F}"/>
              </a:ext>
            </a:extLst>
          </p:cNvPr>
          <p:cNvCxnSpPr>
            <a:cxnSpLocks/>
          </p:cNvCxnSpPr>
          <p:nvPr/>
        </p:nvCxnSpPr>
        <p:spPr>
          <a:xfrm flipV="1">
            <a:off x="3297408" y="1164047"/>
            <a:ext cx="1195079" cy="20032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091320-DFF2-4EB3-B169-672C5A54FFB7}"/>
              </a:ext>
            </a:extLst>
          </p:cNvPr>
          <p:cNvSpPr txBox="1"/>
          <p:nvPr/>
        </p:nvSpPr>
        <p:spPr>
          <a:xfrm>
            <a:off x="9037983" y="2374104"/>
            <a:ext cx="3037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linkClick r:id="rId3"/>
              </a:rPr>
              <a:t>www.abc.example.com</a:t>
            </a:r>
            <a:r>
              <a:rPr lang="en-IN" sz="2000" b="1" dirty="0"/>
              <a:t> -&gt; Canonical Host Name</a:t>
            </a:r>
          </a:p>
          <a:p>
            <a:r>
              <a:rPr lang="en-IN" sz="2000" b="1" dirty="0">
                <a:hlinkClick r:id="rId5"/>
              </a:rPr>
              <a:t>bob@example.com</a:t>
            </a:r>
            <a:r>
              <a:rPr lang="en-IN" sz="2000" b="1" dirty="0"/>
              <a:t> -&gt; Alias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886288-936C-4016-9B52-B5418A7EFB27}"/>
              </a:ext>
            </a:extLst>
          </p:cNvPr>
          <p:cNvCxnSpPr>
            <a:cxnSpLocks/>
          </p:cNvCxnSpPr>
          <p:nvPr/>
        </p:nvCxnSpPr>
        <p:spPr>
          <a:xfrm flipV="1">
            <a:off x="3297408" y="3217755"/>
            <a:ext cx="5452729" cy="6459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41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DNS: a distributed, hierarchical database</a:t>
            </a:r>
          </a:p>
        </p:txBody>
      </p:sp>
      <p:grpSp>
        <p:nvGrpSpPr>
          <p:cNvPr id="8" name="Group 23">
            <a:extLst>
              <a:ext uri="{FF2B5EF4-FFF2-40B4-BE49-F238E27FC236}">
                <a16:creationId xmlns:a16="http://schemas.microsoft.com/office/drawing/2014/main" id="{A7A007A3-A494-4E4E-8435-39B100BFBBF3}"/>
              </a:ext>
            </a:extLst>
          </p:cNvPr>
          <p:cNvGrpSpPr>
            <a:grpSpLocks/>
          </p:cNvGrpSpPr>
          <p:nvPr/>
        </p:nvGrpSpPr>
        <p:grpSpPr bwMode="auto">
          <a:xfrm>
            <a:off x="148842" y="1671055"/>
            <a:ext cx="8414514" cy="2387703"/>
            <a:chOff x="230" y="577"/>
            <a:chExt cx="5644" cy="1716"/>
          </a:xfrm>
        </p:grpSpPr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B19F99DA-833E-4DB1-BC6E-197D5824B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" y="577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Root DNS Servers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82879F7E-DDC3-4713-BCF9-72E6D3C00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95"/>
              <a:ext cx="138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.com DNS servers</a:t>
              </a: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CBCD95A6-99EF-48FA-9A84-A594DB082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296"/>
              <a:ext cx="1311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18474E7C-8AEE-45DE-9E22-B79CE0B42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296"/>
              <a:ext cx="134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.</a:t>
              </a:r>
              <a:r>
                <a:rPr lang="en-US" altLang="en-US" sz="1800" dirty="0" err="1"/>
                <a:t>edu</a:t>
              </a:r>
              <a:r>
                <a:rPr lang="en-US" altLang="en-US" sz="1800" dirty="0"/>
                <a:t>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A1A3A03B-10F7-44FA-AB5D-6D3F288F4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C39B85C3-1A31-48FF-8F8A-6F76DE306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852"/>
              <a:ext cx="0" cy="4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35D9E352-4C8C-4088-987D-E21431A05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C0058327-42B0-4322-B922-AE456FB12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81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/>
                <a:t>nyu.edu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DBEFCC50-F33D-406B-899D-C1259FF8D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181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A0E15B32-5EC6-4582-8A34-CA96048F1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5" y="1536"/>
              <a:ext cx="375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AFCC1DE0-8DE2-468A-8F0E-8176B500E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536"/>
              <a:ext cx="336" cy="3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75471B43-E297-4B4D-B18B-8E43E82D6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828"/>
              <a:ext cx="1010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/>
                <a:t>yahoo.com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1BAAEBA2-A6E3-4AE7-AA04-DDE653040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181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/>
                <a:t>amazon.com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DD278DEC-E191-456C-98BE-E532C54D1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" y="1541"/>
              <a:ext cx="248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96AB0BCC-0811-4AD7-956F-738859EC0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41"/>
              <a:ext cx="288" cy="3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D96A9CE1-E7B9-4B7D-A608-4A4612A5C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F29AB279-D354-4CF4-9BDB-D0C840B85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1" y="1536"/>
              <a:ext cx="0" cy="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 Box 29">
            <a:extLst>
              <a:ext uri="{FF2B5EF4-FFF2-40B4-BE49-F238E27FC236}">
                <a16:creationId xmlns:a16="http://schemas.microsoft.com/office/drawing/2014/main" id="{C03775B5-5381-4708-9D55-13F9D625F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337" y="21733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…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763E2306-04CA-4170-AB1C-3B42B68DD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99" y="216193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…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4F2A407-3F7E-42B4-9719-219617FE0660}"/>
              </a:ext>
            </a:extLst>
          </p:cNvPr>
          <p:cNvSpPr txBox="1">
            <a:spLocks noChangeArrowheads="1"/>
          </p:cNvSpPr>
          <p:nvPr/>
        </p:nvSpPr>
        <p:spPr>
          <a:xfrm>
            <a:off x="148843" y="4399303"/>
            <a:ext cx="8414514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Client wants IP address for </a:t>
            </a:r>
            <a:r>
              <a:rPr lang="en-US" altLang="en-US" sz="2000" dirty="0" err="1">
                <a:solidFill>
                  <a:srgbClr val="000099"/>
                </a:solidFill>
                <a:ea typeface="ＭＳ Ｐゴシック" panose="020B0600070205080204" pitchFamily="34" charset="-128"/>
              </a:rPr>
              <a:t>www.amazon.com</a:t>
            </a:r>
            <a:r>
              <a:rPr lang="en-US" altLang="en-US" sz="24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; 1</a:t>
            </a:r>
            <a:r>
              <a:rPr lang="en-US" altLang="en-US" sz="2400" baseline="300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st</a:t>
            </a:r>
            <a:r>
              <a:rPr lang="en-US" altLang="en-US" sz="24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approximation:</a:t>
            </a:r>
          </a:p>
          <a:p>
            <a:pPr marL="460375" indent="-215900"/>
            <a:r>
              <a:rPr lang="en-US" altLang="en-US" sz="2400" dirty="0">
                <a:ea typeface="ＭＳ Ｐゴシック" panose="020B0600070205080204" pitchFamily="34" charset="-128"/>
              </a:rPr>
              <a:t>client queries root server to find .com DNS server</a:t>
            </a:r>
          </a:p>
          <a:p>
            <a:pPr marL="460375" indent="-215900"/>
            <a:r>
              <a:rPr lang="en-US" altLang="en-US" sz="2400" dirty="0">
                <a:ea typeface="ＭＳ Ｐゴシック" panose="020B0600070205080204" pitchFamily="34" charset="-128"/>
              </a:rPr>
              <a:t>client queries .com DNS server to get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amazon.com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DNS server</a:t>
            </a:r>
          </a:p>
          <a:p>
            <a:pPr marL="460375" indent="-215900"/>
            <a:r>
              <a:rPr lang="en-US" altLang="en-US" sz="2400" dirty="0">
                <a:ea typeface="ＭＳ Ｐゴシック" panose="020B0600070205080204" pitchFamily="34" charset="-128"/>
              </a:rPr>
              <a:t>client queries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amazon.com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DNS server to get  IP address for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www.amazon.com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DC8BF5-CECC-4005-92D9-7EAE1A16A04D}"/>
              </a:ext>
            </a:extLst>
          </p:cNvPr>
          <p:cNvSpPr txBox="1"/>
          <p:nvPr/>
        </p:nvSpPr>
        <p:spPr>
          <a:xfrm>
            <a:off x="8995429" y="2638726"/>
            <a:ext cx="238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Top Level Domain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1AE103-8D91-4C84-B889-B08ED4A7581D}"/>
              </a:ext>
            </a:extLst>
          </p:cNvPr>
          <p:cNvSpPr txBox="1"/>
          <p:nvPr/>
        </p:nvSpPr>
        <p:spPr>
          <a:xfrm>
            <a:off x="9668893" y="1646184"/>
            <a:ext cx="77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Root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C0EDE0-5717-4C86-BB34-B18246E548E0}"/>
              </a:ext>
            </a:extLst>
          </p:cNvPr>
          <p:cNvSpPr txBox="1"/>
          <p:nvPr/>
        </p:nvSpPr>
        <p:spPr>
          <a:xfrm>
            <a:off x="9191058" y="3511898"/>
            <a:ext cx="1835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Authoritative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8BB0FDB-0081-4E42-A2F1-01CF101AB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701" y="3023932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…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BB2D78C-1B7F-41D1-955D-A9CCEA8B3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926" y="3014866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…</a:t>
            </a:r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C451409E-A082-4590-98D3-15779E378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479" y="300727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…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1F3FEF40-43FC-4367-A6B2-3A34CC6A6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891" y="301559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03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 Zone vs Domain</a:t>
            </a:r>
          </a:p>
        </p:txBody>
      </p:sp>
      <p:sp>
        <p:nvSpPr>
          <p:cNvPr id="8" name="Shape 74">
            <a:extLst>
              <a:ext uri="{FF2B5EF4-FFF2-40B4-BE49-F238E27FC236}">
                <a16:creationId xmlns:a16="http://schemas.microsoft.com/office/drawing/2014/main" id="{D5A2619B-D278-4361-8BCB-DCDE1786F323}"/>
              </a:ext>
            </a:extLst>
          </p:cNvPr>
          <p:cNvSpPr txBox="1">
            <a:spLocks/>
          </p:cNvSpPr>
          <p:nvPr/>
        </p:nvSpPr>
        <p:spPr>
          <a:xfrm>
            <a:off x="111819" y="3976099"/>
            <a:ext cx="8521700" cy="1546797"/>
          </a:xfrm>
          <a:prstGeom prst="rect">
            <a:avLst/>
          </a:prstGeom>
        </p:spPr>
        <p:txBody>
          <a:bodyPr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indent="-215900">
              <a:buClr>
                <a:srgbClr val="0000A3"/>
              </a:buClr>
              <a:buFont typeface="Wingdings" pitchFamily="2" charset="2"/>
              <a:buChar char="§"/>
            </a:pPr>
            <a:r>
              <a:rPr lang="en-GB" sz="2400" dirty="0">
                <a:ea typeface="ＭＳ Ｐゴシック" panose="020B0600070205080204" pitchFamily="34" charset="-128"/>
              </a:rPr>
              <a:t>The tree structure depicts subdomains within example.com domain.</a:t>
            </a:r>
          </a:p>
          <a:p>
            <a:pPr marL="460375" indent="-215900">
              <a:buClr>
                <a:srgbClr val="0000A3"/>
              </a:buClr>
              <a:buFont typeface="Wingdings" pitchFamily="2" charset="2"/>
              <a:buChar char="§"/>
            </a:pPr>
            <a:r>
              <a:rPr lang="en-GB" sz="2400" dirty="0">
                <a:ea typeface="ＭＳ Ｐゴシック" panose="020B0600070205080204" pitchFamily="34" charset="-128"/>
              </a:rPr>
              <a:t>Multiple DNS zones one for each country. The zone keeps records of who the authority is for each of its subdomains.</a:t>
            </a:r>
          </a:p>
          <a:p>
            <a:pPr marL="460375" indent="-215900">
              <a:buClr>
                <a:srgbClr val="0000A3"/>
              </a:buClr>
              <a:buFont typeface="Wingdings" pitchFamily="2" charset="2"/>
              <a:buChar char="§"/>
            </a:pPr>
            <a:r>
              <a:rPr lang="en-GB" sz="2400" dirty="0">
                <a:ea typeface="ＭＳ Ｐゴシック" panose="020B0600070205080204" pitchFamily="34" charset="-128"/>
              </a:rPr>
              <a:t>The zone for example.com contains only the DNS records for the hostnames that do not belong to any subdomain like mail.example.com</a:t>
            </a:r>
          </a:p>
        </p:txBody>
      </p:sp>
      <p:pic>
        <p:nvPicPr>
          <p:cNvPr id="9" name="Shape 75">
            <a:extLst>
              <a:ext uri="{FF2B5EF4-FFF2-40B4-BE49-F238E27FC236}">
                <a16:creationId xmlns:a16="http://schemas.microsoft.com/office/drawing/2014/main" id="{4E5A9795-3972-4360-A0C3-7BA23F0926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82" y="1464008"/>
            <a:ext cx="5254120" cy="21766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76">
            <a:extLst>
              <a:ext uri="{FF2B5EF4-FFF2-40B4-BE49-F238E27FC236}">
                <a16:creationId xmlns:a16="http://schemas.microsoft.com/office/drawing/2014/main" id="{40CF65CC-718B-4EFB-B739-A63307034061}"/>
              </a:ext>
            </a:extLst>
          </p:cNvPr>
          <p:cNvSpPr txBox="1"/>
          <p:nvPr/>
        </p:nvSpPr>
        <p:spPr>
          <a:xfrm>
            <a:off x="5405399" y="1442571"/>
            <a:ext cx="5156584" cy="20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60375" indent="-21590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SzPts val="1800"/>
              <a:buFont typeface="Wingdings" pitchFamily="2" charset="2"/>
              <a:buChar char="§"/>
            </a:pPr>
            <a:r>
              <a:rPr lang="en-GB" sz="2400" dirty="0">
                <a:ea typeface="ＭＳ Ｐゴシック" panose="020B0600070205080204" pitchFamily="34" charset="-128"/>
              </a:rPr>
              <a:t>DNS is organized according to zones.</a:t>
            </a:r>
          </a:p>
          <a:p>
            <a:pPr marL="460375" indent="-21590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SzPts val="1800"/>
              <a:buFont typeface="Wingdings" pitchFamily="2" charset="2"/>
              <a:buChar char="§"/>
            </a:pPr>
            <a:r>
              <a:rPr lang="en-GB" sz="2400" dirty="0">
                <a:ea typeface="ＭＳ Ｐゴシック" panose="020B0600070205080204" pitchFamily="34" charset="-128"/>
              </a:rPr>
              <a:t>A zone groups contiguous domains and subdomains on the domain tree.</a:t>
            </a:r>
          </a:p>
          <a:p>
            <a:pPr marL="460375" indent="-21590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SzPts val="1800"/>
              <a:buFont typeface="Wingdings" pitchFamily="2" charset="2"/>
              <a:buChar char="§"/>
            </a:pPr>
            <a:r>
              <a:rPr lang="en-GB" sz="2400" dirty="0">
                <a:ea typeface="ＭＳ Ｐゴシック" panose="020B0600070205080204" pitchFamily="34" charset="-128"/>
              </a:rPr>
              <a:t>Assign management authority to an entity.</a:t>
            </a:r>
          </a:p>
        </p:txBody>
      </p:sp>
    </p:spTree>
    <p:extLst>
      <p:ext uri="{BB962C8B-B14F-4D97-AF65-F5344CB8AC3E}">
        <p14:creationId xmlns:p14="http://schemas.microsoft.com/office/powerpoint/2010/main" val="137477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DNS: root name servers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A4D53-5688-4519-8727-1CE41C704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12" y="2643993"/>
            <a:ext cx="6261100" cy="32004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F4D3DCF1-6F7E-478B-8513-6A617A9AEBBD}"/>
              </a:ext>
            </a:extLst>
          </p:cNvPr>
          <p:cNvSpPr txBox="1">
            <a:spLocks noChangeArrowheads="1"/>
          </p:cNvSpPr>
          <p:nvPr/>
        </p:nvSpPr>
        <p:spPr>
          <a:xfrm>
            <a:off x="95129" y="1432390"/>
            <a:ext cx="4503376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8925"/>
            <a:r>
              <a:rPr lang="en-US" altLang="en-US" sz="2400" dirty="0">
                <a:ea typeface="ＭＳ Ｐゴシック" panose="020B0600070205080204" pitchFamily="34" charset="-128"/>
              </a:rPr>
              <a:t>official, contact-of-last-resort by name servers that can not resolve name</a:t>
            </a:r>
          </a:p>
          <a:p>
            <a:pPr marL="403225" indent="-288925"/>
            <a:r>
              <a:rPr lang="en-US" altLang="en-US" sz="24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incredibly important </a:t>
            </a:r>
            <a:r>
              <a:rPr lang="en-US" altLang="en-US" sz="2400" dirty="0">
                <a:ea typeface="ＭＳ Ｐゴシック" panose="020B0600070205080204" pitchFamily="34" charset="-128"/>
              </a:rPr>
              <a:t>Internet function</a:t>
            </a:r>
          </a:p>
          <a:p>
            <a:pPr marL="635000" lvl="1" indent="-317500"/>
            <a:r>
              <a:rPr lang="en-US" altLang="en-US" sz="2000" dirty="0">
                <a:ea typeface="ＭＳ Ｐゴシック" panose="020B0600070205080204" pitchFamily="34" charset="-128"/>
              </a:rPr>
              <a:t>Internet couldn’t function without it!</a:t>
            </a:r>
          </a:p>
          <a:p>
            <a:pPr marL="635000" lvl="1" indent="-317500"/>
            <a:r>
              <a:rPr lang="en-US" altLang="en-US" sz="2000" dirty="0">
                <a:ea typeface="ＭＳ Ｐゴシック" panose="020B0600070205080204" pitchFamily="34" charset="-128"/>
              </a:rPr>
              <a:t>DNSSEC – provides security (authentication and message integrity)</a:t>
            </a:r>
          </a:p>
          <a:p>
            <a:pPr marL="403225" indent="-288925"/>
            <a:r>
              <a:rPr lang="en-US" sz="2400" dirty="0"/>
              <a:t>ICANN </a:t>
            </a:r>
            <a:r>
              <a:rPr lang="en-US" sz="2000" dirty="0"/>
              <a:t>(Internet Corporation for Assigned Names and Numbers)</a:t>
            </a:r>
            <a:r>
              <a:rPr lang="en-US" sz="2000" dirty="0">
                <a:ea typeface="ＭＳ Ｐゴシック" panose="020B0600070205080204" pitchFamily="34" charset="-128"/>
              </a:rPr>
              <a:t> </a:t>
            </a:r>
            <a:r>
              <a:rPr lang="en-US" sz="2400" dirty="0">
                <a:ea typeface="ＭＳ Ｐゴシック" panose="020B0600070205080204" pitchFamily="34" charset="-128"/>
              </a:rPr>
              <a:t>manages root DNS domain</a:t>
            </a:r>
            <a:endParaRPr lang="en-US" sz="2400" dirty="0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3008E56-7251-487D-AA83-5867E67B0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138" y="151406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rgbClr val="0000A3"/>
                </a:solidFill>
                <a:latin typeface="+mn-lt"/>
              </a:rPr>
              <a:t>13 logical root name “</a:t>
            </a:r>
            <a:r>
              <a:rPr lang="en-US" altLang="ja-JP" sz="2400" dirty="0">
                <a:solidFill>
                  <a:srgbClr val="0000A3"/>
                </a:solidFill>
                <a:latin typeface="+mn-lt"/>
              </a:rPr>
              <a:t>servers” worldwide each “server” replicated many times (~200 servers in US)</a:t>
            </a:r>
            <a:endParaRPr lang="en-US" altLang="ja-JP" dirty="0">
              <a:solidFill>
                <a:srgbClr val="0000A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6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TLD: authoritative servers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95D0F5-6D33-4D28-8C85-FA4BAB2B53E0}"/>
              </a:ext>
            </a:extLst>
          </p:cNvPr>
          <p:cNvSpPr txBox="1">
            <a:spLocks noChangeArrowheads="1"/>
          </p:cNvSpPr>
          <p:nvPr/>
        </p:nvSpPr>
        <p:spPr>
          <a:xfrm>
            <a:off x="255104" y="1557902"/>
            <a:ext cx="803664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indent="0">
              <a:buFont typeface="Wingdings" pitchFamily="2" charset="2"/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Top-Level Domain (TLD) servers:</a:t>
            </a:r>
          </a:p>
          <a:p>
            <a:pPr marL="460375" lvl="1" indent="-287338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responsible for .com, .org, </a:t>
            </a:r>
            <a:r>
              <a:rPr lang="en-US" altLang="en-US" dirty="0" err="1">
                <a:ea typeface="ＭＳ Ｐゴシック" panose="020B0600070205080204" pitchFamily="34" charset="-128"/>
              </a:rPr>
              <a:t>.net</a:t>
            </a:r>
            <a:r>
              <a:rPr lang="en-US" altLang="en-US" dirty="0">
                <a:ea typeface="ＭＳ Ｐゴシック" panose="020B0600070205080204" pitchFamily="34" charset="-128"/>
              </a:rPr>
              <a:t>, .</a:t>
            </a:r>
            <a:r>
              <a:rPr lang="en-US" altLang="en-US" dirty="0" err="1">
                <a:ea typeface="ＭＳ Ｐゴシック" panose="020B0600070205080204" pitchFamily="34" charset="-128"/>
              </a:rPr>
              <a:t>edu</a:t>
            </a:r>
            <a:r>
              <a:rPr lang="en-US" altLang="en-US" dirty="0">
                <a:ea typeface="ＭＳ Ｐゴシック" panose="020B0600070205080204" pitchFamily="34" charset="-128"/>
              </a:rPr>
              <a:t>, .aero, .jobs, .museums, and all top-level country domains, e.g.: .</a:t>
            </a:r>
            <a:r>
              <a:rPr lang="en-US" altLang="en-US" dirty="0" err="1">
                <a:ea typeface="ＭＳ Ｐゴシック" panose="020B0600070205080204" pitchFamily="34" charset="-128"/>
              </a:rPr>
              <a:t>cn</a:t>
            </a:r>
            <a:r>
              <a:rPr lang="en-US" altLang="en-US" dirty="0">
                <a:ea typeface="ＭＳ Ｐゴシック" panose="020B0600070205080204" pitchFamily="34" charset="-128"/>
              </a:rPr>
              <a:t>, .</a:t>
            </a:r>
            <a:r>
              <a:rPr lang="en-US" altLang="en-US" dirty="0" err="1">
                <a:ea typeface="ＭＳ Ｐゴシック" panose="020B0600070205080204" pitchFamily="34" charset="-128"/>
              </a:rPr>
              <a:t>uk</a:t>
            </a:r>
            <a:r>
              <a:rPr lang="en-US" altLang="en-US" dirty="0">
                <a:ea typeface="ＭＳ Ｐゴシック" panose="020B0600070205080204" pitchFamily="34" charset="-128"/>
              </a:rPr>
              <a:t>, .</a:t>
            </a:r>
            <a:r>
              <a:rPr lang="en-US" altLang="en-US" dirty="0" err="1">
                <a:ea typeface="ＭＳ Ｐゴシック" panose="020B0600070205080204" pitchFamily="34" charset="-128"/>
              </a:rPr>
              <a:t>fr</a:t>
            </a:r>
            <a:r>
              <a:rPr lang="en-US" altLang="en-US" dirty="0">
                <a:ea typeface="ＭＳ Ｐゴシック" panose="020B0600070205080204" pitchFamily="34" charset="-128"/>
              </a:rPr>
              <a:t>, .ca, .</a:t>
            </a:r>
            <a:r>
              <a:rPr lang="en-US" altLang="en-US" dirty="0" err="1">
                <a:ea typeface="ＭＳ Ｐゴシック" panose="020B0600070205080204" pitchFamily="34" charset="-128"/>
              </a:rPr>
              <a:t>jp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460375" lvl="1" indent="-287338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Network Solutions: authoritative registry for .com, </a:t>
            </a:r>
            <a:r>
              <a:rPr lang="en-US" altLang="en-US" dirty="0" err="1">
                <a:ea typeface="ＭＳ Ｐゴシック" panose="020B0600070205080204" pitchFamily="34" charset="-128"/>
              </a:rPr>
              <a:t>.net</a:t>
            </a:r>
            <a:r>
              <a:rPr lang="en-US" altLang="en-US" dirty="0">
                <a:ea typeface="ＭＳ Ｐゴシック" panose="020B0600070205080204" pitchFamily="34" charset="-128"/>
              </a:rPr>
              <a:t> TLD</a:t>
            </a:r>
          </a:p>
          <a:p>
            <a:pPr marL="460375" lvl="1" indent="-287338">
              <a:buFont typeface="Wingdings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Educause: .</a:t>
            </a:r>
            <a:r>
              <a:rPr lang="en-US" altLang="en-US" dirty="0" err="1">
                <a:ea typeface="ＭＳ Ｐゴシック" panose="020B0600070205080204" pitchFamily="34" charset="-128"/>
              </a:rPr>
              <a:t>edu</a:t>
            </a:r>
            <a:r>
              <a:rPr lang="en-US" altLang="en-US" dirty="0">
                <a:ea typeface="ＭＳ Ｐゴシック" panose="020B0600070205080204" pitchFamily="34" charset="-128"/>
              </a:rPr>
              <a:t> TLD</a:t>
            </a:r>
          </a:p>
          <a:p>
            <a:pPr>
              <a:spcBef>
                <a:spcPts val="2200"/>
              </a:spcBef>
              <a:buFont typeface="Wingdings" pitchFamily="2" charset="2"/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Authoritative DNS servers: </a:t>
            </a:r>
          </a:p>
          <a:p>
            <a:pPr marL="460375" lvl="1" indent="-287338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lang="en-US"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lvl="1" indent="-287338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955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772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2020-09-10T06:18:35Z</dcterms:modified>
</cp:coreProperties>
</file>