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Tahoma"/>
      <p:regular r:id="rId17"/>
      <p:bold r:id="rId18"/>
    </p:embeddedFon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MN3Lqaxe64DIMVuLVcuuKxuyo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Tahom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illSans-regular.fntdata"/><Relationship Id="rId6" Type="http://schemas.openxmlformats.org/officeDocument/2006/relationships/slide" Target="slides/slide2.xml"/><Relationship Id="rId18" Type="http://schemas.openxmlformats.org/officeDocument/2006/relationships/font" Target="fonts/Tahom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.png"/><Relationship Id="rId11" Type="http://schemas.openxmlformats.org/officeDocument/2006/relationships/image" Target="../media/image7.png"/><Relationship Id="rId22" Type="http://schemas.openxmlformats.org/officeDocument/2006/relationships/image" Target="../media/image19.png"/><Relationship Id="rId10" Type="http://schemas.openxmlformats.org/officeDocument/2006/relationships/image" Target="../media/image13.png"/><Relationship Id="rId21" Type="http://schemas.openxmlformats.org/officeDocument/2006/relationships/image" Target="../media/image16.png"/><Relationship Id="rId13" Type="http://schemas.openxmlformats.org/officeDocument/2006/relationships/image" Target="../media/image2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5.png"/><Relationship Id="rId15" Type="http://schemas.openxmlformats.org/officeDocument/2006/relationships/image" Target="../media/image15.png"/><Relationship Id="rId14" Type="http://schemas.openxmlformats.org/officeDocument/2006/relationships/image" Target="../media/image3.png"/><Relationship Id="rId17" Type="http://schemas.openxmlformats.org/officeDocument/2006/relationships/image" Target="../media/image22.png"/><Relationship Id="rId16" Type="http://schemas.openxmlformats.org/officeDocument/2006/relationships/image" Target="../media/image17.png"/><Relationship Id="rId5" Type="http://schemas.openxmlformats.org/officeDocument/2006/relationships/image" Target="../media/image1.png"/><Relationship Id="rId19" Type="http://schemas.openxmlformats.org/officeDocument/2006/relationships/image" Target="../media/image18.png"/><Relationship Id="rId6" Type="http://schemas.openxmlformats.org/officeDocument/2006/relationships/image" Target="../media/image4.png"/><Relationship Id="rId18" Type="http://schemas.openxmlformats.org/officeDocument/2006/relationships/image" Target="../media/image21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.png"/><Relationship Id="rId11" Type="http://schemas.openxmlformats.org/officeDocument/2006/relationships/image" Target="../media/image7.png"/><Relationship Id="rId22" Type="http://schemas.openxmlformats.org/officeDocument/2006/relationships/image" Target="../media/image19.png"/><Relationship Id="rId10" Type="http://schemas.openxmlformats.org/officeDocument/2006/relationships/image" Target="../media/image13.png"/><Relationship Id="rId21" Type="http://schemas.openxmlformats.org/officeDocument/2006/relationships/image" Target="../media/image16.png"/><Relationship Id="rId13" Type="http://schemas.openxmlformats.org/officeDocument/2006/relationships/image" Target="../media/image2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5.png"/><Relationship Id="rId15" Type="http://schemas.openxmlformats.org/officeDocument/2006/relationships/image" Target="../media/image15.png"/><Relationship Id="rId14" Type="http://schemas.openxmlformats.org/officeDocument/2006/relationships/image" Target="../media/image3.png"/><Relationship Id="rId17" Type="http://schemas.openxmlformats.org/officeDocument/2006/relationships/image" Target="../media/image22.png"/><Relationship Id="rId16" Type="http://schemas.openxmlformats.org/officeDocument/2006/relationships/image" Target="../media/image17.png"/><Relationship Id="rId5" Type="http://schemas.openxmlformats.org/officeDocument/2006/relationships/image" Target="../media/image1.png"/><Relationship Id="rId19" Type="http://schemas.openxmlformats.org/officeDocument/2006/relationships/image" Target="../media/image18.png"/><Relationship Id="rId6" Type="http://schemas.openxmlformats.org/officeDocument/2006/relationships/image" Target="../media/image4.png"/><Relationship Id="rId18" Type="http://schemas.openxmlformats.org/officeDocument/2006/relationships/image" Target="../media/image21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592661" y="2556698"/>
            <a:ext cx="679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4694786" y="3575123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Animesh Giri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668794" y="412622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2" name="Google Shape;92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4" name="Google Shape;94;p1"/>
          <p:cNvCxnSpPr/>
          <p:nvPr/>
        </p:nvCxnSpPr>
        <p:spPr>
          <a:xfrm flipH="1" rot="10800000">
            <a:off x="4668794" y="328287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4026" y="974645"/>
            <a:ext cx="2369218" cy="3550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7" name="Google Shape;97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0"/>
          <p:cNvSpPr/>
          <p:nvPr/>
        </p:nvSpPr>
        <p:spPr>
          <a:xfrm>
            <a:off x="438149" y="637371"/>
            <a:ext cx="78716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Transport-layer Actions</a:t>
            </a:r>
            <a:endParaRPr/>
          </a:p>
        </p:txBody>
      </p:sp>
      <p:cxnSp>
        <p:nvCxnSpPr>
          <p:cNvPr id="705" name="Google Shape;705;p10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706" name="Google Shape;7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1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grpSp>
        <p:nvGrpSpPr>
          <p:cNvPr id="708" name="Google Shape;708;p10"/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709" name="Google Shape;709;p10"/>
            <p:cNvCxnSpPr/>
            <p:nvPr/>
          </p:nvCxnSpPr>
          <p:spPr>
            <a:xfrm>
              <a:off x="2578811" y="5062556"/>
              <a:ext cx="1582832" cy="30261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710" name="Google Shape;710;p10"/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711" name="Google Shape;711;p10"/>
              <p:cNvCxnSpPr/>
              <p:nvPr/>
            </p:nvCxnSpPr>
            <p:spPr>
              <a:xfrm flipH="1">
                <a:off x="7972023" y="4973372"/>
                <a:ext cx="1473513" cy="4743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712" name="Google Shape;712;p10"/>
              <p:cNvSpPr/>
              <p:nvPr/>
            </p:nvSpPr>
            <p:spPr>
              <a:xfrm>
                <a:off x="4062521" y="4965666"/>
                <a:ext cx="4036903" cy="1028731"/>
              </a:xfrm>
              <a:custGeom>
                <a:rect b="b" l="l" r="r" t="t"/>
                <a:pathLst>
                  <a:path extrusionOk="0" h="917" w="187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</a:t>
                </a:r>
                <a:endParaRPr/>
              </a:p>
            </p:txBody>
          </p:sp>
        </p:grpSp>
      </p:grpSp>
      <p:sp>
        <p:nvSpPr>
          <p:cNvPr id="713" name="Google Shape;713;p10"/>
          <p:cNvSpPr/>
          <p:nvPr/>
        </p:nvSpPr>
        <p:spPr>
          <a:xfrm>
            <a:off x="10295012" y="2167472"/>
            <a:ext cx="890436" cy="2912558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4" name="Google Shape;714;p10"/>
          <p:cNvSpPr/>
          <p:nvPr/>
        </p:nvSpPr>
        <p:spPr>
          <a:xfrm>
            <a:off x="854349" y="2256655"/>
            <a:ext cx="846644" cy="2922199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15" name="Google Shape;715;p10"/>
          <p:cNvGrpSpPr/>
          <p:nvPr/>
        </p:nvGrpSpPr>
        <p:grpSpPr>
          <a:xfrm>
            <a:off x="10914892" y="3929399"/>
            <a:ext cx="549832" cy="1070215"/>
            <a:chOff x="4140" y="429"/>
            <a:chExt cx="1425" cy="2396"/>
          </a:xfrm>
        </p:grpSpPr>
        <p:sp>
          <p:nvSpPr>
            <p:cNvPr id="716" name="Google Shape;716;p1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7" name="Google Shape;717;p10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8" name="Google Shape;718;p1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9" name="Google Shape;719;p1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0" name="Google Shape;720;p10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721" name="Google Shape;721;p10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722" name="Google Shape;722;p10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724" name="Google Shape;724;p10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725" name="Google Shape;725;p10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726" name="Google Shape;726;p10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728" name="Google Shape;728;p10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9" name="Google Shape;729;p10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730" name="Google Shape;730;p10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731" name="Google Shape;731;p10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2" name="Google Shape;732;p10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733" name="Google Shape;733;p1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734" name="Google Shape;734;p10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735" name="Google Shape;735;p10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737" name="Google Shape;737;p10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8" name="Google Shape;738;p1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9" name="Google Shape;739;p1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0" name="Google Shape;740;p10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1" name="Google Shape;741;p1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2" name="Google Shape;742;p10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3" name="Google Shape;743;p10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4" name="Google Shape;744;p10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48" name="Google Shape;748;p10"/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749" name="Google Shape;749;p10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51" name="Google Shape;751;p10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0"/>
            <p:cNvCxnSpPr/>
            <p:nvPr/>
          </p:nvCxnSpPr>
          <p:spPr>
            <a:xfrm>
              <a:off x="8108201" y="3602458"/>
              <a:ext cx="2233387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3" name="Google Shape;753;p10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754" name="Google Shape;754;p10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755" name="Google Shape;755;p10"/>
            <p:cNvSpPr txBox="1"/>
            <p:nvPr/>
          </p:nvSpPr>
          <p:spPr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/>
            </a:p>
          </p:txBody>
        </p:sp>
        <p:cxnSp>
          <p:nvCxnSpPr>
            <p:cNvPr id="756" name="Google Shape;756;p10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10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8" name="Google Shape;758;p10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</p:grpSp>
      <p:grpSp>
        <p:nvGrpSpPr>
          <p:cNvPr id="759" name="Google Shape;759;p10"/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60" name="Google Shape;760;p10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1" name="Google Shape;761;p10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62" name="Google Shape;762;p10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10"/>
            <p:cNvCxnSpPr/>
            <p:nvPr/>
          </p:nvCxnSpPr>
          <p:spPr>
            <a:xfrm>
              <a:off x="8121121" y="3602458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4" name="Google Shape;764;p10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765" name="Google Shape;765;p10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766" name="Google Shape;766;p10"/>
            <p:cNvSpPr txBox="1"/>
            <p:nvPr/>
          </p:nvSpPr>
          <p:spPr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/>
            </a:p>
          </p:txBody>
        </p:sp>
        <p:cxnSp>
          <p:nvCxnSpPr>
            <p:cNvPr id="767" name="Google Shape;767;p10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10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9" name="Google Shape;769;p10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</p:grpSp>
      <p:sp>
        <p:nvSpPr>
          <p:cNvPr id="770" name="Google Shape;770;p10"/>
          <p:cNvSpPr txBox="1"/>
          <p:nvPr/>
        </p:nvSpPr>
        <p:spPr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grpSp>
        <p:nvGrpSpPr>
          <p:cNvPr id="771" name="Google Shape;771;p10"/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772" name="Google Shape;772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73" name="Google Shape;773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74" name="Google Shape;774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75" name="Google Shape;775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9" name="Google Shape;779;p10"/>
          <p:cNvGrpSpPr/>
          <p:nvPr/>
        </p:nvGrpSpPr>
        <p:grpSpPr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780" name="Google Shape;780;p10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3" name="Google Shape;783;p10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84" name="Google Shape;784;p10"/>
          <p:cNvGrpSpPr/>
          <p:nvPr/>
        </p:nvGrpSpPr>
        <p:grpSpPr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785" name="Google Shape;785;p10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7" name="Google Shape;787;p10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8" name="Google Shape;788;p10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89" name="Google Shape;789;p10"/>
          <p:cNvSpPr/>
          <p:nvPr/>
        </p:nvSpPr>
        <p:spPr>
          <a:xfrm>
            <a:off x="8043548" y="2078287"/>
            <a:ext cx="2443011" cy="3369475"/>
          </a:xfrm>
          <a:prstGeom prst="rect">
            <a:avLst/>
          </a:prstGeom>
          <a:solidFill>
            <a:schemeClr val="lt1">
              <a:alpha val="8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10"/>
          <p:cNvSpPr txBox="1"/>
          <p:nvPr/>
        </p:nvSpPr>
        <p:spPr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sp>
        <p:nvSpPr>
          <p:cNvPr id="791" name="Google Shape;791;p10"/>
          <p:cNvSpPr/>
          <p:nvPr/>
        </p:nvSpPr>
        <p:spPr>
          <a:xfrm>
            <a:off x="425009" y="1317267"/>
            <a:ext cx="3666301" cy="4334024"/>
          </a:xfrm>
          <a:prstGeom prst="rect">
            <a:avLst/>
          </a:prstGeom>
          <a:solidFill>
            <a:schemeClr val="lt1">
              <a:alpha val="8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2" name="Google Shape;792;p10"/>
          <p:cNvGrpSpPr/>
          <p:nvPr/>
        </p:nvGrpSpPr>
        <p:grpSpPr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793" name="Google Shape;793;p10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4" name="Google Shape;794;p10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7" name="Google Shape;797;p10"/>
          <p:cNvSpPr txBox="1"/>
          <p:nvPr/>
        </p:nvSpPr>
        <p:spPr>
          <a:xfrm>
            <a:off x="4212477" y="1830701"/>
            <a:ext cx="389834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Receiver:</a:t>
            </a:r>
            <a:endParaRPr/>
          </a:p>
          <a:p>
            <a:pPr indent="-1047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8" name="Google Shape;798;p10"/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799" name="Google Shape;799;p10"/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0"/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app.  msg</a:t>
              </a:r>
              <a:endParaRPr/>
            </a:p>
          </p:txBody>
        </p:sp>
      </p:grpSp>
      <p:sp>
        <p:nvSpPr>
          <p:cNvPr id="801" name="Google Shape;801;p10"/>
          <p:cNvSpPr txBox="1"/>
          <p:nvPr/>
        </p:nvSpPr>
        <p:spPr>
          <a:xfrm>
            <a:off x="4391041" y="3125909"/>
            <a:ext cx="3825456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extracts application-layer message</a:t>
            </a:r>
            <a:endParaRPr/>
          </a:p>
        </p:txBody>
      </p:sp>
      <p:sp>
        <p:nvSpPr>
          <p:cNvPr id="802" name="Google Shape;802;p10"/>
          <p:cNvSpPr txBox="1"/>
          <p:nvPr/>
        </p:nvSpPr>
        <p:spPr>
          <a:xfrm>
            <a:off x="4389103" y="2734423"/>
            <a:ext cx="3825456" cy="409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 header values</a:t>
            </a:r>
            <a:endParaRPr/>
          </a:p>
        </p:txBody>
      </p:sp>
      <p:sp>
        <p:nvSpPr>
          <p:cNvPr id="803" name="Google Shape;803;p10"/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receives segment from IP</a:t>
            </a:r>
            <a:endParaRPr/>
          </a:p>
        </p:txBody>
      </p:sp>
      <p:grpSp>
        <p:nvGrpSpPr>
          <p:cNvPr id="804" name="Google Shape;804;p10"/>
          <p:cNvGrpSpPr/>
          <p:nvPr/>
        </p:nvGrpSpPr>
        <p:grpSpPr>
          <a:xfrm>
            <a:off x="1745737" y="4814948"/>
            <a:ext cx="1818022" cy="369332"/>
            <a:chOff x="7863122" y="5632673"/>
            <a:chExt cx="1818022" cy="369332"/>
          </a:xfrm>
        </p:grpSpPr>
        <p:grpSp>
          <p:nvGrpSpPr>
            <p:cNvPr id="805" name="Google Shape;805;p10"/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806" name="Google Shape;806;p10"/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10"/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T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</a:t>
                </a:r>
                <a:endParaRPr/>
              </a:p>
            </p:txBody>
          </p:sp>
        </p:grpSp>
        <p:grpSp>
          <p:nvGrpSpPr>
            <p:cNvPr id="808" name="Google Shape;808;p10"/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809" name="Google Shape;809;p10"/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10"/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app. msg</a:t>
                </a:r>
                <a:endParaRPr/>
              </a:p>
            </p:txBody>
          </p:sp>
        </p:grpSp>
      </p:grpSp>
      <p:sp>
        <p:nvSpPr>
          <p:cNvPr id="811" name="Google Shape;811;p10"/>
          <p:cNvSpPr txBox="1"/>
          <p:nvPr/>
        </p:nvSpPr>
        <p:spPr>
          <a:xfrm>
            <a:off x="4395862" y="3809729"/>
            <a:ext cx="3825456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demultiplexes message up to application via socket</a:t>
            </a:r>
            <a:endParaRPr/>
          </a:p>
        </p:txBody>
      </p:sp>
      <p:sp>
        <p:nvSpPr>
          <p:cNvPr id="812" name="Google Shape;812;p10"/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cap="flat" cmpd="sng" w="25400">
            <a:solidFill>
              <a:srgbClr val="CD00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1"/>
          <p:cNvSpPr/>
          <p:nvPr/>
        </p:nvSpPr>
        <p:spPr>
          <a:xfrm>
            <a:off x="438149" y="637371"/>
            <a:ext cx="78716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Internet Transport-layer protocols</a:t>
            </a:r>
            <a:endParaRPr/>
          </a:p>
        </p:txBody>
      </p:sp>
      <p:cxnSp>
        <p:nvCxnSpPr>
          <p:cNvPr id="818" name="Google Shape;818;p11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819" name="Google Shape;8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21" name="Google Shape;821;p11"/>
          <p:cNvGrpSpPr/>
          <p:nvPr/>
        </p:nvGrpSpPr>
        <p:grpSpPr>
          <a:xfrm>
            <a:off x="5048250" y="1524000"/>
            <a:ext cx="3963775" cy="4545013"/>
            <a:chOff x="3277" y="974"/>
            <a:chExt cx="2230" cy="2863"/>
          </a:xfrm>
        </p:grpSpPr>
        <p:sp>
          <p:nvSpPr>
            <p:cNvPr id="822" name="Google Shape;822;p11"/>
            <p:cNvSpPr/>
            <p:nvPr/>
          </p:nvSpPr>
          <p:spPr>
            <a:xfrm>
              <a:off x="3277" y="1079"/>
              <a:ext cx="1094" cy="675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3" name="Google Shape;823;p11"/>
            <p:cNvGrpSpPr/>
            <p:nvPr/>
          </p:nvGrpSpPr>
          <p:grpSpPr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824" name="Google Shape;824;p11"/>
              <p:cNvSpPr/>
              <p:nvPr/>
            </p:nvSpPr>
            <p:spPr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2889" y="1631"/>
                <a:ext cx="980" cy="253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CC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6" name="Google Shape;826;p11"/>
            <p:cNvSpPr/>
            <p:nvPr/>
          </p:nvSpPr>
          <p:spPr>
            <a:xfrm>
              <a:off x="3379" y="2788"/>
              <a:ext cx="2032" cy="1049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7" name="Google Shape;827;p11"/>
            <p:cNvCxnSpPr/>
            <p:nvPr/>
          </p:nvCxnSpPr>
          <p:spPr>
            <a:xfrm rot="-5400000">
              <a:off x="4942" y="3252"/>
              <a:ext cx="330" cy="88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11"/>
            <p:cNvCxnSpPr/>
            <p:nvPr/>
          </p:nvCxnSpPr>
          <p:spPr>
            <a:xfrm flipH="1" rot="-5400000">
              <a:off x="5034" y="3429"/>
              <a:ext cx="2" cy="54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11"/>
            <p:cNvCxnSpPr/>
            <p:nvPr/>
          </p:nvCxnSpPr>
          <p:spPr>
            <a:xfrm rot="10800000">
              <a:off x="5151" y="3225"/>
              <a:ext cx="0" cy="7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11"/>
            <p:cNvCxnSpPr/>
            <p:nvPr/>
          </p:nvCxnSpPr>
          <p:spPr>
            <a:xfrm flipH="1">
              <a:off x="3827" y="2977"/>
              <a:ext cx="160" cy="29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11"/>
            <p:cNvCxnSpPr/>
            <p:nvPr/>
          </p:nvCxnSpPr>
          <p:spPr>
            <a:xfrm>
              <a:off x="3843" y="3009"/>
              <a:ext cx="124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11"/>
            <p:cNvCxnSpPr/>
            <p:nvPr/>
          </p:nvCxnSpPr>
          <p:spPr>
            <a:xfrm>
              <a:off x="3680" y="3221"/>
              <a:ext cx="17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11"/>
            <p:cNvCxnSpPr/>
            <p:nvPr/>
          </p:nvCxnSpPr>
          <p:spPr>
            <a:xfrm>
              <a:off x="3914" y="3271"/>
              <a:ext cx="309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11"/>
            <p:cNvCxnSpPr/>
            <p:nvPr/>
          </p:nvCxnSpPr>
          <p:spPr>
            <a:xfrm flipH="1">
              <a:off x="4065" y="3213"/>
              <a:ext cx="34" cy="5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11"/>
            <p:cNvCxnSpPr/>
            <p:nvPr/>
          </p:nvCxnSpPr>
          <p:spPr>
            <a:xfrm>
              <a:off x="3947" y="3269"/>
              <a:ext cx="1" cy="5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11"/>
            <p:cNvCxnSpPr/>
            <p:nvPr/>
          </p:nvCxnSpPr>
          <p:spPr>
            <a:xfrm rot="10800000">
              <a:off x="4197" y="3274"/>
              <a:ext cx="0" cy="4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11"/>
            <p:cNvCxnSpPr/>
            <p:nvPr/>
          </p:nvCxnSpPr>
          <p:spPr>
            <a:xfrm>
              <a:off x="4248" y="3185"/>
              <a:ext cx="317" cy="17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11"/>
            <p:cNvCxnSpPr/>
            <p:nvPr/>
          </p:nvCxnSpPr>
          <p:spPr>
            <a:xfrm>
              <a:off x="3901" y="3144"/>
              <a:ext cx="51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11"/>
            <p:cNvCxnSpPr/>
            <p:nvPr/>
          </p:nvCxnSpPr>
          <p:spPr>
            <a:xfrm>
              <a:off x="3809" y="2257"/>
              <a:ext cx="148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11"/>
            <p:cNvCxnSpPr/>
            <p:nvPr/>
          </p:nvCxnSpPr>
          <p:spPr>
            <a:xfrm flipH="1" rot="10800000">
              <a:off x="3711" y="2354"/>
              <a:ext cx="106" cy="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41" name="Google Shape;841;p11"/>
            <p:cNvGrpSpPr/>
            <p:nvPr/>
          </p:nvGrpSpPr>
          <p:grpSpPr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descr="access_point_stylized_small" id="842" name="Google Shape;842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843" name="Google Shape;843;p1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44" name="Google Shape;844;p11"/>
            <p:cNvSpPr/>
            <p:nvPr/>
          </p:nvSpPr>
          <p:spPr>
            <a:xfrm>
              <a:off x="4419" y="2224"/>
              <a:ext cx="828" cy="425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4417" y="1263"/>
              <a:ext cx="1090" cy="709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6" name="Google Shape;846;p11"/>
            <p:cNvCxnSpPr/>
            <p:nvPr/>
          </p:nvCxnSpPr>
          <p:spPr>
            <a:xfrm>
              <a:off x="4659" y="2404"/>
              <a:ext cx="103" cy="7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11"/>
            <p:cNvCxnSpPr/>
            <p:nvPr/>
          </p:nvCxnSpPr>
          <p:spPr>
            <a:xfrm>
              <a:off x="4720" y="2354"/>
              <a:ext cx="176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11"/>
            <p:cNvCxnSpPr/>
            <p:nvPr/>
          </p:nvCxnSpPr>
          <p:spPr>
            <a:xfrm flipH="1" rot="10800000">
              <a:off x="4869" y="2408"/>
              <a:ext cx="85" cy="6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11"/>
            <p:cNvCxnSpPr/>
            <p:nvPr/>
          </p:nvCxnSpPr>
          <p:spPr>
            <a:xfrm>
              <a:off x="4235" y="1632"/>
              <a:ext cx="321" cy="2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11"/>
            <p:cNvCxnSpPr/>
            <p:nvPr/>
          </p:nvCxnSpPr>
          <p:spPr>
            <a:xfrm>
              <a:off x="4635" y="2961"/>
              <a:ext cx="246" cy="11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11"/>
            <p:cNvCxnSpPr/>
            <p:nvPr/>
          </p:nvCxnSpPr>
          <p:spPr>
            <a:xfrm flipH="1" rot="10800000">
              <a:off x="4244" y="2953"/>
              <a:ext cx="203" cy="1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11"/>
            <p:cNvCxnSpPr/>
            <p:nvPr/>
          </p:nvCxnSpPr>
          <p:spPr>
            <a:xfrm>
              <a:off x="4271" y="3137"/>
              <a:ext cx="6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11"/>
            <p:cNvCxnSpPr/>
            <p:nvPr/>
          </p:nvCxnSpPr>
          <p:spPr>
            <a:xfrm flipH="1" rot="10800000">
              <a:off x="4773" y="1572"/>
              <a:ext cx="78" cy="5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11"/>
            <p:cNvCxnSpPr/>
            <p:nvPr/>
          </p:nvCxnSpPr>
          <p:spPr>
            <a:xfrm>
              <a:off x="4665" y="1681"/>
              <a:ext cx="0" cy="52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11"/>
            <p:cNvCxnSpPr/>
            <p:nvPr/>
          </p:nvCxnSpPr>
          <p:spPr>
            <a:xfrm flipH="1" rot="10800000">
              <a:off x="4773" y="1616"/>
              <a:ext cx="166" cy="18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11"/>
            <p:cNvCxnSpPr/>
            <p:nvPr/>
          </p:nvCxnSpPr>
          <p:spPr>
            <a:xfrm>
              <a:off x="5003" y="1615"/>
              <a:ext cx="0" cy="12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11"/>
            <p:cNvCxnSpPr/>
            <p:nvPr/>
          </p:nvCxnSpPr>
          <p:spPr>
            <a:xfrm>
              <a:off x="4785" y="1808"/>
              <a:ext cx="119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11"/>
            <p:cNvCxnSpPr/>
            <p:nvPr/>
          </p:nvCxnSpPr>
          <p:spPr>
            <a:xfrm>
              <a:off x="5134" y="1802"/>
              <a:ext cx="1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11"/>
            <p:cNvCxnSpPr/>
            <p:nvPr/>
          </p:nvCxnSpPr>
          <p:spPr>
            <a:xfrm flipH="1">
              <a:off x="4596" y="1850"/>
              <a:ext cx="62" cy="444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11"/>
            <p:cNvCxnSpPr/>
            <p:nvPr/>
          </p:nvCxnSpPr>
          <p:spPr>
            <a:xfrm flipH="1">
              <a:off x="4969" y="1850"/>
              <a:ext cx="70" cy="45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11"/>
            <p:cNvCxnSpPr/>
            <p:nvPr/>
          </p:nvCxnSpPr>
          <p:spPr>
            <a:xfrm flipH="1" rot="10800000">
              <a:off x="4581" y="2569"/>
              <a:ext cx="143" cy="2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11"/>
            <p:cNvCxnSpPr/>
            <p:nvPr/>
          </p:nvCxnSpPr>
          <p:spPr>
            <a:xfrm>
              <a:off x="5257" y="1801"/>
              <a:ext cx="1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grpSp>
          <p:nvGrpSpPr>
            <p:cNvPr id="863" name="Google Shape;863;p11"/>
            <p:cNvGrpSpPr/>
            <p:nvPr/>
          </p:nvGrpSpPr>
          <p:grpSpPr>
            <a:xfrm>
              <a:off x="3813" y="1163"/>
              <a:ext cx="295" cy="391"/>
              <a:chOff x="1653" y="3023"/>
              <a:chExt cx="622" cy="911"/>
            </a:xfrm>
          </p:grpSpPr>
          <p:cxnSp>
            <p:nvCxnSpPr>
              <p:cNvPr id="864" name="Google Shape;864;p11"/>
              <p:cNvCxnSpPr/>
              <p:nvPr/>
            </p:nvCxnSpPr>
            <p:spPr>
              <a:xfrm flipH="1">
                <a:off x="1766" y="3287"/>
                <a:ext cx="188" cy="58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5" name="Google Shape;865;p11"/>
              <p:cNvCxnSpPr/>
              <p:nvPr/>
            </p:nvCxnSpPr>
            <p:spPr>
              <a:xfrm>
                <a:off x="1954" y="3287"/>
                <a:ext cx="188" cy="58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6" name="Google Shape;866;p11"/>
              <p:cNvCxnSpPr/>
              <p:nvPr/>
            </p:nvCxnSpPr>
            <p:spPr>
              <a:xfrm>
                <a:off x="1766" y="3870"/>
                <a:ext cx="188" cy="6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7" name="Google Shape;867;p11"/>
              <p:cNvCxnSpPr/>
              <p:nvPr/>
            </p:nvCxnSpPr>
            <p:spPr>
              <a:xfrm flipH="1">
                <a:off x="1954" y="3870"/>
                <a:ext cx="188" cy="6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8" name="Google Shape;868;p11"/>
              <p:cNvCxnSpPr/>
              <p:nvPr/>
            </p:nvCxnSpPr>
            <p:spPr>
              <a:xfrm>
                <a:off x="1954" y="3300"/>
                <a:ext cx="0" cy="63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9" name="Google Shape;869;p11"/>
              <p:cNvCxnSpPr/>
              <p:nvPr/>
            </p:nvCxnSpPr>
            <p:spPr>
              <a:xfrm flipH="1" rot="10800000">
                <a:off x="1766" y="3810"/>
                <a:ext cx="188" cy="6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0" name="Google Shape;870;p11"/>
              <p:cNvCxnSpPr/>
              <p:nvPr/>
            </p:nvCxnSpPr>
            <p:spPr>
              <a:xfrm rot="10800000">
                <a:off x="1954" y="3810"/>
                <a:ext cx="188" cy="6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1" name="Google Shape;871;p11"/>
              <p:cNvCxnSpPr/>
              <p:nvPr/>
            </p:nvCxnSpPr>
            <p:spPr>
              <a:xfrm>
                <a:off x="1846" y="3618"/>
                <a:ext cx="108" cy="4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2" name="Google Shape;872;p11"/>
              <p:cNvCxnSpPr/>
              <p:nvPr/>
            </p:nvCxnSpPr>
            <p:spPr>
              <a:xfrm flipH="1" rot="10800000">
                <a:off x="1954" y="3618"/>
                <a:ext cx="114" cy="4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3" name="Google Shape;873;p11"/>
              <p:cNvCxnSpPr/>
              <p:nvPr/>
            </p:nvCxnSpPr>
            <p:spPr>
              <a:xfrm>
                <a:off x="1810" y="3704"/>
                <a:ext cx="139" cy="6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4" name="Google Shape;874;p11"/>
              <p:cNvCxnSpPr/>
              <p:nvPr/>
            </p:nvCxnSpPr>
            <p:spPr>
              <a:xfrm flipH="1" rot="10800000">
                <a:off x="1954" y="3717"/>
                <a:ext cx="140" cy="5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5" name="Google Shape;875;p11"/>
              <p:cNvCxnSpPr/>
              <p:nvPr/>
            </p:nvCxnSpPr>
            <p:spPr>
              <a:xfrm flipH="1" rot="10800000">
                <a:off x="1954" y="3530"/>
                <a:ext cx="72" cy="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6" name="Google Shape;876;p11"/>
              <p:cNvCxnSpPr/>
              <p:nvPr/>
            </p:nvCxnSpPr>
            <p:spPr>
              <a:xfrm flipH="1" rot="10800000">
                <a:off x="1954" y="3409"/>
                <a:ext cx="45" cy="1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7" name="Google Shape;877;p11"/>
              <p:cNvCxnSpPr/>
              <p:nvPr/>
            </p:nvCxnSpPr>
            <p:spPr>
              <a:xfrm>
                <a:off x="1873" y="3522"/>
                <a:ext cx="87" cy="3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8" name="Google Shape;878;p11"/>
              <p:cNvCxnSpPr/>
              <p:nvPr/>
            </p:nvCxnSpPr>
            <p:spPr>
              <a:xfrm>
                <a:off x="1912" y="3404"/>
                <a:ext cx="50" cy="31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79" name="Google Shape;879;p11"/>
              <p:cNvSpPr/>
              <p:nvPr/>
            </p:nvSpPr>
            <p:spPr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pic>
            <p:nvPicPr>
              <p:cNvPr descr="cell_tower_radiation_gray" id="880" name="Google Shape;880;p1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1" name="Google Shape;881;p11"/>
            <p:cNvGrpSpPr/>
            <p:nvPr/>
          </p:nvGrpSpPr>
          <p:grpSpPr>
            <a:xfrm>
              <a:off x="3962" y="1516"/>
              <a:ext cx="286" cy="160"/>
              <a:chOff x="3843" y="1516"/>
              <a:chExt cx="286" cy="160"/>
            </a:xfrm>
          </p:grpSpPr>
          <p:cxnSp>
            <p:nvCxnSpPr>
              <p:cNvPr id="882" name="Google Shape;882;p11"/>
              <p:cNvCxnSpPr/>
              <p:nvPr/>
            </p:nvCxnSpPr>
            <p:spPr>
              <a:xfrm>
                <a:off x="3843" y="1516"/>
                <a:ext cx="96" cy="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83" name="Google Shape;883;p11"/>
              <p:cNvSpPr/>
              <p:nvPr/>
            </p:nvSpPr>
            <p:spPr>
              <a:xfrm>
                <a:off x="3884" y="1616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3884" y="1610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3883" y="1569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886" name="Google Shape;886;p11"/>
              <p:cNvGrpSpPr/>
              <p:nvPr/>
            </p:nvGrpSpPr>
            <p:grpSpPr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887" name="Google Shape;887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889" name="Google Shape;889;p11"/>
              <p:cNvCxnSpPr/>
              <p:nvPr/>
            </p:nvCxnSpPr>
            <p:spPr>
              <a:xfrm>
                <a:off x="3884" y="1602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0" name="Google Shape;890;p11"/>
              <p:cNvCxnSpPr/>
              <p:nvPr/>
            </p:nvCxnSpPr>
            <p:spPr>
              <a:xfrm>
                <a:off x="4127" y="1604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91" name="Google Shape;891;p11"/>
            <p:cNvGrpSpPr/>
            <p:nvPr/>
          </p:nvGrpSpPr>
          <p:grpSpPr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892" name="Google Shape;892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93" name="Google Shape;893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94" name="Google Shape;894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895" name="Google Shape;895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96" name="Google Shape;896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898" name="Google Shape;898;p11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9" name="Google Shape;899;p11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00" name="Google Shape;900;p11"/>
            <p:cNvGrpSpPr/>
            <p:nvPr/>
          </p:nvGrpSpPr>
          <p:grpSpPr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901" name="Google Shape;901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02" name="Google Shape;902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03" name="Google Shape;903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04" name="Google Shape;904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05" name="Google Shape;905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6" name="Google Shape;906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907" name="Google Shape;907;p11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8" name="Google Shape;908;p11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09" name="Google Shape;909;p11"/>
            <p:cNvGrpSpPr/>
            <p:nvPr/>
          </p:nvGrpSpPr>
          <p:grpSpPr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910" name="Google Shape;910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13" name="Google Shape;913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14" name="Google Shape;914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5" name="Google Shape;915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916" name="Google Shape;916;p11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7" name="Google Shape;917;p11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18" name="Google Shape;918;p11"/>
            <p:cNvGrpSpPr/>
            <p:nvPr/>
          </p:nvGrpSpPr>
          <p:grpSpPr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22" name="Google Shape;922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23" name="Google Shape;923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925" name="Google Shape;925;p11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6" name="Google Shape;926;p11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27" name="Google Shape;927;p11"/>
            <p:cNvGrpSpPr/>
            <p:nvPr/>
          </p:nvGrpSpPr>
          <p:grpSpPr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928" name="Google Shape;928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29" name="Google Shape;929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30" name="Google Shape;930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31" name="Google Shape;931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32" name="Google Shape;932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934" name="Google Shape;934;p11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5" name="Google Shape;935;p11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936" name="Google Shape;936;p11"/>
            <p:cNvCxnSpPr/>
            <p:nvPr/>
          </p:nvCxnSpPr>
          <p:spPr>
            <a:xfrm>
              <a:off x="4049" y="2358"/>
              <a:ext cx="428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37" name="Google Shape;937;p11"/>
            <p:cNvGrpSpPr/>
            <p:nvPr/>
          </p:nvGrpSpPr>
          <p:grpSpPr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938" name="Google Shape;938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39" name="Google Shape;939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40" name="Google Shape;940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41" name="Google Shape;941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42" name="Google Shape;942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944" name="Google Shape;944;p11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5" name="Google Shape;945;p11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46" name="Google Shape;946;p11"/>
            <p:cNvGrpSpPr/>
            <p:nvPr/>
          </p:nvGrpSpPr>
          <p:grpSpPr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947" name="Google Shape;947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48" name="Google Shape;948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49" name="Google Shape;949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50" name="Google Shape;950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1" name="Google Shape;951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953" name="Google Shape;953;p11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4" name="Google Shape;954;p11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55" name="Google Shape;955;p11"/>
            <p:cNvGrpSpPr/>
            <p:nvPr/>
          </p:nvGrpSpPr>
          <p:grpSpPr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956" name="Google Shape;956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7" name="Google Shape;957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8" name="Google Shape;958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59" name="Google Shape;959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0" name="Google Shape;960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962" name="Google Shape;962;p11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3" name="Google Shape;963;p11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64" name="Google Shape;964;p11"/>
            <p:cNvGrpSpPr/>
            <p:nvPr/>
          </p:nvGrpSpPr>
          <p:grpSpPr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965" name="Google Shape;965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66" name="Google Shape;966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67" name="Google Shape;967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68" name="Google Shape;968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9" name="Google Shape;969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0" name="Google Shape;970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971" name="Google Shape;971;p11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2" name="Google Shape;972;p11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73" name="Google Shape;973;p11"/>
            <p:cNvGrpSpPr/>
            <p:nvPr/>
          </p:nvGrpSpPr>
          <p:grpSpPr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974" name="Google Shape;974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75" name="Google Shape;975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76" name="Google Shape;976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77" name="Google Shape;977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78" name="Google Shape;978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980" name="Google Shape;980;p11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1" name="Google Shape;981;p11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82" name="Google Shape;982;p11"/>
            <p:cNvGrpSpPr/>
            <p:nvPr/>
          </p:nvGrpSpPr>
          <p:grpSpPr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983" name="Google Shape;983;p11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4" name="Google Shape;984;p11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5" name="Google Shape;985;p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86" name="Google Shape;986;p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87" name="Google Shape;987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989" name="Google Shape;989;p11"/>
              <p:cNvCxnSpPr/>
              <p:nvPr/>
            </p:nvCxnSpPr>
            <p:spPr>
              <a:xfrm>
                <a:off x="4335" y="1503"/>
                <a:ext cx="0" cy="5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0" name="Google Shape;990;p11"/>
              <p:cNvCxnSpPr/>
              <p:nvPr/>
            </p:nvCxnSpPr>
            <p:spPr>
              <a:xfrm>
                <a:off x="4578" y="1505"/>
                <a:ext cx="0" cy="5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91" name="Google Shape;991;p11"/>
            <p:cNvGrpSpPr/>
            <p:nvPr/>
          </p:nvGrpSpPr>
          <p:grpSpPr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992" name="Google Shape;992;p11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993" name="Google Shape;993;p11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11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11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11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11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11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11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11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11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11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11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11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descr="access_point_stylized_gray_small" id="1005" name="Google Shape;1005;p1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06" name="Google Shape;1006;p11"/>
            <p:cNvGrpSpPr/>
            <p:nvPr/>
          </p:nvGrpSpPr>
          <p:grpSpPr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007" name="Google Shape;1007;p11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008" name="Google Shape;1008;p11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11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11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11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11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11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11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11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11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11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11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11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descr="access_point_stylized_gray_small" id="1020" name="Google Shape;1020;p1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021" name="Google Shape;1021;p11"/>
            <p:cNvCxnSpPr/>
            <p:nvPr/>
          </p:nvCxnSpPr>
          <p:spPr>
            <a:xfrm flipH="1" rot="-5400000">
              <a:off x="5034" y="3427"/>
              <a:ext cx="2" cy="54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22" name="Google Shape;1022;p11"/>
            <p:cNvGrpSpPr/>
            <p:nvPr/>
          </p:nvGrpSpPr>
          <p:grpSpPr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descr="desktop_computer_stylized_medium" id="1023" name="Google Shape;1023;p1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4" name="Google Shape;1024;p11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5" name="Google Shape;1025;p11"/>
            <p:cNvGrpSpPr/>
            <p:nvPr/>
          </p:nvGrpSpPr>
          <p:grpSpPr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descr="desktop_computer_stylized_medium" id="1026" name="Google Shape;1026;p1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7" name="Google Shape;1027;p11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8" name="Google Shape;1028;p11"/>
            <p:cNvGrpSpPr/>
            <p:nvPr/>
          </p:nvGrpSpPr>
          <p:grpSpPr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descr="desktop_computer_stylized_medium" id="1029" name="Google Shape;1029;p1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0" name="Google Shape;1030;p11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1" name="Google Shape;1031;p11"/>
            <p:cNvGrpSpPr/>
            <p:nvPr/>
          </p:nvGrpSpPr>
          <p:grpSpPr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descr="desktop_computer_stylized_medium" id="1032" name="Google Shape;1032;p1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3" name="Google Shape;1033;p11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car_icon_small" id="1034" name="Google Shape;1034;p1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35" name="Google Shape;1035;p11"/>
            <p:cNvGrpSpPr/>
            <p:nvPr/>
          </p:nvGrpSpPr>
          <p:grpSpPr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descr="iphone_stylized_small" id="1036" name="Google Shape;1036;p1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1037" name="Google Shape;1037;p1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8" name="Google Shape;1038;p11"/>
            <p:cNvGrpSpPr/>
            <p:nvPr/>
          </p:nvGrpSpPr>
          <p:grpSpPr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039" name="Google Shape;1039;p11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044" name="Google Shape;1044;p11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045" name="Google Shape;1045;p11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46" name="Google Shape;1046;p11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047" name="Google Shape;1047;p11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048" name="Google Shape;1048;p11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049" name="Google Shape;1049;p11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50" name="Google Shape;1050;p11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051" name="Google Shape;1051;p11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053" name="Google Shape;1053;p11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054" name="Google Shape;1054;p11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55" name="Google Shape;1055;p11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056" name="Google Shape;1056;p11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57" name="Google Shape;1057;p11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058" name="Google Shape;1058;p11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59" name="Google Shape;1059;p11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060" name="Google Shape;1060;p11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7" name="Google Shape;1067;p11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8" name="Google Shape;1068;p11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11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0" name="Google Shape;1070;p11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071" name="Google Shape;1071;p11"/>
            <p:cNvGrpSpPr/>
            <p:nvPr/>
          </p:nvGrpSpPr>
          <p:grpSpPr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072" name="Google Shape;1072;p11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11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4" name="Google Shape;1074;p11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11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11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077" name="Google Shape;1077;p11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078" name="Google Shape;1078;p11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79" name="Google Shape;1079;p11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080" name="Google Shape;1080;p11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081" name="Google Shape;1081;p11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082" name="Google Shape;1082;p11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83" name="Google Shape;1083;p11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084" name="Google Shape;1084;p11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5" name="Google Shape;1085;p11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086" name="Google Shape;1086;p11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087" name="Google Shape;1087;p11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88" name="Google Shape;1088;p11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089" name="Google Shape;1089;p11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90" name="Google Shape;1090;p11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091" name="Google Shape;1091;p11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92" name="Google Shape;1092;p11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093" name="Google Shape;1093;p11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4" name="Google Shape;1094;p11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11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11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7" name="Google Shape;1097;p11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11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9" name="Google Shape;1099;p11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0" name="Google Shape;1100;p11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1" name="Google Shape;1101;p11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11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3" name="Google Shape;1103;p11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104" name="Google Shape;1104;p11"/>
            <p:cNvGrpSpPr/>
            <p:nvPr/>
          </p:nvGrpSpPr>
          <p:grpSpPr>
            <a:xfrm>
              <a:off x="3340" y="1287"/>
              <a:ext cx="337" cy="261"/>
              <a:chOff x="877" y="1008"/>
              <a:chExt cx="2747" cy="2626"/>
            </a:xfrm>
          </p:grpSpPr>
          <p:pic>
            <p:nvPicPr>
              <p:cNvPr descr="antenna_stylized" id="1105" name="Google Shape;1105;p1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106" name="Google Shape;1106;p1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7" name="Google Shape;1107;p11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1108" name="Google Shape;1108;p11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9" name="Google Shape;1109;p11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11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11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11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11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1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15" name="Google Shape;1115;p11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16" name="Google Shape;1116;p11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1117;p11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1118;p11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1119;p11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120;p11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1121;p11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22" name="Google Shape;1122;p11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11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1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11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11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11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" name="Google Shape;1128;p11"/>
            <p:cNvGrpSpPr/>
            <p:nvPr/>
          </p:nvGrpSpPr>
          <p:grpSpPr>
            <a:xfrm>
              <a:off x="4329" y="3456"/>
              <a:ext cx="299" cy="261"/>
              <a:chOff x="877" y="1008"/>
              <a:chExt cx="2747" cy="2626"/>
            </a:xfrm>
          </p:grpSpPr>
          <p:pic>
            <p:nvPicPr>
              <p:cNvPr descr="antenna_stylized" id="1129" name="Google Shape;1129;p1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130" name="Google Shape;1130;p11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1" name="Google Shape;1131;p11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1132" name="Google Shape;1132;p11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3" name="Google Shape;1133;p11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11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11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11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11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11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39" name="Google Shape;1139;p11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40" name="Google Shape;1140;p11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1141;p11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1142;p11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1143;p11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1144;p11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1145;p11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46" name="Google Shape;1146;p11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11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11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11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11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11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152;p11"/>
            <p:cNvGrpSpPr/>
            <p:nvPr/>
          </p:nvGrpSpPr>
          <p:grpSpPr>
            <a:xfrm>
              <a:off x="3503" y="1916"/>
              <a:ext cx="280" cy="261"/>
              <a:chOff x="877" y="1008"/>
              <a:chExt cx="2747" cy="2626"/>
            </a:xfrm>
          </p:grpSpPr>
          <p:pic>
            <p:nvPicPr>
              <p:cNvPr descr="antenna_stylized" id="1153" name="Google Shape;1153;p11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154" name="Google Shape;1154;p11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5" name="Google Shape;1155;p11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1156" name="Google Shape;1156;p11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7" name="Google Shape;1157;p11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11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11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11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11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11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63" name="Google Shape;1163;p11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64" name="Google Shape;1164;p11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11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11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11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11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11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70" name="Google Shape;1170;p11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11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11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11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11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11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6" name="Google Shape;1176;p11"/>
            <p:cNvGrpSpPr/>
            <p:nvPr/>
          </p:nvGrpSpPr>
          <p:grpSpPr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descr="desktop_computer_stylized_medium" id="1177" name="Google Shape;1177;p1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8" name="Google Shape;1178;p11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9" name="Google Shape;1179;p11"/>
            <p:cNvGrpSpPr/>
            <p:nvPr/>
          </p:nvGrpSpPr>
          <p:grpSpPr>
            <a:xfrm>
              <a:off x="4603" y="3416"/>
              <a:ext cx="299" cy="261"/>
              <a:chOff x="877" y="1008"/>
              <a:chExt cx="2747" cy="2626"/>
            </a:xfrm>
          </p:grpSpPr>
          <p:pic>
            <p:nvPicPr>
              <p:cNvPr descr="antenna_stylized" id="1180" name="Google Shape;1180;p1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181" name="Google Shape;1181;p11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2" name="Google Shape;1182;p11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1183" name="Google Shape;1183;p11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4" name="Google Shape;1184;p11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11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11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11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11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11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90" name="Google Shape;1190;p11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91" name="Google Shape;1191;p11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" name="Google Shape;1192;p11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" name="Google Shape;1193;p11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" name="Google Shape;1194;p11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11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11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97" name="Google Shape;1197;p11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1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1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1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1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11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03" name="Google Shape;1203;p11"/>
          <p:cNvSpPr txBox="1"/>
          <p:nvPr/>
        </p:nvSpPr>
        <p:spPr>
          <a:xfrm>
            <a:off x="400086" y="1309746"/>
            <a:ext cx="5010335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D0004"/>
                </a:solidFill>
                <a:latin typeface="Calibri"/>
                <a:ea typeface="Calibri"/>
                <a:cs typeface="Calibri"/>
                <a:sym typeface="Calibri"/>
              </a:rPr>
              <a:t>TCP: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Transmission Control Protocol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reliable, connection oriented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in-order delivery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control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setup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D000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D0004"/>
                </a:solidFill>
                <a:latin typeface="Calibri"/>
                <a:ea typeface="Calibri"/>
                <a:cs typeface="Calibri"/>
                <a:sym typeface="Calibri"/>
              </a:rPr>
              <a:t>UDP: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Datagram Protocol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unreliable, connectionless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unordered delivery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no-frills extension of “best-effort” IP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 not available: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 guarantees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bandwidth guarantees</a:t>
            </a:r>
            <a:endParaRPr/>
          </a:p>
        </p:txBody>
      </p:sp>
      <p:cxnSp>
        <p:nvCxnSpPr>
          <p:cNvPr id="1204" name="Google Shape;1204;p11"/>
          <p:cNvCxnSpPr/>
          <p:nvPr/>
        </p:nvCxnSpPr>
        <p:spPr>
          <a:xfrm>
            <a:off x="6456363" y="2490788"/>
            <a:ext cx="509587" cy="317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11"/>
          <p:cNvCxnSpPr/>
          <p:nvPr/>
        </p:nvCxnSpPr>
        <p:spPr>
          <a:xfrm>
            <a:off x="7091363" y="4600575"/>
            <a:ext cx="390525" cy="1841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11"/>
          <p:cNvCxnSpPr/>
          <p:nvPr/>
        </p:nvCxnSpPr>
        <p:spPr>
          <a:xfrm flipH="1" rot="10800000">
            <a:off x="6470650" y="4587875"/>
            <a:ext cx="322263" cy="198438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p11"/>
          <p:cNvCxnSpPr/>
          <p:nvPr/>
        </p:nvCxnSpPr>
        <p:spPr>
          <a:xfrm flipH="1">
            <a:off x="7029450" y="2836863"/>
            <a:ext cx="98425" cy="7048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8" name="Google Shape;1208;p11"/>
          <p:cNvGrpSpPr/>
          <p:nvPr/>
        </p:nvGrpSpPr>
        <p:grpSpPr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1209" name="Google Shape;1209;p11"/>
            <p:cNvSpPr/>
            <p:nvPr/>
          </p:nvSpPr>
          <p:spPr>
            <a:xfrm>
              <a:off x="3856" y="1533"/>
              <a:ext cx="240" cy="61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0" name="Google Shape;1210;p11"/>
            <p:cNvSpPr/>
            <p:nvPr/>
          </p:nvSpPr>
          <p:spPr>
            <a:xfrm>
              <a:off x="3855" y="1527"/>
              <a:ext cx="241" cy="37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1" name="Google Shape;1211;p11"/>
            <p:cNvSpPr/>
            <p:nvPr/>
          </p:nvSpPr>
          <p:spPr>
            <a:xfrm>
              <a:off x="3856" y="1486"/>
              <a:ext cx="240" cy="71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12" name="Google Shape;1212;p11"/>
            <p:cNvGrpSpPr/>
            <p:nvPr/>
          </p:nvGrpSpPr>
          <p:grpSpPr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213" name="Google Shape;1213;p11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11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215" name="Google Shape;1215;p11"/>
            <p:cNvCxnSpPr/>
            <p:nvPr/>
          </p:nvCxnSpPr>
          <p:spPr>
            <a:xfrm>
              <a:off x="3856" y="1520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11"/>
            <p:cNvCxnSpPr/>
            <p:nvPr/>
          </p:nvCxnSpPr>
          <p:spPr>
            <a:xfrm>
              <a:off x="4096" y="1521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7" name="Google Shape;1217;p11"/>
          <p:cNvGrpSpPr/>
          <p:nvPr/>
        </p:nvGrpSpPr>
        <p:grpSpPr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1218" name="Google Shape;1218;p11"/>
            <p:cNvSpPr/>
            <p:nvPr/>
          </p:nvSpPr>
          <p:spPr>
            <a:xfrm>
              <a:off x="3856" y="1533"/>
              <a:ext cx="240" cy="61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9" name="Google Shape;1219;p11"/>
            <p:cNvSpPr/>
            <p:nvPr/>
          </p:nvSpPr>
          <p:spPr>
            <a:xfrm>
              <a:off x="3855" y="1527"/>
              <a:ext cx="241" cy="37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0" name="Google Shape;1220;p11"/>
            <p:cNvSpPr/>
            <p:nvPr/>
          </p:nvSpPr>
          <p:spPr>
            <a:xfrm>
              <a:off x="3856" y="1486"/>
              <a:ext cx="240" cy="71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21" name="Google Shape;1221;p11"/>
            <p:cNvGrpSpPr/>
            <p:nvPr/>
          </p:nvGrpSpPr>
          <p:grpSpPr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222" name="Google Shape;1222;p11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11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224" name="Google Shape;1224;p11"/>
            <p:cNvCxnSpPr/>
            <p:nvPr/>
          </p:nvCxnSpPr>
          <p:spPr>
            <a:xfrm>
              <a:off x="3856" y="1520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11"/>
            <p:cNvCxnSpPr/>
            <p:nvPr/>
          </p:nvCxnSpPr>
          <p:spPr>
            <a:xfrm>
              <a:off x="4096" y="1521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26" name="Google Shape;1226;p11"/>
          <p:cNvGrpSpPr/>
          <p:nvPr/>
        </p:nvGrpSpPr>
        <p:grpSpPr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1227" name="Google Shape;1227;p11"/>
            <p:cNvSpPr/>
            <p:nvPr/>
          </p:nvSpPr>
          <p:spPr>
            <a:xfrm>
              <a:off x="3856" y="1533"/>
              <a:ext cx="240" cy="61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855" y="1527"/>
              <a:ext cx="241" cy="37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856" y="1486"/>
              <a:ext cx="240" cy="71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30" name="Google Shape;1230;p11"/>
            <p:cNvGrpSpPr/>
            <p:nvPr/>
          </p:nvGrpSpPr>
          <p:grpSpPr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231" name="Google Shape;1231;p11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11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233" name="Google Shape;1233;p11"/>
            <p:cNvCxnSpPr/>
            <p:nvPr/>
          </p:nvCxnSpPr>
          <p:spPr>
            <a:xfrm>
              <a:off x="3856" y="1520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11"/>
            <p:cNvCxnSpPr/>
            <p:nvPr/>
          </p:nvCxnSpPr>
          <p:spPr>
            <a:xfrm>
              <a:off x="4096" y="1521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5" name="Google Shape;1235;p11"/>
          <p:cNvGrpSpPr/>
          <p:nvPr/>
        </p:nvGrpSpPr>
        <p:grpSpPr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1236" name="Google Shape;1236;p11"/>
            <p:cNvSpPr/>
            <p:nvPr/>
          </p:nvSpPr>
          <p:spPr>
            <a:xfrm>
              <a:off x="3856" y="1533"/>
              <a:ext cx="240" cy="61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7" name="Google Shape;1237;p11"/>
            <p:cNvSpPr/>
            <p:nvPr/>
          </p:nvSpPr>
          <p:spPr>
            <a:xfrm>
              <a:off x="3855" y="1527"/>
              <a:ext cx="241" cy="37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8" name="Google Shape;1238;p11"/>
            <p:cNvSpPr/>
            <p:nvPr/>
          </p:nvSpPr>
          <p:spPr>
            <a:xfrm>
              <a:off x="3856" y="1486"/>
              <a:ext cx="240" cy="71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39" name="Google Shape;1239;p11"/>
            <p:cNvGrpSpPr/>
            <p:nvPr/>
          </p:nvGrpSpPr>
          <p:grpSpPr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240" name="Google Shape;1240;p11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11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242" name="Google Shape;1242;p11"/>
            <p:cNvCxnSpPr/>
            <p:nvPr/>
          </p:nvCxnSpPr>
          <p:spPr>
            <a:xfrm>
              <a:off x="3856" y="1520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11"/>
            <p:cNvCxnSpPr/>
            <p:nvPr/>
          </p:nvCxnSpPr>
          <p:spPr>
            <a:xfrm>
              <a:off x="4096" y="1521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44" name="Google Shape;1244;p11"/>
          <p:cNvCxnSpPr/>
          <p:nvPr/>
        </p:nvCxnSpPr>
        <p:spPr>
          <a:xfrm flipH="1" rot="10800000">
            <a:off x="7005638" y="3978275"/>
            <a:ext cx="227012" cy="436563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45" name="Google Shape;1245;p11"/>
          <p:cNvGrpSpPr/>
          <p:nvPr/>
        </p:nvGrpSpPr>
        <p:grpSpPr>
          <a:xfrm>
            <a:off x="6653213" y="4414838"/>
            <a:ext cx="617538" cy="241300"/>
            <a:chOff x="3855" y="1486"/>
            <a:chExt cx="241" cy="108"/>
          </a:xfrm>
        </p:grpSpPr>
        <p:sp>
          <p:nvSpPr>
            <p:cNvPr id="1246" name="Google Shape;1246;p11"/>
            <p:cNvSpPr/>
            <p:nvPr/>
          </p:nvSpPr>
          <p:spPr>
            <a:xfrm>
              <a:off x="3856" y="1533"/>
              <a:ext cx="240" cy="61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855" y="1527"/>
              <a:ext cx="241" cy="37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3856" y="1486"/>
              <a:ext cx="240" cy="71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49" name="Google Shape;1249;p11"/>
            <p:cNvGrpSpPr/>
            <p:nvPr/>
          </p:nvGrpSpPr>
          <p:grpSpPr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250" name="Google Shape;1250;p11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11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252" name="Google Shape;1252;p11"/>
            <p:cNvCxnSpPr/>
            <p:nvPr/>
          </p:nvCxnSpPr>
          <p:spPr>
            <a:xfrm>
              <a:off x="3856" y="1520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11"/>
            <p:cNvCxnSpPr/>
            <p:nvPr/>
          </p:nvCxnSpPr>
          <p:spPr>
            <a:xfrm>
              <a:off x="4096" y="1521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4" name="Google Shape;1254;p11"/>
          <p:cNvGrpSpPr/>
          <p:nvPr/>
        </p:nvGrpSpPr>
        <p:grpSpPr>
          <a:xfrm>
            <a:off x="7307263" y="4751388"/>
            <a:ext cx="617538" cy="241300"/>
            <a:chOff x="3855" y="1486"/>
            <a:chExt cx="241" cy="108"/>
          </a:xfrm>
        </p:grpSpPr>
        <p:sp>
          <p:nvSpPr>
            <p:cNvPr id="1255" name="Google Shape;1255;p11"/>
            <p:cNvSpPr/>
            <p:nvPr/>
          </p:nvSpPr>
          <p:spPr>
            <a:xfrm>
              <a:off x="3856" y="1533"/>
              <a:ext cx="240" cy="61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3855" y="1527"/>
              <a:ext cx="241" cy="37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3856" y="1486"/>
              <a:ext cx="240" cy="71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58" name="Google Shape;1258;p11"/>
            <p:cNvGrpSpPr/>
            <p:nvPr/>
          </p:nvGrpSpPr>
          <p:grpSpPr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259" name="Google Shape;1259;p11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11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261" name="Google Shape;1261;p11"/>
            <p:cNvCxnSpPr/>
            <p:nvPr/>
          </p:nvCxnSpPr>
          <p:spPr>
            <a:xfrm>
              <a:off x="3856" y="1520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2" name="Google Shape;1262;p11"/>
            <p:cNvCxnSpPr/>
            <p:nvPr/>
          </p:nvCxnSpPr>
          <p:spPr>
            <a:xfrm>
              <a:off x="4096" y="1521"/>
              <a:ext cx="0" cy="47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63" name="Google Shape;1263;p11"/>
          <p:cNvGrpSpPr/>
          <p:nvPr/>
        </p:nvGrpSpPr>
        <p:grpSpPr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1264" name="Google Shape;1264;p11"/>
            <p:cNvGrpSpPr/>
            <p:nvPr/>
          </p:nvGrpSpPr>
          <p:grpSpPr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1265" name="Google Shape;1265;p11"/>
              <p:cNvSpPr/>
              <p:nvPr/>
            </p:nvSpPr>
            <p:spPr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6" name="Google Shape;1266;p11"/>
              <p:cNvSpPr/>
              <p:nvPr/>
            </p:nvSpPr>
            <p:spPr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7" name="Google Shape;1267;p11"/>
              <p:cNvSpPr/>
              <p:nvPr/>
            </p:nvSpPr>
            <p:spPr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8" name="Google Shape;1268;p11"/>
              <p:cNvSpPr txBox="1"/>
              <p:nvPr/>
            </p:nvSpPr>
            <p:spPr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Noto Sans Symbols"/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application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Noto Sans Symbols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transport</a:t>
                </a:r>
                <a:endParaRPr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Noto Sans Symbols"/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Noto Sans Symbols"/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Noto Sans Symbols"/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physical</a:t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269" name="Google Shape;1269;p11"/>
              <p:cNvCxnSpPr/>
              <p:nvPr/>
            </p:nvCxnSpPr>
            <p:spPr>
              <a:xfrm>
                <a:off x="4221" y="978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0" name="Google Shape;1270;p11"/>
              <p:cNvCxnSpPr/>
              <p:nvPr/>
            </p:nvCxnSpPr>
            <p:spPr>
              <a:xfrm>
                <a:off x="4227" y="1065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1" name="Google Shape;1271;p11"/>
              <p:cNvCxnSpPr/>
              <p:nvPr/>
            </p:nvCxnSpPr>
            <p:spPr>
              <a:xfrm>
                <a:off x="4227" y="1152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72" name="Google Shape;1272;p11"/>
            <p:cNvSpPr/>
            <p:nvPr/>
          </p:nvSpPr>
          <p:spPr>
            <a:xfrm>
              <a:off x="-153" y="1689"/>
              <a:ext cx="192" cy="594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11"/>
          <p:cNvGrpSpPr/>
          <p:nvPr/>
        </p:nvGrpSpPr>
        <p:grpSpPr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1274" name="Google Shape;1274;p11"/>
            <p:cNvGrpSpPr/>
            <p:nvPr/>
          </p:nvGrpSpPr>
          <p:grpSpPr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1275" name="Google Shape;1275;p11"/>
              <p:cNvSpPr/>
              <p:nvPr/>
            </p:nvSpPr>
            <p:spPr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6" name="Google Shape;1276;p11"/>
              <p:cNvSpPr/>
              <p:nvPr/>
            </p:nvSpPr>
            <p:spPr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7" name="Google Shape;1277;p11"/>
              <p:cNvSpPr/>
              <p:nvPr/>
            </p:nvSpPr>
            <p:spPr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8" name="Google Shape;1278;p11"/>
              <p:cNvSpPr txBox="1"/>
              <p:nvPr/>
            </p:nvSpPr>
            <p:spPr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Noto Sans Symbols"/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application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Noto Sans Symbols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transport</a:t>
                </a:r>
                <a:endParaRPr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Noto Sans Symbols"/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Noto Sans Symbols"/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Noto Sans Symbols"/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physical</a:t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279" name="Google Shape;1279;p11"/>
              <p:cNvCxnSpPr/>
              <p:nvPr/>
            </p:nvCxnSpPr>
            <p:spPr>
              <a:xfrm>
                <a:off x="4221" y="978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0" name="Google Shape;1280;p11"/>
              <p:cNvCxnSpPr/>
              <p:nvPr/>
            </p:nvCxnSpPr>
            <p:spPr>
              <a:xfrm>
                <a:off x="4227" y="1065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1" name="Google Shape;1281;p11"/>
              <p:cNvCxnSpPr/>
              <p:nvPr/>
            </p:nvCxnSpPr>
            <p:spPr>
              <a:xfrm>
                <a:off x="4227" y="1152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82" name="Google Shape;1282;p11"/>
            <p:cNvSpPr/>
            <p:nvPr/>
          </p:nvSpPr>
          <p:spPr>
            <a:xfrm>
              <a:off x="-153" y="1689"/>
              <a:ext cx="192" cy="594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11"/>
          <p:cNvGrpSpPr/>
          <p:nvPr/>
        </p:nvGrpSpPr>
        <p:grpSpPr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1284" name="Google Shape;1284;p11"/>
            <p:cNvSpPr/>
            <p:nvPr/>
          </p:nvSpPr>
          <p:spPr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2961" y="3465"/>
              <a:ext cx="435" cy="31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86" name="Google Shape;1286;p11"/>
            <p:cNvSpPr txBox="1"/>
            <p:nvPr/>
          </p:nvSpPr>
          <p:spPr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287" name="Google Shape;1287;p11"/>
            <p:cNvCxnSpPr/>
            <p:nvPr/>
          </p:nvCxnSpPr>
          <p:spPr>
            <a:xfrm>
              <a:off x="2958" y="3657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11"/>
            <p:cNvCxnSpPr/>
            <p:nvPr/>
          </p:nvCxnSpPr>
          <p:spPr>
            <a:xfrm>
              <a:off x="2964" y="3561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89" name="Google Shape;1289;p11"/>
          <p:cNvGrpSpPr/>
          <p:nvPr/>
        </p:nvGrpSpPr>
        <p:grpSpPr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1290" name="Google Shape;1290;p11"/>
            <p:cNvSpPr/>
            <p:nvPr/>
          </p:nvSpPr>
          <p:spPr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91" name="Google Shape;1291;p11"/>
            <p:cNvSpPr/>
            <p:nvPr/>
          </p:nvSpPr>
          <p:spPr>
            <a:xfrm>
              <a:off x="2961" y="3465"/>
              <a:ext cx="435" cy="31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92" name="Google Shape;1292;p11"/>
            <p:cNvSpPr txBox="1"/>
            <p:nvPr/>
          </p:nvSpPr>
          <p:spPr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293" name="Google Shape;1293;p11"/>
            <p:cNvCxnSpPr/>
            <p:nvPr/>
          </p:nvCxnSpPr>
          <p:spPr>
            <a:xfrm>
              <a:off x="2958" y="3657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11"/>
            <p:cNvCxnSpPr/>
            <p:nvPr/>
          </p:nvCxnSpPr>
          <p:spPr>
            <a:xfrm>
              <a:off x="2964" y="3561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95" name="Google Shape;1295;p11"/>
          <p:cNvGrpSpPr/>
          <p:nvPr/>
        </p:nvGrpSpPr>
        <p:grpSpPr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1296" name="Google Shape;1296;p11"/>
            <p:cNvSpPr/>
            <p:nvPr/>
          </p:nvSpPr>
          <p:spPr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2961" y="3465"/>
              <a:ext cx="435" cy="31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98" name="Google Shape;1298;p11"/>
            <p:cNvSpPr txBox="1"/>
            <p:nvPr/>
          </p:nvSpPr>
          <p:spPr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299" name="Google Shape;1299;p11"/>
            <p:cNvCxnSpPr/>
            <p:nvPr/>
          </p:nvCxnSpPr>
          <p:spPr>
            <a:xfrm>
              <a:off x="2958" y="3657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0" name="Google Shape;1300;p11"/>
            <p:cNvCxnSpPr/>
            <p:nvPr/>
          </p:nvCxnSpPr>
          <p:spPr>
            <a:xfrm>
              <a:off x="2964" y="3561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01" name="Google Shape;1301;p11"/>
          <p:cNvGrpSpPr/>
          <p:nvPr/>
        </p:nvGrpSpPr>
        <p:grpSpPr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1302" name="Google Shape;1302;p11"/>
            <p:cNvSpPr/>
            <p:nvPr/>
          </p:nvSpPr>
          <p:spPr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2961" y="3465"/>
              <a:ext cx="435" cy="31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4" name="Google Shape;1304;p11"/>
            <p:cNvSpPr txBox="1"/>
            <p:nvPr/>
          </p:nvSpPr>
          <p:spPr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305" name="Google Shape;1305;p11"/>
            <p:cNvCxnSpPr/>
            <p:nvPr/>
          </p:nvCxnSpPr>
          <p:spPr>
            <a:xfrm>
              <a:off x="2958" y="3657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6" name="Google Shape;1306;p11"/>
            <p:cNvCxnSpPr/>
            <p:nvPr/>
          </p:nvCxnSpPr>
          <p:spPr>
            <a:xfrm>
              <a:off x="2964" y="3561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07" name="Google Shape;1307;p11"/>
          <p:cNvGrpSpPr/>
          <p:nvPr/>
        </p:nvGrpSpPr>
        <p:grpSpPr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1308" name="Google Shape;1308;p11"/>
            <p:cNvSpPr/>
            <p:nvPr/>
          </p:nvSpPr>
          <p:spPr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2961" y="3465"/>
              <a:ext cx="435" cy="31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10" name="Google Shape;1310;p11"/>
            <p:cNvSpPr txBox="1"/>
            <p:nvPr/>
          </p:nvSpPr>
          <p:spPr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311" name="Google Shape;1311;p11"/>
            <p:cNvCxnSpPr/>
            <p:nvPr/>
          </p:nvCxnSpPr>
          <p:spPr>
            <a:xfrm>
              <a:off x="2958" y="3657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11"/>
            <p:cNvCxnSpPr/>
            <p:nvPr/>
          </p:nvCxnSpPr>
          <p:spPr>
            <a:xfrm>
              <a:off x="2964" y="3561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13" name="Google Shape;1313;p11"/>
          <p:cNvGrpSpPr/>
          <p:nvPr/>
        </p:nvGrpSpPr>
        <p:grpSpPr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1314" name="Google Shape;1314;p11"/>
            <p:cNvSpPr/>
            <p:nvPr/>
          </p:nvSpPr>
          <p:spPr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2961" y="3465"/>
              <a:ext cx="435" cy="31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16" name="Google Shape;1316;p11"/>
            <p:cNvSpPr txBox="1"/>
            <p:nvPr/>
          </p:nvSpPr>
          <p:spPr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317" name="Google Shape;1317;p11"/>
            <p:cNvCxnSpPr/>
            <p:nvPr/>
          </p:nvCxnSpPr>
          <p:spPr>
            <a:xfrm>
              <a:off x="2958" y="3657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11"/>
            <p:cNvCxnSpPr/>
            <p:nvPr/>
          </p:nvCxnSpPr>
          <p:spPr>
            <a:xfrm>
              <a:off x="2964" y="3561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19" name="Google Shape;1319;p11"/>
          <p:cNvGrpSpPr/>
          <p:nvPr/>
        </p:nvGrpSpPr>
        <p:grpSpPr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1320" name="Google Shape;1320;p11"/>
            <p:cNvSpPr/>
            <p:nvPr/>
          </p:nvSpPr>
          <p:spPr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2961" y="3465"/>
              <a:ext cx="435" cy="31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22" name="Google Shape;1322;p11"/>
            <p:cNvSpPr txBox="1"/>
            <p:nvPr/>
          </p:nvSpPr>
          <p:spPr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lang="en-US"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323" name="Google Shape;1323;p11"/>
            <p:cNvCxnSpPr/>
            <p:nvPr/>
          </p:nvCxnSpPr>
          <p:spPr>
            <a:xfrm>
              <a:off x="2958" y="3657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11"/>
            <p:cNvCxnSpPr/>
            <p:nvPr/>
          </p:nvCxnSpPr>
          <p:spPr>
            <a:xfrm>
              <a:off x="2964" y="3561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25" name="Google Shape;1325;p11"/>
          <p:cNvGrpSpPr/>
          <p:nvPr/>
        </p:nvGrpSpPr>
        <p:grpSpPr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1326" name="Google Shape;1326;p11"/>
            <p:cNvSpPr/>
            <p:nvPr/>
          </p:nvSpPr>
          <p:spPr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27" name="Google Shape;1327;p11"/>
            <p:cNvSpPr txBox="1"/>
            <p:nvPr/>
          </p:nvSpPr>
          <p:spPr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logical end-end transport</a:t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2937" y="3579"/>
              <a:ext cx="282" cy="264"/>
            </a:xfrm>
            <a:custGeom>
              <a:rect b="b" l="l" r="r" t="t"/>
              <a:pathLst>
                <a:path extrusionOk="0" h="264" w="282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11"/>
            <p:cNvSpPr/>
            <p:nvPr/>
          </p:nvSpPr>
          <p:spPr>
            <a:xfrm flipH="1">
              <a:off x="5037" y="3589"/>
              <a:ext cx="282" cy="264"/>
            </a:xfrm>
            <a:custGeom>
              <a:rect b="b" l="l" r="r" t="t"/>
              <a:pathLst>
                <a:path extrusionOk="0" h="264" w="282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0" name="Google Shape;1330;p1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5" name="Google Shape;1335;p12"/>
          <p:cNvCxnSpPr/>
          <p:nvPr/>
        </p:nvCxnSpPr>
        <p:spPr>
          <a:xfrm flipH="1" rot="10800000">
            <a:off x="5448168" y="288730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6" name="Google Shape;1336;p12"/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animeshgiri@pes.edu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12"/>
          <p:cNvSpPr/>
          <p:nvPr/>
        </p:nvSpPr>
        <p:spPr>
          <a:xfrm>
            <a:off x="5460537" y="4573019"/>
            <a:ext cx="64832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+91 80 6618 6603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8" name="Google Shape;1338;p12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1339" name="Google Shape;1339;p12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12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1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1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a logo&#10;&#10;Description automatically generated" id="1343" name="Google Shape;13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974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1344" name="Google Shape;1344;p12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345" name="Google Shape;1345;p12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Animesh Giri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12"/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598882" y="1671676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98882" y="2957316"/>
            <a:ext cx="7800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</a:t>
            </a:r>
            <a:endParaRPr b="1" sz="36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Animesh Giri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08" name="Google Shape;108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0" name="Google Shape;110;p2"/>
          <p:cNvCxnSpPr/>
          <p:nvPr/>
        </p:nvCxnSpPr>
        <p:spPr>
          <a:xfrm flipH="1" rot="10800000">
            <a:off x="0" y="2715612"/>
            <a:ext cx="7899662" cy="6983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9900" y="451036"/>
            <a:ext cx="96321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393111" y="66544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Transport Layer – Outline </a:t>
            </a:r>
            <a:endParaRPr/>
          </a:p>
        </p:txBody>
      </p:sp>
      <p:cxnSp>
        <p:nvCxnSpPr>
          <p:cNvPr id="117" name="Google Shape;117;p3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66738" lvl="0" marL="5667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 transport-layer services</a:t>
            </a:r>
            <a:endParaRPr/>
          </a:p>
          <a:p>
            <a:pPr indent="-566738" lvl="0" marL="5667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 multiplexing and demultiplexing</a:t>
            </a:r>
            <a:endParaRPr/>
          </a:p>
          <a:p>
            <a:pPr indent="-566738" lvl="0" marL="5667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3.3 connectionless transport: UDP</a:t>
            </a:r>
            <a:endParaRPr/>
          </a:p>
          <a:p>
            <a:pPr indent="-566738" lvl="0" marL="5667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3.4 principles of reliable data transfer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4495800" y="1600200"/>
            <a:ext cx="42513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8" lvl="0" marL="5667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3.5 connection-oriented transport: TCP</a:t>
            </a:r>
            <a:endParaRPr/>
          </a:p>
          <a:p>
            <a:pPr indent="-228600" lvl="1" marL="9128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 structure</a:t>
            </a:r>
            <a:endParaRPr/>
          </a:p>
          <a:p>
            <a:pPr indent="-228600" lvl="1" marL="9128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 data transfer</a:t>
            </a:r>
            <a:endParaRPr/>
          </a:p>
          <a:p>
            <a:pPr indent="-228600" lvl="1" marL="9128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/>
          </a:p>
          <a:p>
            <a:pPr indent="-228600" lvl="1" marL="9128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management</a:t>
            </a:r>
            <a:endParaRPr/>
          </a:p>
          <a:p>
            <a:pPr indent="-566738" lvl="0" marL="5667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3.6 principles of congestion control</a:t>
            </a:r>
            <a:endParaRPr/>
          </a:p>
          <a:p>
            <a:pPr indent="-566738" lvl="0" marL="5667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3.7 TCP congestion control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4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4"/>
          <p:cNvSpPr txBox="1"/>
          <p:nvPr>
            <p:ph type="title"/>
          </p:nvPr>
        </p:nvSpPr>
        <p:spPr>
          <a:xfrm>
            <a:off x="393110" y="30378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 this segment</a:t>
            </a: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393110" y="1428452"/>
            <a:ext cx="7898633" cy="3649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9725" lvl="0" marL="463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 goals</a:t>
            </a:r>
            <a:endParaRPr/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 services</a:t>
            </a:r>
            <a:endParaRPr/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services &amp; protocols</a:t>
            </a:r>
            <a:endParaRPr/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vs Network layer</a:t>
            </a:r>
            <a:endParaRPr/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 actions</a:t>
            </a:r>
            <a:endParaRPr/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transport layer protocols</a:t>
            </a:r>
            <a:endParaRPr/>
          </a:p>
          <a:p>
            <a:pPr indent="0" lvl="0" marL="1238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73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3111" y="668541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Transport Layer - Goals</a:t>
            </a:r>
            <a:endParaRPr/>
          </a:p>
        </p:txBody>
      </p:sp>
      <p:cxnSp>
        <p:nvCxnSpPr>
          <p:cNvPr id="139" name="Google Shape;139;p5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533400" y="1449388"/>
            <a:ext cx="3581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principles behind transport layer services: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Multiplexing, demultiplexing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 data transfer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control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4348163" y="1501775"/>
            <a:ext cx="426243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about Internet transport layer protocols: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UDP: connectionless transport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TCP: connection-oriented reliable transport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congestion control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494108" y="1665105"/>
            <a:ext cx="74099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494108" y="2912964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Services</a:t>
            </a:r>
            <a:endParaRPr b="1" sz="36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Animesh Giri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6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54" name="Google Shape;154;p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6" name="Google Shape;156;p6"/>
          <p:cNvCxnSpPr/>
          <p:nvPr/>
        </p:nvCxnSpPr>
        <p:spPr>
          <a:xfrm flipH="1" rot="10800000">
            <a:off x="0" y="2596822"/>
            <a:ext cx="7904054" cy="68537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57" name="Google Shape;1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/>
          <p:nvPr/>
        </p:nvSpPr>
        <p:spPr>
          <a:xfrm>
            <a:off x="407463" y="69536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Transport Services &amp; protocols</a:t>
            </a:r>
            <a:endParaRPr/>
          </a:p>
        </p:txBody>
      </p:sp>
      <p:cxnSp>
        <p:nvCxnSpPr>
          <p:cNvPr id="164" name="Google Shape;164;p7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7" name="Google Shape;167;p7"/>
          <p:cNvGrpSpPr/>
          <p:nvPr/>
        </p:nvGrpSpPr>
        <p:grpSpPr>
          <a:xfrm>
            <a:off x="4826524" y="1601788"/>
            <a:ext cx="4260915" cy="4545012"/>
            <a:chOff x="3277" y="974"/>
            <a:chExt cx="2230" cy="2863"/>
          </a:xfrm>
        </p:grpSpPr>
        <p:sp>
          <p:nvSpPr>
            <p:cNvPr id="168" name="Google Shape;168;p7"/>
            <p:cNvSpPr/>
            <p:nvPr/>
          </p:nvSpPr>
          <p:spPr>
            <a:xfrm>
              <a:off x="3277" y="1079"/>
              <a:ext cx="1094" cy="675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9" name="Google Shape;169;p7"/>
            <p:cNvGrpSpPr/>
            <p:nvPr/>
          </p:nvGrpSpPr>
          <p:grpSpPr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170" name="Google Shape;170;p7"/>
              <p:cNvSpPr/>
              <p:nvPr/>
            </p:nvSpPr>
            <p:spPr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889" y="1631"/>
                <a:ext cx="980" cy="253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CC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2" name="Google Shape;172;p7"/>
            <p:cNvSpPr/>
            <p:nvPr/>
          </p:nvSpPr>
          <p:spPr>
            <a:xfrm>
              <a:off x="3379" y="2788"/>
              <a:ext cx="2032" cy="1049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3" name="Google Shape;173;p7"/>
            <p:cNvCxnSpPr/>
            <p:nvPr/>
          </p:nvCxnSpPr>
          <p:spPr>
            <a:xfrm rot="-5400000">
              <a:off x="4942" y="3252"/>
              <a:ext cx="330" cy="88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7"/>
            <p:cNvCxnSpPr/>
            <p:nvPr/>
          </p:nvCxnSpPr>
          <p:spPr>
            <a:xfrm flipH="1" rot="-5400000">
              <a:off x="5034" y="3429"/>
              <a:ext cx="2" cy="54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7"/>
            <p:cNvCxnSpPr/>
            <p:nvPr/>
          </p:nvCxnSpPr>
          <p:spPr>
            <a:xfrm rot="10800000">
              <a:off x="5151" y="3225"/>
              <a:ext cx="0" cy="7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7"/>
            <p:cNvCxnSpPr/>
            <p:nvPr/>
          </p:nvCxnSpPr>
          <p:spPr>
            <a:xfrm flipH="1">
              <a:off x="3827" y="2977"/>
              <a:ext cx="160" cy="29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7"/>
            <p:cNvCxnSpPr/>
            <p:nvPr/>
          </p:nvCxnSpPr>
          <p:spPr>
            <a:xfrm>
              <a:off x="3843" y="3009"/>
              <a:ext cx="124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7"/>
            <p:cNvCxnSpPr/>
            <p:nvPr/>
          </p:nvCxnSpPr>
          <p:spPr>
            <a:xfrm>
              <a:off x="3680" y="3221"/>
              <a:ext cx="17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7"/>
            <p:cNvCxnSpPr/>
            <p:nvPr/>
          </p:nvCxnSpPr>
          <p:spPr>
            <a:xfrm>
              <a:off x="3914" y="3271"/>
              <a:ext cx="309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7"/>
            <p:cNvCxnSpPr/>
            <p:nvPr/>
          </p:nvCxnSpPr>
          <p:spPr>
            <a:xfrm flipH="1">
              <a:off x="4065" y="3213"/>
              <a:ext cx="34" cy="5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7"/>
            <p:cNvCxnSpPr/>
            <p:nvPr/>
          </p:nvCxnSpPr>
          <p:spPr>
            <a:xfrm>
              <a:off x="3947" y="3269"/>
              <a:ext cx="1" cy="5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7"/>
            <p:cNvCxnSpPr/>
            <p:nvPr/>
          </p:nvCxnSpPr>
          <p:spPr>
            <a:xfrm rot="10800000">
              <a:off x="4197" y="3274"/>
              <a:ext cx="0" cy="4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7"/>
            <p:cNvCxnSpPr/>
            <p:nvPr/>
          </p:nvCxnSpPr>
          <p:spPr>
            <a:xfrm>
              <a:off x="4248" y="3185"/>
              <a:ext cx="317" cy="17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7"/>
            <p:cNvCxnSpPr/>
            <p:nvPr/>
          </p:nvCxnSpPr>
          <p:spPr>
            <a:xfrm>
              <a:off x="3901" y="3144"/>
              <a:ext cx="51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7"/>
            <p:cNvCxnSpPr/>
            <p:nvPr/>
          </p:nvCxnSpPr>
          <p:spPr>
            <a:xfrm>
              <a:off x="3809" y="2257"/>
              <a:ext cx="148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7"/>
            <p:cNvCxnSpPr/>
            <p:nvPr/>
          </p:nvCxnSpPr>
          <p:spPr>
            <a:xfrm flipH="1" rot="10800000">
              <a:off x="3711" y="2354"/>
              <a:ext cx="106" cy="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7" name="Google Shape;187;p7"/>
            <p:cNvGrpSpPr/>
            <p:nvPr/>
          </p:nvGrpSpPr>
          <p:grpSpPr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descr="access_point_stylized_small" id="188" name="Google Shape;188;p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189" name="Google Shape;189;p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0" name="Google Shape;190;p7"/>
            <p:cNvSpPr/>
            <p:nvPr/>
          </p:nvSpPr>
          <p:spPr>
            <a:xfrm>
              <a:off x="4419" y="2224"/>
              <a:ext cx="828" cy="425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4417" y="1263"/>
              <a:ext cx="1090" cy="709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2" name="Google Shape;192;p7"/>
            <p:cNvCxnSpPr/>
            <p:nvPr/>
          </p:nvCxnSpPr>
          <p:spPr>
            <a:xfrm>
              <a:off x="4659" y="2404"/>
              <a:ext cx="103" cy="7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7"/>
            <p:cNvCxnSpPr/>
            <p:nvPr/>
          </p:nvCxnSpPr>
          <p:spPr>
            <a:xfrm>
              <a:off x="4720" y="2354"/>
              <a:ext cx="176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7"/>
            <p:cNvCxnSpPr/>
            <p:nvPr/>
          </p:nvCxnSpPr>
          <p:spPr>
            <a:xfrm flipH="1" rot="10800000">
              <a:off x="4869" y="2408"/>
              <a:ext cx="85" cy="6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7"/>
            <p:cNvCxnSpPr/>
            <p:nvPr/>
          </p:nvCxnSpPr>
          <p:spPr>
            <a:xfrm>
              <a:off x="4235" y="1632"/>
              <a:ext cx="321" cy="2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7"/>
            <p:cNvCxnSpPr/>
            <p:nvPr/>
          </p:nvCxnSpPr>
          <p:spPr>
            <a:xfrm>
              <a:off x="4635" y="2961"/>
              <a:ext cx="246" cy="11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7"/>
            <p:cNvCxnSpPr/>
            <p:nvPr/>
          </p:nvCxnSpPr>
          <p:spPr>
            <a:xfrm flipH="1" rot="10800000">
              <a:off x="4244" y="2953"/>
              <a:ext cx="203" cy="1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7"/>
            <p:cNvCxnSpPr/>
            <p:nvPr/>
          </p:nvCxnSpPr>
          <p:spPr>
            <a:xfrm>
              <a:off x="4271" y="3137"/>
              <a:ext cx="6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7"/>
            <p:cNvCxnSpPr/>
            <p:nvPr/>
          </p:nvCxnSpPr>
          <p:spPr>
            <a:xfrm flipH="1" rot="10800000">
              <a:off x="4773" y="1572"/>
              <a:ext cx="78" cy="5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7"/>
            <p:cNvCxnSpPr/>
            <p:nvPr/>
          </p:nvCxnSpPr>
          <p:spPr>
            <a:xfrm>
              <a:off x="4665" y="1681"/>
              <a:ext cx="0" cy="52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7"/>
            <p:cNvCxnSpPr/>
            <p:nvPr/>
          </p:nvCxnSpPr>
          <p:spPr>
            <a:xfrm flipH="1" rot="10800000">
              <a:off x="4773" y="1616"/>
              <a:ext cx="166" cy="18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7"/>
            <p:cNvCxnSpPr/>
            <p:nvPr/>
          </p:nvCxnSpPr>
          <p:spPr>
            <a:xfrm>
              <a:off x="5003" y="1615"/>
              <a:ext cx="0" cy="12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7"/>
            <p:cNvCxnSpPr/>
            <p:nvPr/>
          </p:nvCxnSpPr>
          <p:spPr>
            <a:xfrm>
              <a:off x="4785" y="1808"/>
              <a:ext cx="119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7"/>
            <p:cNvCxnSpPr/>
            <p:nvPr/>
          </p:nvCxnSpPr>
          <p:spPr>
            <a:xfrm>
              <a:off x="5134" y="1802"/>
              <a:ext cx="1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7"/>
            <p:cNvCxnSpPr/>
            <p:nvPr/>
          </p:nvCxnSpPr>
          <p:spPr>
            <a:xfrm flipH="1">
              <a:off x="4596" y="1850"/>
              <a:ext cx="62" cy="444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7"/>
            <p:cNvCxnSpPr/>
            <p:nvPr/>
          </p:nvCxnSpPr>
          <p:spPr>
            <a:xfrm flipH="1">
              <a:off x="4969" y="1850"/>
              <a:ext cx="70" cy="45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7"/>
            <p:cNvCxnSpPr/>
            <p:nvPr/>
          </p:nvCxnSpPr>
          <p:spPr>
            <a:xfrm flipH="1" rot="10800000">
              <a:off x="4581" y="2569"/>
              <a:ext cx="143" cy="2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7"/>
            <p:cNvCxnSpPr/>
            <p:nvPr/>
          </p:nvCxnSpPr>
          <p:spPr>
            <a:xfrm>
              <a:off x="5257" y="1801"/>
              <a:ext cx="1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grpSp>
          <p:nvGrpSpPr>
            <p:cNvPr id="209" name="Google Shape;209;p7"/>
            <p:cNvGrpSpPr/>
            <p:nvPr/>
          </p:nvGrpSpPr>
          <p:grpSpPr>
            <a:xfrm>
              <a:off x="3813" y="1163"/>
              <a:ext cx="295" cy="391"/>
              <a:chOff x="1653" y="3023"/>
              <a:chExt cx="622" cy="911"/>
            </a:xfrm>
          </p:grpSpPr>
          <p:cxnSp>
            <p:nvCxnSpPr>
              <p:cNvPr id="210" name="Google Shape;210;p7"/>
              <p:cNvCxnSpPr/>
              <p:nvPr/>
            </p:nvCxnSpPr>
            <p:spPr>
              <a:xfrm flipH="1">
                <a:off x="1766" y="3287"/>
                <a:ext cx="188" cy="58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7"/>
              <p:cNvCxnSpPr/>
              <p:nvPr/>
            </p:nvCxnSpPr>
            <p:spPr>
              <a:xfrm>
                <a:off x="1954" y="3287"/>
                <a:ext cx="188" cy="58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7"/>
              <p:cNvCxnSpPr/>
              <p:nvPr/>
            </p:nvCxnSpPr>
            <p:spPr>
              <a:xfrm>
                <a:off x="1766" y="3870"/>
                <a:ext cx="188" cy="6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7"/>
              <p:cNvCxnSpPr/>
              <p:nvPr/>
            </p:nvCxnSpPr>
            <p:spPr>
              <a:xfrm flipH="1">
                <a:off x="1954" y="3870"/>
                <a:ext cx="188" cy="6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7"/>
              <p:cNvCxnSpPr/>
              <p:nvPr/>
            </p:nvCxnSpPr>
            <p:spPr>
              <a:xfrm>
                <a:off x="1954" y="3300"/>
                <a:ext cx="0" cy="63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7"/>
              <p:cNvCxnSpPr/>
              <p:nvPr/>
            </p:nvCxnSpPr>
            <p:spPr>
              <a:xfrm flipH="1" rot="10800000">
                <a:off x="1766" y="3810"/>
                <a:ext cx="188" cy="6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7"/>
              <p:cNvCxnSpPr/>
              <p:nvPr/>
            </p:nvCxnSpPr>
            <p:spPr>
              <a:xfrm rot="10800000">
                <a:off x="1954" y="3810"/>
                <a:ext cx="188" cy="6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7"/>
              <p:cNvCxnSpPr/>
              <p:nvPr/>
            </p:nvCxnSpPr>
            <p:spPr>
              <a:xfrm>
                <a:off x="1846" y="3618"/>
                <a:ext cx="108" cy="4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7"/>
              <p:cNvCxnSpPr/>
              <p:nvPr/>
            </p:nvCxnSpPr>
            <p:spPr>
              <a:xfrm flipH="1" rot="10800000">
                <a:off x="1954" y="3618"/>
                <a:ext cx="114" cy="4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7"/>
              <p:cNvCxnSpPr/>
              <p:nvPr/>
            </p:nvCxnSpPr>
            <p:spPr>
              <a:xfrm>
                <a:off x="1810" y="3704"/>
                <a:ext cx="139" cy="6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7"/>
              <p:cNvCxnSpPr/>
              <p:nvPr/>
            </p:nvCxnSpPr>
            <p:spPr>
              <a:xfrm flipH="1" rot="10800000">
                <a:off x="1954" y="3717"/>
                <a:ext cx="140" cy="5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7"/>
              <p:cNvCxnSpPr/>
              <p:nvPr/>
            </p:nvCxnSpPr>
            <p:spPr>
              <a:xfrm flipH="1" rot="10800000">
                <a:off x="1954" y="3530"/>
                <a:ext cx="72" cy="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7"/>
              <p:cNvCxnSpPr/>
              <p:nvPr/>
            </p:nvCxnSpPr>
            <p:spPr>
              <a:xfrm flipH="1" rot="10800000">
                <a:off x="1954" y="3409"/>
                <a:ext cx="45" cy="1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7"/>
              <p:cNvCxnSpPr/>
              <p:nvPr/>
            </p:nvCxnSpPr>
            <p:spPr>
              <a:xfrm>
                <a:off x="1873" y="3522"/>
                <a:ext cx="87" cy="3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7"/>
              <p:cNvCxnSpPr/>
              <p:nvPr/>
            </p:nvCxnSpPr>
            <p:spPr>
              <a:xfrm>
                <a:off x="1912" y="3404"/>
                <a:ext cx="50" cy="31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5" name="Google Shape;225;p7"/>
              <p:cNvSpPr/>
              <p:nvPr/>
            </p:nvSpPr>
            <p:spPr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pic>
            <p:nvPicPr>
              <p:cNvPr descr="cell_tower_radiation_gray" id="226" name="Google Shape;226;p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7" name="Google Shape;227;p7"/>
            <p:cNvGrpSpPr/>
            <p:nvPr/>
          </p:nvGrpSpPr>
          <p:grpSpPr>
            <a:xfrm>
              <a:off x="3962" y="1516"/>
              <a:ext cx="286" cy="160"/>
              <a:chOff x="3843" y="1516"/>
              <a:chExt cx="286" cy="160"/>
            </a:xfrm>
          </p:grpSpPr>
          <p:cxnSp>
            <p:nvCxnSpPr>
              <p:cNvPr id="228" name="Google Shape;228;p7"/>
              <p:cNvCxnSpPr/>
              <p:nvPr/>
            </p:nvCxnSpPr>
            <p:spPr>
              <a:xfrm>
                <a:off x="3843" y="1516"/>
                <a:ext cx="96" cy="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9" name="Google Shape;229;p7"/>
              <p:cNvSpPr/>
              <p:nvPr/>
            </p:nvSpPr>
            <p:spPr>
              <a:xfrm>
                <a:off x="3884" y="1616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3884" y="1610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3883" y="1569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32" name="Google Shape;232;p7"/>
              <p:cNvGrpSpPr/>
              <p:nvPr/>
            </p:nvGrpSpPr>
            <p:grpSpPr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33" name="Google Shape;233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35" name="Google Shape;235;p7"/>
              <p:cNvCxnSpPr/>
              <p:nvPr/>
            </p:nvCxnSpPr>
            <p:spPr>
              <a:xfrm>
                <a:off x="3884" y="1602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7"/>
              <p:cNvCxnSpPr/>
              <p:nvPr/>
            </p:nvCxnSpPr>
            <p:spPr>
              <a:xfrm>
                <a:off x="4127" y="1604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7" name="Google Shape;237;p7"/>
            <p:cNvGrpSpPr/>
            <p:nvPr/>
          </p:nvGrpSpPr>
          <p:grpSpPr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38" name="Google Shape;238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41" name="Google Shape;241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2" name="Google Shape;242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44" name="Google Shape;244;p7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p7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6" name="Google Shape;246;p7"/>
            <p:cNvGrpSpPr/>
            <p:nvPr/>
          </p:nvGrpSpPr>
          <p:grpSpPr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47" name="Google Shape;247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50" name="Google Shape;250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1" name="Google Shape;251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53" name="Google Shape;253;p7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7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5" name="Google Shape;255;p7"/>
            <p:cNvGrpSpPr/>
            <p:nvPr/>
          </p:nvGrpSpPr>
          <p:grpSpPr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56" name="Google Shape;256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59" name="Google Shape;259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0" name="Google Shape;260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62" name="Google Shape;262;p7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7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4" name="Google Shape;264;p7"/>
            <p:cNvGrpSpPr/>
            <p:nvPr/>
          </p:nvGrpSpPr>
          <p:grpSpPr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65" name="Google Shape;265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68" name="Google Shape;268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" name="Google Shape;269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71" name="Google Shape;271;p7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7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3" name="Google Shape;273;p7"/>
            <p:cNvGrpSpPr/>
            <p:nvPr/>
          </p:nvGrpSpPr>
          <p:grpSpPr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74" name="Google Shape;274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77" name="Google Shape;277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8" name="Google Shape;278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80" name="Google Shape;280;p7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7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82" name="Google Shape;282;p7"/>
            <p:cNvCxnSpPr/>
            <p:nvPr/>
          </p:nvCxnSpPr>
          <p:spPr>
            <a:xfrm>
              <a:off x="4049" y="2358"/>
              <a:ext cx="428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3" name="Google Shape;283;p7"/>
            <p:cNvGrpSpPr/>
            <p:nvPr/>
          </p:nvGrpSpPr>
          <p:grpSpPr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84" name="Google Shape;284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87" name="Google Shape;287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8" name="Google Shape;288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90" name="Google Shape;290;p7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7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2" name="Google Shape;292;p7"/>
            <p:cNvGrpSpPr/>
            <p:nvPr/>
          </p:nvGrpSpPr>
          <p:grpSpPr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93" name="Google Shape;293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96" name="Google Shape;296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7" name="Google Shape;297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99" name="Google Shape;299;p7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7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1" name="Google Shape;301;p7"/>
            <p:cNvGrpSpPr/>
            <p:nvPr/>
          </p:nvGrpSpPr>
          <p:grpSpPr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302" name="Google Shape;302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05" name="Google Shape;305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6" name="Google Shape;306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08" name="Google Shape;308;p7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9" name="Google Shape;309;p7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10" name="Google Shape;310;p7"/>
            <p:cNvGrpSpPr/>
            <p:nvPr/>
          </p:nvGrpSpPr>
          <p:grpSpPr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311" name="Google Shape;311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14" name="Google Shape;314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5" name="Google Shape;315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17" name="Google Shape;317;p7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7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19" name="Google Shape;319;p7"/>
            <p:cNvGrpSpPr/>
            <p:nvPr/>
          </p:nvGrpSpPr>
          <p:grpSpPr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320" name="Google Shape;320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23" name="Google Shape;323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4" name="Google Shape;324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26" name="Google Shape;326;p7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7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28" name="Google Shape;328;p7"/>
            <p:cNvGrpSpPr/>
            <p:nvPr/>
          </p:nvGrpSpPr>
          <p:grpSpPr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329" name="Google Shape;329;p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32" name="Google Shape;332;p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33" name="Google Shape;333;p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35" name="Google Shape;335;p7"/>
              <p:cNvCxnSpPr/>
              <p:nvPr/>
            </p:nvCxnSpPr>
            <p:spPr>
              <a:xfrm>
                <a:off x="4335" y="1503"/>
                <a:ext cx="0" cy="5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6" name="Google Shape;336;p7"/>
              <p:cNvCxnSpPr/>
              <p:nvPr/>
            </p:nvCxnSpPr>
            <p:spPr>
              <a:xfrm>
                <a:off x="4578" y="1505"/>
                <a:ext cx="0" cy="5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37" name="Google Shape;337;p7"/>
            <p:cNvGrpSpPr/>
            <p:nvPr/>
          </p:nvGrpSpPr>
          <p:grpSpPr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338" name="Google Shape;338;p7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339" name="Google Shape;339;p7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7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7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" name="Google Shape;347;p7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" name="Google Shape;348;p7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7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7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descr="access_point_stylized_gray_small" id="351" name="Google Shape;351;p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2" name="Google Shape;352;p7"/>
            <p:cNvGrpSpPr/>
            <p:nvPr/>
          </p:nvGrpSpPr>
          <p:grpSpPr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353" name="Google Shape;353;p7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354" name="Google Shape;354;p7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7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7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7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7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7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7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361;p7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7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7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7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7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descr="access_point_stylized_gray_small" id="366" name="Google Shape;366;p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67" name="Google Shape;367;p7"/>
            <p:cNvCxnSpPr/>
            <p:nvPr/>
          </p:nvCxnSpPr>
          <p:spPr>
            <a:xfrm flipH="1" rot="-5400000">
              <a:off x="5034" y="3427"/>
              <a:ext cx="2" cy="54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68" name="Google Shape;368;p7"/>
            <p:cNvGrpSpPr/>
            <p:nvPr/>
          </p:nvGrpSpPr>
          <p:grpSpPr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descr="desktop_computer_stylized_medium" id="369" name="Google Shape;369;p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0" name="Google Shape;370;p7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1" name="Google Shape;371;p7"/>
            <p:cNvGrpSpPr/>
            <p:nvPr/>
          </p:nvGrpSpPr>
          <p:grpSpPr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descr="desktop_computer_stylized_medium" id="372" name="Google Shape;372;p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3" name="Google Shape;373;p7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4" name="Google Shape;374;p7"/>
            <p:cNvGrpSpPr/>
            <p:nvPr/>
          </p:nvGrpSpPr>
          <p:grpSpPr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descr="desktop_computer_stylized_medium" id="375" name="Google Shape;375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6" name="Google Shape;376;p7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7" name="Google Shape;377;p7"/>
            <p:cNvGrpSpPr/>
            <p:nvPr/>
          </p:nvGrpSpPr>
          <p:grpSpPr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descr="desktop_computer_stylized_medium" id="378" name="Google Shape;378;p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9" name="Google Shape;379;p7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car_icon_small" id="380" name="Google Shape;380;p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7"/>
            <p:cNvGrpSpPr/>
            <p:nvPr/>
          </p:nvGrpSpPr>
          <p:grpSpPr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descr="iphone_stylized_small" id="382" name="Google Shape;382;p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383" name="Google Shape;383;p7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4" name="Google Shape;384;p7"/>
            <p:cNvGrpSpPr/>
            <p:nvPr/>
          </p:nvGrpSpPr>
          <p:grpSpPr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385" name="Google Shape;385;p7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7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7" name="Google Shape;387;p7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7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7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90" name="Google Shape;390;p7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391" name="Google Shape;391;p7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92" name="Google Shape;392;p7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93" name="Google Shape;393;p7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94" name="Google Shape;394;p7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395" name="Google Shape;395;p7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96" name="Google Shape;396;p7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97" name="Google Shape;397;p7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99" name="Google Shape;399;p7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400" name="Google Shape;400;p7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01" name="Google Shape;401;p7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02" name="Google Shape;402;p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3" name="Google Shape;403;p7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404" name="Google Shape;404;p7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05" name="Google Shape;405;p7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06" name="Google Shape;406;p7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7" name="Google Shape;407;p7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7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7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0" name="Google Shape;410;p7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7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2" name="Google Shape;412;p7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3" name="Google Shape;413;p7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4" name="Google Shape;414;p7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7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6" name="Google Shape;416;p7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417" name="Google Shape;417;p7"/>
            <p:cNvGrpSpPr/>
            <p:nvPr/>
          </p:nvGrpSpPr>
          <p:grpSpPr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418" name="Google Shape;418;p7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7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0" name="Google Shape;420;p7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7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23" name="Google Shape;423;p7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424" name="Google Shape;424;p7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25" name="Google Shape;425;p7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26" name="Google Shape;426;p7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27" name="Google Shape;427;p7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428" name="Google Shape;428;p7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29" name="Google Shape;429;p7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30" name="Google Shape;430;p7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1" name="Google Shape;431;p7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32" name="Google Shape;432;p7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433" name="Google Shape;433;p7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34" name="Google Shape;434;p7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35" name="Google Shape;435;p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6" name="Google Shape;436;p7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437" name="Google Shape;437;p7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38" name="Google Shape;438;p7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39" name="Google Shape;439;p7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0" name="Google Shape;440;p7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7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7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3" name="Google Shape;443;p7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7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5" name="Google Shape;445;p7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6" name="Google Shape;446;p7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7" name="Google Shape;447;p7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7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9" name="Google Shape;449;p7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450" name="Google Shape;450;p7"/>
            <p:cNvGrpSpPr/>
            <p:nvPr/>
          </p:nvGrpSpPr>
          <p:grpSpPr>
            <a:xfrm>
              <a:off x="3340" y="1287"/>
              <a:ext cx="337" cy="261"/>
              <a:chOff x="877" y="1008"/>
              <a:chExt cx="2747" cy="2626"/>
            </a:xfrm>
          </p:grpSpPr>
          <p:pic>
            <p:nvPicPr>
              <p:cNvPr descr="antenna_stylized" id="451" name="Google Shape;451;p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52" name="Google Shape;452;p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3" name="Google Shape;453;p7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454" name="Google Shape;454;p7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5" name="Google Shape;455;p7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7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7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7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7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7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1" name="Google Shape;461;p7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2" name="Google Shape;462;p7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7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7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7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7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7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8" name="Google Shape;468;p7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7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7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7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7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7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" name="Google Shape;474;p7"/>
            <p:cNvGrpSpPr/>
            <p:nvPr/>
          </p:nvGrpSpPr>
          <p:grpSpPr>
            <a:xfrm>
              <a:off x="4329" y="3456"/>
              <a:ext cx="299" cy="261"/>
              <a:chOff x="877" y="1008"/>
              <a:chExt cx="2747" cy="2626"/>
            </a:xfrm>
          </p:grpSpPr>
          <p:pic>
            <p:nvPicPr>
              <p:cNvPr descr="antenna_stylized" id="475" name="Google Shape;475;p7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76" name="Google Shape;476;p7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7" name="Google Shape;477;p7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478" name="Google Shape;478;p7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9" name="Google Shape;479;p7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7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7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7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7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7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5" name="Google Shape;485;p7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86" name="Google Shape;486;p7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7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7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2" name="Google Shape;492;p7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7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7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7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7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7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8" name="Google Shape;498;p7"/>
            <p:cNvGrpSpPr/>
            <p:nvPr/>
          </p:nvGrpSpPr>
          <p:grpSpPr>
            <a:xfrm>
              <a:off x="3503" y="1916"/>
              <a:ext cx="280" cy="261"/>
              <a:chOff x="877" y="1008"/>
              <a:chExt cx="2747" cy="2626"/>
            </a:xfrm>
          </p:grpSpPr>
          <p:pic>
            <p:nvPicPr>
              <p:cNvPr descr="antenna_stylized" id="499" name="Google Shape;499;p7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500" name="Google Shape;500;p7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1" name="Google Shape;501;p7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502" name="Google Shape;502;p7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3" name="Google Shape;503;p7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7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7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7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7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7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9" name="Google Shape;509;p7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10" name="Google Shape;510;p7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1" name="Google Shape;511;p7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2" name="Google Shape;512;p7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7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4" name="Google Shape;514;p7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5" name="Google Shape;515;p7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16" name="Google Shape;516;p7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2" name="Google Shape;522;p7"/>
            <p:cNvGrpSpPr/>
            <p:nvPr/>
          </p:nvGrpSpPr>
          <p:grpSpPr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descr="desktop_computer_stylized_medium" id="523" name="Google Shape;523;p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4" name="Google Shape;524;p7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5" name="Google Shape;525;p7"/>
            <p:cNvGrpSpPr/>
            <p:nvPr/>
          </p:nvGrpSpPr>
          <p:grpSpPr>
            <a:xfrm>
              <a:off x="4603" y="3416"/>
              <a:ext cx="299" cy="261"/>
              <a:chOff x="877" y="1008"/>
              <a:chExt cx="2747" cy="2626"/>
            </a:xfrm>
          </p:grpSpPr>
          <p:pic>
            <p:nvPicPr>
              <p:cNvPr descr="antenna_stylized" id="526" name="Google Shape;526;p7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527" name="Google Shape;527;p7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8" name="Google Shape;528;p7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529" name="Google Shape;529;p7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0" name="Google Shape;530;p7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36" name="Google Shape;536;p7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7" name="Google Shape;537;p7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8" name="Google Shape;538;p7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9" name="Google Shape;539;p7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" name="Google Shape;540;p7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" name="Google Shape;541;p7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7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43" name="Google Shape;543;p7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7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7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7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9" name="Google Shape;549;p7"/>
          <p:cNvSpPr txBox="1"/>
          <p:nvPr/>
        </p:nvSpPr>
        <p:spPr>
          <a:xfrm>
            <a:off x="438150" y="1511300"/>
            <a:ext cx="4216307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</a:t>
            </a:r>
            <a:r>
              <a:rPr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logical communication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app processes running on different hosts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protocols run in end systems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side: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breaks app messages into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segments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passes to network layer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rcv side: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reassembles segments into messages, passes to app layer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one transport protocol available to apps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Internet: TCP and UDP</a:t>
            </a:r>
            <a:endParaRPr/>
          </a:p>
        </p:txBody>
      </p:sp>
      <p:grpSp>
        <p:nvGrpSpPr>
          <p:cNvPr id="550" name="Google Shape;550;p7"/>
          <p:cNvGrpSpPr/>
          <p:nvPr/>
        </p:nvGrpSpPr>
        <p:grpSpPr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551" name="Google Shape;551;p7"/>
            <p:cNvGrpSpPr/>
            <p:nvPr/>
          </p:nvGrpSpPr>
          <p:grpSpPr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552" name="Google Shape;552;p7"/>
              <p:cNvSpPr/>
              <p:nvPr/>
            </p:nvSpPr>
            <p:spPr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3" name="Google Shape;553;p7"/>
              <p:cNvSpPr/>
              <p:nvPr/>
            </p:nvSpPr>
            <p:spPr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4" name="Google Shape;554;p7"/>
              <p:cNvSpPr/>
              <p:nvPr/>
            </p:nvSpPr>
            <p:spPr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5" name="Google Shape;555;p7"/>
              <p:cNvSpPr txBox="1"/>
              <p:nvPr/>
            </p:nvSpPr>
            <p:spPr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Noto Sans Symbols"/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application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Noto Sans Symbols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transport</a:t>
                </a:r>
                <a:endParaRPr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Noto Sans Symbols"/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Noto Sans Symbols"/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Noto Sans Symbols"/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physical</a:t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556" name="Google Shape;556;p7"/>
              <p:cNvCxnSpPr/>
              <p:nvPr/>
            </p:nvCxnSpPr>
            <p:spPr>
              <a:xfrm>
                <a:off x="4221" y="978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" name="Google Shape;557;p7"/>
              <p:cNvCxnSpPr/>
              <p:nvPr/>
            </p:nvCxnSpPr>
            <p:spPr>
              <a:xfrm>
                <a:off x="4227" y="1065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7"/>
              <p:cNvCxnSpPr/>
              <p:nvPr/>
            </p:nvCxnSpPr>
            <p:spPr>
              <a:xfrm>
                <a:off x="4227" y="1152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59" name="Google Shape;559;p7"/>
            <p:cNvSpPr/>
            <p:nvPr/>
          </p:nvSpPr>
          <p:spPr>
            <a:xfrm>
              <a:off x="-153" y="1689"/>
              <a:ext cx="192" cy="594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7"/>
          <p:cNvGrpSpPr/>
          <p:nvPr/>
        </p:nvGrpSpPr>
        <p:grpSpPr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561" name="Google Shape;561;p7"/>
            <p:cNvSpPr/>
            <p:nvPr/>
          </p:nvSpPr>
          <p:spPr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2" name="Google Shape;562;p7"/>
            <p:cNvSpPr txBox="1"/>
            <p:nvPr/>
          </p:nvSpPr>
          <p:spPr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logical end-end transport</a:t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2937" y="3579"/>
              <a:ext cx="282" cy="264"/>
            </a:xfrm>
            <a:custGeom>
              <a:rect b="b" l="l" r="r" t="t"/>
              <a:pathLst>
                <a:path extrusionOk="0" h="264" w="282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 flipH="1">
              <a:off x="5037" y="3589"/>
              <a:ext cx="282" cy="264"/>
            </a:xfrm>
            <a:custGeom>
              <a:rect b="b" l="l" r="r" t="t"/>
              <a:pathLst>
                <a:path extrusionOk="0" h="264" w="282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5" name="Google Shape;565;p7"/>
          <p:cNvGrpSpPr/>
          <p:nvPr/>
        </p:nvGrpSpPr>
        <p:grpSpPr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566" name="Google Shape;566;p7"/>
            <p:cNvGrpSpPr/>
            <p:nvPr/>
          </p:nvGrpSpPr>
          <p:grpSpPr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567" name="Google Shape;567;p7"/>
              <p:cNvSpPr/>
              <p:nvPr/>
            </p:nvSpPr>
            <p:spPr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8" name="Google Shape;568;p7"/>
              <p:cNvSpPr/>
              <p:nvPr/>
            </p:nvSpPr>
            <p:spPr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9" name="Google Shape;569;p7"/>
              <p:cNvSpPr/>
              <p:nvPr/>
            </p:nvSpPr>
            <p:spPr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0" name="Google Shape;570;p7"/>
              <p:cNvSpPr txBox="1"/>
              <p:nvPr/>
            </p:nvSpPr>
            <p:spPr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Noto Sans Symbols"/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application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Noto Sans Symbols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transport</a:t>
                </a:r>
                <a:endParaRPr sz="1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Noto Sans Symbols"/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Noto Sans Symbols"/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Noto Sans Symbols"/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physical</a:t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571" name="Google Shape;571;p7"/>
              <p:cNvCxnSpPr/>
              <p:nvPr/>
            </p:nvCxnSpPr>
            <p:spPr>
              <a:xfrm>
                <a:off x="4221" y="978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p7"/>
              <p:cNvCxnSpPr/>
              <p:nvPr/>
            </p:nvCxnSpPr>
            <p:spPr>
              <a:xfrm>
                <a:off x="4227" y="1065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p7"/>
              <p:cNvCxnSpPr/>
              <p:nvPr/>
            </p:nvCxnSpPr>
            <p:spPr>
              <a:xfrm>
                <a:off x="4227" y="1152"/>
                <a:ext cx="435" cy="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74" name="Google Shape;574;p7"/>
            <p:cNvSpPr/>
            <p:nvPr/>
          </p:nvSpPr>
          <p:spPr>
            <a:xfrm>
              <a:off x="-153" y="1689"/>
              <a:ext cx="192" cy="594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5" name="Google Shape;575;p7"/>
          <p:cNvSpPr/>
          <p:nvPr/>
        </p:nvSpPr>
        <p:spPr>
          <a:xfrm>
            <a:off x="380737" y="309861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"/>
          <p:cNvSpPr/>
          <p:nvPr/>
        </p:nvSpPr>
        <p:spPr>
          <a:xfrm>
            <a:off x="393111" y="678844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Transport vs. Network Layer</a:t>
            </a:r>
            <a:endParaRPr/>
          </a:p>
        </p:txBody>
      </p:sp>
      <p:cxnSp>
        <p:nvCxnSpPr>
          <p:cNvPr id="581" name="Google Shape;581;p8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582" name="Google Shape;5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8"/>
          <p:cNvSpPr txBox="1"/>
          <p:nvPr/>
        </p:nvSpPr>
        <p:spPr>
          <a:xfrm>
            <a:off x="533399" y="1589087"/>
            <a:ext cx="4236563" cy="4891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Network layer: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logical communication between hosts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Transport layer: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logical communication between processes </a:t>
            </a:r>
            <a:endParaRPr/>
          </a:p>
          <a:p>
            <a:pPr indent="-762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on, enhances, network layer services</a:t>
            </a:r>
            <a:endParaRPr/>
          </a:p>
        </p:txBody>
      </p:sp>
      <p:sp>
        <p:nvSpPr>
          <p:cNvPr id="584" name="Google Shape;584;p8"/>
          <p:cNvSpPr txBox="1"/>
          <p:nvPr/>
        </p:nvSpPr>
        <p:spPr>
          <a:xfrm>
            <a:off x="5074273" y="2125958"/>
            <a:ext cx="3967162" cy="424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kids in Ann’s house sending letters to 12 kids in Bill’s house: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hosts = houses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= kids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messages = letters in envelopes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protocol = Ann and Bill who demux to in-house siblings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network-layer protocol = postal service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8"/>
          <p:cNvSpPr/>
          <p:nvPr/>
        </p:nvSpPr>
        <p:spPr>
          <a:xfrm>
            <a:off x="5025060" y="2009105"/>
            <a:ext cx="4016375" cy="4160976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6" name="Google Shape;586;p8"/>
          <p:cNvSpPr txBox="1"/>
          <p:nvPr/>
        </p:nvSpPr>
        <p:spPr>
          <a:xfrm>
            <a:off x="5660760" y="1551894"/>
            <a:ext cx="2356927" cy="3877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i="1"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household analogy:</a:t>
            </a:r>
            <a:endParaRPr i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7" name="Google Shape;587;p8"/>
          <p:cNvSpPr/>
          <p:nvPr/>
        </p:nvSpPr>
        <p:spPr>
          <a:xfrm>
            <a:off x="393111" y="19509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588" name="Google Shape;58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"/>
          <p:cNvSpPr/>
          <p:nvPr/>
        </p:nvSpPr>
        <p:spPr>
          <a:xfrm>
            <a:off x="438149" y="637371"/>
            <a:ext cx="78716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Transport-layer Actions</a:t>
            </a:r>
            <a:endParaRPr/>
          </a:p>
        </p:txBody>
      </p:sp>
      <p:cxnSp>
        <p:nvCxnSpPr>
          <p:cNvPr id="594" name="Google Shape;594;p9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595" name="Google Shape;5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7" name="Google Shape;597;p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grpSp>
        <p:nvGrpSpPr>
          <p:cNvPr id="598" name="Google Shape;598;p9"/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599" name="Google Shape;599;p9"/>
            <p:cNvCxnSpPr/>
            <p:nvPr/>
          </p:nvCxnSpPr>
          <p:spPr>
            <a:xfrm>
              <a:off x="2578811" y="5062556"/>
              <a:ext cx="1582832" cy="30261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600" name="Google Shape;600;p9"/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601" name="Google Shape;601;p9"/>
              <p:cNvCxnSpPr/>
              <p:nvPr/>
            </p:nvCxnSpPr>
            <p:spPr>
              <a:xfrm flipH="1">
                <a:off x="7972023" y="4973372"/>
                <a:ext cx="1473513" cy="4743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02" name="Google Shape;602;p9"/>
              <p:cNvSpPr/>
              <p:nvPr/>
            </p:nvSpPr>
            <p:spPr>
              <a:xfrm>
                <a:off x="4062521" y="4965666"/>
                <a:ext cx="4036903" cy="1028731"/>
              </a:xfrm>
              <a:custGeom>
                <a:rect b="b" l="l" r="r" t="t"/>
                <a:pathLst>
                  <a:path extrusionOk="0" h="917" w="187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</a:t>
                </a:r>
                <a:endParaRPr/>
              </a:p>
            </p:txBody>
          </p:sp>
        </p:grpSp>
      </p:grpSp>
      <p:sp>
        <p:nvSpPr>
          <p:cNvPr id="603" name="Google Shape;603;p9"/>
          <p:cNvSpPr/>
          <p:nvPr/>
        </p:nvSpPr>
        <p:spPr>
          <a:xfrm>
            <a:off x="10295012" y="2167472"/>
            <a:ext cx="890436" cy="2912558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4" name="Google Shape;604;p9"/>
          <p:cNvSpPr/>
          <p:nvPr/>
        </p:nvSpPr>
        <p:spPr>
          <a:xfrm>
            <a:off x="854349" y="2256655"/>
            <a:ext cx="846644" cy="2922199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05" name="Google Shape;605;p9"/>
          <p:cNvGrpSpPr/>
          <p:nvPr/>
        </p:nvGrpSpPr>
        <p:grpSpPr>
          <a:xfrm>
            <a:off x="11031250" y="3873365"/>
            <a:ext cx="549832" cy="1070215"/>
            <a:chOff x="4140" y="429"/>
            <a:chExt cx="1425" cy="2396"/>
          </a:xfrm>
        </p:grpSpPr>
        <p:sp>
          <p:nvSpPr>
            <p:cNvPr id="606" name="Google Shape;606;p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11" name="Google Shape;611;p9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612" name="Google Shape;612;p9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3" name="Google Shape;613;p9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14" name="Google Shape;614;p9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15" name="Google Shape;615;p9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616" name="Google Shape;616;p9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7" name="Google Shape;617;p9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18" name="Google Shape;618;p9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20" name="Google Shape;620;p9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621" name="Google Shape;621;p9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2" name="Google Shape;622;p9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23" name="Google Shape;623;p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24" name="Google Shape;624;p9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625" name="Google Shape;625;p9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6" name="Google Shape;626;p9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27" name="Google Shape;627;p9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38" name="Google Shape;638;p9"/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639" name="Google Shape;639;p9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1" name="Google Shape;641;p9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9"/>
            <p:cNvCxnSpPr/>
            <p:nvPr/>
          </p:nvCxnSpPr>
          <p:spPr>
            <a:xfrm>
              <a:off x="8108201" y="3602458"/>
              <a:ext cx="2233387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3" name="Google Shape;643;p9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644" name="Google Shape;644;p9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645" name="Google Shape;645;p9"/>
            <p:cNvSpPr txBox="1"/>
            <p:nvPr/>
          </p:nvSpPr>
          <p:spPr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/>
            </a:p>
          </p:txBody>
        </p:sp>
        <p:cxnSp>
          <p:nvCxnSpPr>
            <p:cNvPr id="646" name="Google Shape;646;p9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9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8" name="Google Shape;648;p9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</p:grpSp>
      <p:grpSp>
        <p:nvGrpSpPr>
          <p:cNvPr id="649" name="Google Shape;649;p9"/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650" name="Google Shape;650;p9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2" name="Google Shape;652;p9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9"/>
            <p:cNvCxnSpPr/>
            <p:nvPr/>
          </p:nvCxnSpPr>
          <p:spPr>
            <a:xfrm>
              <a:off x="8121121" y="3602458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4" name="Google Shape;654;p9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655" name="Google Shape;655;p9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656" name="Google Shape;656;p9"/>
            <p:cNvSpPr txBox="1"/>
            <p:nvPr/>
          </p:nvSpPr>
          <p:spPr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/>
            </a:p>
          </p:txBody>
        </p:sp>
        <p:cxnSp>
          <p:nvCxnSpPr>
            <p:cNvPr id="657" name="Google Shape;657;p9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9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9" name="Google Shape;659;p9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</p:grpSp>
      <p:sp>
        <p:nvSpPr>
          <p:cNvPr id="660" name="Google Shape;660;p9"/>
          <p:cNvSpPr txBox="1"/>
          <p:nvPr/>
        </p:nvSpPr>
        <p:spPr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grpSp>
        <p:nvGrpSpPr>
          <p:cNvPr id="661" name="Google Shape;661;p9"/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662" name="Google Shape;662;p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664" name="Google Shape;664;p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65" name="Google Shape;665;p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9" name="Google Shape;669;p9"/>
          <p:cNvGrpSpPr/>
          <p:nvPr/>
        </p:nvGrpSpPr>
        <p:grpSpPr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670" name="Google Shape;670;p9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74" name="Google Shape;674;p9"/>
          <p:cNvGrpSpPr/>
          <p:nvPr/>
        </p:nvGrpSpPr>
        <p:grpSpPr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675" name="Google Shape;675;p9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79" name="Google Shape;679;p9"/>
          <p:cNvSpPr txBox="1"/>
          <p:nvPr/>
        </p:nvSpPr>
        <p:spPr>
          <a:xfrm>
            <a:off x="4212477" y="1830701"/>
            <a:ext cx="389834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Sender:</a:t>
            </a:r>
            <a:endParaRPr/>
          </a:p>
          <a:p>
            <a:pPr indent="-1047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9"/>
          <p:cNvSpPr/>
          <p:nvPr/>
        </p:nvSpPr>
        <p:spPr>
          <a:xfrm>
            <a:off x="8071146" y="2078287"/>
            <a:ext cx="2415414" cy="3369475"/>
          </a:xfrm>
          <a:prstGeom prst="rect">
            <a:avLst/>
          </a:prstGeom>
          <a:solidFill>
            <a:schemeClr val="lt1">
              <a:alpha val="8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1" name="Google Shape;681;p9"/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682" name="Google Shape;682;p9"/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9"/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app. msg</a:t>
              </a:r>
              <a:endParaRPr/>
            </a:p>
          </p:txBody>
        </p:sp>
      </p:grpSp>
      <p:sp>
        <p:nvSpPr>
          <p:cNvPr id="684" name="Google Shape;684;p9"/>
          <p:cNvSpPr txBox="1"/>
          <p:nvPr/>
        </p:nvSpPr>
        <p:spPr>
          <a:xfrm>
            <a:off x="4391544" y="2325099"/>
            <a:ext cx="3825456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passed an application-layer message</a:t>
            </a:r>
            <a:endParaRPr/>
          </a:p>
        </p:txBody>
      </p:sp>
      <p:sp>
        <p:nvSpPr>
          <p:cNvPr id="685" name="Google Shape;685;p9"/>
          <p:cNvSpPr txBox="1"/>
          <p:nvPr/>
        </p:nvSpPr>
        <p:spPr>
          <a:xfrm>
            <a:off x="4388186" y="2990916"/>
            <a:ext cx="3825456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segment header fields values</a:t>
            </a:r>
            <a:endParaRPr/>
          </a:p>
        </p:txBody>
      </p:sp>
      <p:sp>
        <p:nvSpPr>
          <p:cNvPr id="686" name="Google Shape;686;p9"/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segment</a:t>
            </a:r>
            <a:endParaRPr/>
          </a:p>
        </p:txBody>
      </p:sp>
      <p:sp>
        <p:nvSpPr>
          <p:cNvPr id="687" name="Google Shape;687;p9"/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passes segment to IP</a:t>
            </a:r>
            <a:endParaRPr/>
          </a:p>
        </p:txBody>
      </p:sp>
      <p:sp>
        <p:nvSpPr>
          <p:cNvPr id="688" name="Google Shape;688;p9"/>
          <p:cNvSpPr txBox="1"/>
          <p:nvPr/>
        </p:nvSpPr>
        <p:spPr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sp>
        <p:nvSpPr>
          <p:cNvPr id="689" name="Google Shape;689;p9"/>
          <p:cNvSpPr/>
          <p:nvPr/>
        </p:nvSpPr>
        <p:spPr>
          <a:xfrm>
            <a:off x="270781" y="1644192"/>
            <a:ext cx="3715697" cy="4052070"/>
          </a:xfrm>
          <a:prstGeom prst="rect">
            <a:avLst/>
          </a:prstGeom>
          <a:solidFill>
            <a:schemeClr val="lt1">
              <a:alpha val="8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0" name="Google Shape;690;p9"/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691" name="Google Shape;691;p9"/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9"/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T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/>
            </a:p>
          </p:txBody>
        </p:sp>
      </p:grpSp>
      <p:grpSp>
        <p:nvGrpSpPr>
          <p:cNvPr id="693" name="Google Shape;693;p9"/>
          <p:cNvGrpSpPr/>
          <p:nvPr/>
        </p:nvGrpSpPr>
        <p:grpSpPr>
          <a:xfrm>
            <a:off x="8549491" y="2999047"/>
            <a:ext cx="1818022" cy="369332"/>
            <a:chOff x="7863122" y="5632673"/>
            <a:chExt cx="1818022" cy="369332"/>
          </a:xfrm>
        </p:grpSpPr>
        <p:grpSp>
          <p:nvGrpSpPr>
            <p:cNvPr id="694" name="Google Shape;694;p9"/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695" name="Google Shape;695;p9"/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9"/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T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</a:t>
                </a:r>
                <a:endParaRPr/>
              </a:p>
            </p:txBody>
          </p:sp>
        </p:grpSp>
        <p:grpSp>
          <p:nvGrpSpPr>
            <p:cNvPr id="697" name="Google Shape;697;p9"/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698" name="Google Shape;698;p9"/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9"/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app. msg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2019-05-30T23:14:36Z</dcterms:created>
  <dc:creator>Prahallad Nith</dc:creator>
</cp:coreProperties>
</file>