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57" r:id="rId2"/>
    <p:sldId id="358" r:id="rId3"/>
    <p:sldId id="1065" r:id="rId4"/>
    <p:sldId id="1153" r:id="rId5"/>
    <p:sldId id="1061" r:id="rId6"/>
    <p:sldId id="1066" r:id="rId7"/>
    <p:sldId id="1068" r:id="rId8"/>
    <p:sldId id="1067" r:id="rId9"/>
    <p:sldId id="1069" r:id="rId10"/>
    <p:sldId id="1156" r:id="rId11"/>
    <p:sldId id="34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45CA1-290A-4990-9D56-E5FA8F0B5F6E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21878-A689-473C-91EB-F8AB7A2C7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45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21878-A689-473C-91EB-F8AB7A2C720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48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5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5F50-57D7-4221-9395-D180AF9D0F83}" type="datetime1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3190-734D-402E-B025-964D2901B292}" type="datetime1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1864-FDED-451E-8B90-FC61A710E9D1}" type="datetime1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BE6D-7185-4C00-8235-A18B198A862F}" type="datetime1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C31B-2CEF-4AFC-B11D-2A3A82F520C5}" type="datetime1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BDE6-5B4C-4D45-913E-22ABF4347C18}" type="datetime1">
              <a:rPr lang="en-IN" smtClean="0"/>
              <a:t>24-07-2020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EEF5-5DF9-403E-B9A1-669D01161D72}" type="datetime1">
              <a:rPr lang="en-IN" smtClean="0"/>
              <a:t>24-07-2020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7BD2-15BC-4BED-A7E0-816D08B4840A}" type="datetime1">
              <a:rPr lang="en-IN" smtClean="0"/>
              <a:t>24-07-2020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6CD4-A574-481E-B86F-E109C08FB237}" type="datetime1">
              <a:rPr lang="en-IN" smtClean="0"/>
              <a:t>24-07-2020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1CED-00DA-454A-A112-DD9D3169C9A6}" type="datetime1">
              <a:rPr lang="en-IN" smtClean="0"/>
              <a:t>24-07-2020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47F2-62DE-41EE-8523-97C9E65C1AE4}" type="datetime1">
              <a:rPr lang="en-IN" smtClean="0"/>
              <a:t>24-07-2020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4A80-FF75-4280-98F7-1B028A5005D5}" type="datetime1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678818" y="3247204"/>
            <a:ext cx="6796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&amp;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461913" y="637760"/>
            <a:ext cx="78750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Summary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DE5E974C-0353-4257-BE79-67AF9FDEDC5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40182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animeshgiri@pes.edu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6464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+91 80 6618 6603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&amp;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2" y="1665105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2" y="2888778"/>
            <a:ext cx="78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Transport Layer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&amp;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688449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  <a:p>
            <a:endParaRPr lang="en-US" sz="36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Principles of reliable date transfer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</a:t>
            </a:r>
            <a:r>
              <a:rPr lang="en-US" sz="2000"/>
              <a:t>Science &amp;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AC021-7C0E-499E-8569-E95FB4C7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39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A39B1-8819-4184-98C6-5136EFA7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4</a:t>
            </a:fld>
            <a:endParaRPr lang="en-IN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42B6000-97BC-4332-BBC9-1A10C250E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111" y="390414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In this segment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B2D80A-6F0E-4B5F-AB59-3EFA771E3C2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9C1EB1-8AD8-4CA9-9733-1254DB73A1C1}"/>
              </a:ext>
            </a:extLst>
          </p:cNvPr>
          <p:cNvSpPr/>
          <p:nvPr/>
        </p:nvSpPr>
        <p:spPr>
          <a:xfrm>
            <a:off x="393110" y="1428452"/>
            <a:ext cx="7898633" cy="2267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IN" sz="2400" dirty="0">
                <a:ea typeface="ＭＳ Ｐゴシック" charset="0"/>
              </a:rPr>
              <a:t>Principles of reliable data transfer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IN" sz="2400" dirty="0">
                <a:ea typeface="ＭＳ Ｐゴシック" charset="0"/>
              </a:rPr>
              <a:t>Reliable data transfer: getting started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rdt1.0: reliable transfer over a reliable channel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Summary</a:t>
            </a:r>
            <a:endParaRPr lang="en-IN" sz="2400" dirty="0">
              <a:ea typeface="ＭＳ Ｐゴシック" charset="0"/>
            </a:endParaRPr>
          </a:p>
          <a:p>
            <a:pPr marL="463550" lvl="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endParaRPr lang="en-US" sz="24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71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3111" y="678407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Principles of reliable data transfer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03970928-A560-4208-89A9-915936284A73}"/>
              </a:ext>
            </a:extLst>
          </p:cNvPr>
          <p:cNvSpPr txBox="1">
            <a:spLocks noChangeArrowheads="1"/>
          </p:cNvSpPr>
          <p:nvPr/>
        </p:nvSpPr>
        <p:spPr>
          <a:xfrm>
            <a:off x="504825" y="5619750"/>
            <a:ext cx="7781925" cy="466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characteristics of unreliable channel will determine complexity of reliable data transfer protocol (</a:t>
            </a:r>
            <a:r>
              <a:rPr lang="en-US" sz="2400" dirty="0" err="1">
                <a:ea typeface="ＭＳ Ｐゴシック" charset="0"/>
              </a:rPr>
              <a:t>rdt</a:t>
            </a:r>
            <a:r>
              <a:rPr lang="en-US" sz="2400" dirty="0">
                <a:ea typeface="ＭＳ Ｐゴシック" charset="0"/>
              </a:rPr>
              <a:t>)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10" name="Picture 5" descr="rdt_service">
            <a:extLst>
              <a:ext uri="{FF2B5EF4-FFF2-40B4-BE49-F238E27FC236}">
                <a16:creationId xmlns:a16="http://schemas.microsoft.com/office/drawing/2014/main" id="{07DE5B2F-AB0B-40AC-9BE1-5707BE17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0B0156BC-BEBA-4D08-B7D2-E7EC340E2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352800"/>
            <a:ext cx="4648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655015E7-3C56-4AAF-86D6-565DC3E0DB5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77925"/>
            <a:ext cx="76581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</a:rPr>
              <a:t>important in application, transport, link layers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top-10 list of important networking topics!</a:t>
            </a:r>
          </a:p>
          <a:p>
            <a:pPr>
              <a:buFont typeface="Wingdings" charset="2"/>
              <a:buChar char="§"/>
              <a:defRPr/>
            </a:pPr>
            <a:endParaRPr lang="en-US" sz="3200" dirty="0">
              <a:ea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963FD8-3615-49DF-AFFE-49892B04326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8E3BB4D3-AC15-4EE7-B84D-7254CF3B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16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5908" y="699044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Principles of reliable data transfer	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3903101E-0BB7-4958-85AA-271407D5430C}"/>
              </a:ext>
            </a:extLst>
          </p:cNvPr>
          <p:cNvSpPr txBox="1">
            <a:spLocks noChangeArrowheads="1"/>
          </p:cNvSpPr>
          <p:nvPr/>
        </p:nvSpPr>
        <p:spPr>
          <a:xfrm>
            <a:off x="504825" y="5619750"/>
            <a:ext cx="7781925" cy="466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characteristics of unreliable channel will determine complexity of reliable data transfer protocol (</a:t>
            </a:r>
            <a:r>
              <a:rPr lang="en-US" sz="2400" dirty="0" err="1">
                <a:ea typeface="ＭＳ Ｐゴシック" charset="0"/>
              </a:rPr>
              <a:t>rdt</a:t>
            </a:r>
            <a:r>
              <a:rPr lang="en-US" sz="2400" dirty="0">
                <a:ea typeface="ＭＳ Ｐゴシック" charset="0"/>
              </a:rPr>
              <a:t>)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10" name="Picture 5" descr="rdt_service">
            <a:extLst>
              <a:ext uri="{FF2B5EF4-FFF2-40B4-BE49-F238E27FC236}">
                <a16:creationId xmlns:a16="http://schemas.microsoft.com/office/drawing/2014/main" id="{B0606DCC-6E1D-47B9-AF77-99A53C156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0691D19-DED4-4FA8-BFF4-C4806108BD2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77925"/>
            <a:ext cx="76581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</a:rPr>
              <a:t>important in application, transport, link layers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top-10 list of important networking topics!</a:t>
            </a:r>
          </a:p>
          <a:p>
            <a:pPr>
              <a:buFont typeface="Wingdings" charset="2"/>
              <a:buChar char="§"/>
              <a:defRPr/>
            </a:pPr>
            <a:endParaRPr lang="en-US" sz="3200" dirty="0">
              <a:ea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95B37E-2D85-48D3-AF96-5DCD4219F993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11B3FEA-9C8E-4BB0-8A06-EF06BC08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74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81001" y="67610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Reliable data transfer: getting started	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pic>
        <p:nvPicPr>
          <p:cNvPr id="11" name="Picture 3" descr="rdt_part2">
            <a:extLst>
              <a:ext uri="{FF2B5EF4-FFF2-40B4-BE49-F238E27FC236}">
                <a16:creationId xmlns:a16="http://schemas.microsoft.com/office/drawing/2014/main" id="{589FC36D-B0FE-423E-B684-F0B0D66BF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652713"/>
            <a:ext cx="5969000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4">
            <a:extLst>
              <a:ext uri="{FF2B5EF4-FFF2-40B4-BE49-F238E27FC236}">
                <a16:creationId xmlns:a16="http://schemas.microsoft.com/office/drawing/2014/main" id="{D3F16FFE-0C34-4689-AD79-D0666B2F6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8" y="3106738"/>
            <a:ext cx="8461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9"/>
                </a:solidFill>
                <a:latin typeface="Arial" panose="020B0604020202020204" pitchFamily="34" charset="0"/>
              </a:rPr>
              <a:t>send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9"/>
                </a:solidFill>
                <a:latin typeface="Arial" panose="020B0604020202020204" pitchFamily="34" charset="0"/>
              </a:rPr>
              <a:t>side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77E97DAB-7C84-4FB5-A699-53668D1E0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2963" y="3116263"/>
            <a:ext cx="1168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9"/>
                </a:solidFill>
                <a:latin typeface="Arial" panose="020B0604020202020204" pitchFamily="34" charset="0"/>
              </a:rPr>
              <a:t>receive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9"/>
                </a:solidFill>
                <a:latin typeface="Arial" panose="020B0604020202020204" pitchFamily="34" charset="0"/>
              </a:rPr>
              <a:t>side</a:t>
            </a:r>
          </a:p>
        </p:txBody>
      </p:sp>
      <p:grpSp>
        <p:nvGrpSpPr>
          <p:cNvPr id="14" name="Group 6">
            <a:extLst>
              <a:ext uri="{FF2B5EF4-FFF2-40B4-BE49-F238E27FC236}">
                <a16:creationId xmlns:a16="http://schemas.microsoft.com/office/drawing/2014/main" id="{CA7AF338-77EF-4A17-B9F4-D05CCC48B465}"/>
              </a:ext>
            </a:extLst>
          </p:cNvPr>
          <p:cNvGrpSpPr>
            <a:grpSpLocks/>
          </p:cNvGrpSpPr>
          <p:nvPr/>
        </p:nvGrpSpPr>
        <p:grpSpPr bwMode="auto">
          <a:xfrm>
            <a:off x="227013" y="1460500"/>
            <a:ext cx="3965575" cy="1416050"/>
            <a:chOff x="143" y="920"/>
            <a:chExt cx="2498" cy="892"/>
          </a:xfrm>
        </p:grpSpPr>
        <p:sp>
          <p:nvSpPr>
            <p:cNvPr id="15" name="Text Box 7">
              <a:extLst>
                <a:ext uri="{FF2B5EF4-FFF2-40B4-BE49-F238E27FC236}">
                  <a16:creationId xmlns:a16="http://schemas.microsoft.com/office/drawing/2014/main" id="{3BADBD5D-7588-4D4D-97B1-D376F9F18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" y="920"/>
              <a:ext cx="249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rdt_send</a:t>
              </a:r>
              <a:r>
                <a:rPr lang="en-US" altLang="en-US" sz="18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():</a:t>
              </a:r>
              <a:r>
                <a:rPr lang="en-US" altLang="en-US" sz="1800" dirty="0">
                  <a:latin typeface="Times New Roman" panose="02020603050405020304" pitchFamily="18" charset="0"/>
                </a:rPr>
                <a:t> </a:t>
              </a:r>
              <a:r>
                <a:rPr lang="en-US" altLang="en-US" sz="1800" dirty="0">
                  <a:latin typeface="Tahoma" panose="020B0604030504040204" pitchFamily="34" charset="0"/>
                </a:rPr>
                <a:t>called from above, (e.g., by app.). Passed data to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Tahoma" panose="020B0604030504040204" pitchFamily="34" charset="0"/>
                </a:rPr>
                <a:t>deliver to receiver upper layer</a:t>
              </a:r>
              <a:endParaRPr lang="en-US" altLang="en-US" sz="2400" dirty="0">
                <a:latin typeface="Tahoma" panose="020B0604030504040204" pitchFamily="34" charset="0"/>
              </a:endParaRPr>
            </a:p>
          </p:txBody>
        </p:sp>
        <p:grpSp>
          <p:nvGrpSpPr>
            <p:cNvPr id="16" name="Group 8">
              <a:extLst>
                <a:ext uri="{FF2B5EF4-FFF2-40B4-BE49-F238E27FC236}">
                  <a16:creationId xmlns:a16="http://schemas.microsoft.com/office/drawing/2014/main" id="{E424C87A-7A2E-48A0-9C99-1877B11061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930"/>
              <a:ext cx="2370" cy="882"/>
              <a:chOff x="240" y="942"/>
              <a:chExt cx="2370" cy="882"/>
            </a:xfrm>
          </p:grpSpPr>
          <p:sp>
            <p:nvSpPr>
              <p:cNvPr id="17" name="Line 9">
                <a:extLst>
                  <a:ext uri="{FF2B5EF4-FFF2-40B4-BE49-F238E27FC236}">
                    <a16:creationId xmlns:a16="http://schemas.microsoft.com/office/drawing/2014/main" id="{3302DE86-D8EA-423D-AE79-BCFBD56957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2" y="1500"/>
                <a:ext cx="174" cy="32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" name="Rectangle 10">
                <a:extLst>
                  <a:ext uri="{FF2B5EF4-FFF2-40B4-BE49-F238E27FC236}">
                    <a16:creationId xmlns:a16="http://schemas.microsoft.com/office/drawing/2014/main" id="{E13D8FFD-8F55-4348-85DD-98546B1CC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94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grpSp>
        <p:nvGrpSpPr>
          <p:cNvPr id="19" name="Group 11">
            <a:extLst>
              <a:ext uri="{FF2B5EF4-FFF2-40B4-BE49-F238E27FC236}">
                <a16:creationId xmlns:a16="http://schemas.microsoft.com/office/drawing/2014/main" id="{3CB00CF4-45F8-4358-A335-97AB7616529C}"/>
              </a:ext>
            </a:extLst>
          </p:cNvPr>
          <p:cNvGrpSpPr>
            <a:grpSpLocks/>
          </p:cNvGrpSpPr>
          <p:nvPr/>
        </p:nvGrpSpPr>
        <p:grpSpPr bwMode="auto">
          <a:xfrm>
            <a:off x="276225" y="4381500"/>
            <a:ext cx="3762375" cy="1862138"/>
            <a:chOff x="174" y="2760"/>
            <a:chExt cx="2370" cy="1173"/>
          </a:xfrm>
        </p:grpSpPr>
        <p:sp>
          <p:nvSpPr>
            <p:cNvPr id="20" name="Text Box 12">
              <a:extLst>
                <a:ext uri="{FF2B5EF4-FFF2-40B4-BE49-F238E27FC236}">
                  <a16:creationId xmlns:a16="http://schemas.microsoft.com/office/drawing/2014/main" id="{1C8F7843-B346-4B50-B862-014B9301A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" y="3356"/>
              <a:ext cx="214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Courier New" panose="02070309020205020404" pitchFamily="49" charset="0"/>
                </a:rPr>
                <a:t>udt_send():</a:t>
              </a:r>
              <a:r>
                <a:rPr lang="en-US" altLang="en-US" sz="1800">
                  <a:latin typeface="Times New Roman" panose="02020603050405020304" pitchFamily="18" charset="0"/>
                </a:rPr>
                <a:t> </a:t>
              </a:r>
              <a:r>
                <a:rPr lang="en-US" altLang="en-US" sz="1800">
                  <a:latin typeface="Tahoma" panose="020B0604030504040204" pitchFamily="34" charset="0"/>
                </a:rPr>
                <a:t>called by rdt,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to transfer packet over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unreliable channel to receiver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grpSp>
          <p:nvGrpSpPr>
            <p:cNvPr id="21" name="Group 13">
              <a:extLst>
                <a:ext uri="{FF2B5EF4-FFF2-40B4-BE49-F238E27FC236}">
                  <a16:creationId xmlns:a16="http://schemas.microsoft.com/office/drawing/2014/main" id="{22358D1F-4FF3-4E88-9F85-29677C16EC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" y="2760"/>
              <a:ext cx="2370" cy="1170"/>
              <a:chOff x="174" y="2760"/>
              <a:chExt cx="2370" cy="1170"/>
            </a:xfrm>
          </p:grpSpPr>
          <p:sp>
            <p:nvSpPr>
              <p:cNvPr id="23" name="Line 14">
                <a:extLst>
                  <a:ext uri="{FF2B5EF4-FFF2-40B4-BE49-F238E27FC236}">
                    <a16:creationId xmlns:a16="http://schemas.microsoft.com/office/drawing/2014/main" id="{BE081BCB-9BC3-451A-9F81-822BCF0882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2" y="2760"/>
                <a:ext cx="228" cy="60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4" name="Rectangle 15">
                <a:extLst>
                  <a:ext uri="{FF2B5EF4-FFF2-40B4-BE49-F238E27FC236}">
                    <a16:creationId xmlns:a16="http://schemas.microsoft.com/office/drawing/2014/main" id="{D5CF60B6-22BF-4D22-A146-6BB5DC998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" y="337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grpSp>
        <p:nvGrpSpPr>
          <p:cNvPr id="25" name="Group 16">
            <a:extLst>
              <a:ext uri="{FF2B5EF4-FFF2-40B4-BE49-F238E27FC236}">
                <a16:creationId xmlns:a16="http://schemas.microsoft.com/office/drawing/2014/main" id="{195528D2-5C09-412E-B8EC-888AD60D3B55}"/>
              </a:ext>
            </a:extLst>
          </p:cNvPr>
          <p:cNvGrpSpPr>
            <a:grpSpLocks/>
          </p:cNvGrpSpPr>
          <p:nvPr/>
        </p:nvGrpSpPr>
        <p:grpSpPr bwMode="auto">
          <a:xfrm>
            <a:off x="4922838" y="4362450"/>
            <a:ext cx="3965575" cy="1647825"/>
            <a:chOff x="3101" y="2748"/>
            <a:chExt cx="2498" cy="1038"/>
          </a:xfrm>
        </p:grpSpPr>
        <p:sp>
          <p:nvSpPr>
            <p:cNvPr id="26" name="Text Box 17">
              <a:extLst>
                <a:ext uri="{FF2B5EF4-FFF2-40B4-BE49-F238E27FC236}">
                  <a16:creationId xmlns:a16="http://schemas.microsoft.com/office/drawing/2014/main" id="{116C68E9-7FE5-4E3D-B157-5D01A330B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" y="3368"/>
              <a:ext cx="249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Courier New" panose="02070309020205020404" pitchFamily="49" charset="0"/>
                </a:rPr>
                <a:t>rdt_rcv():</a:t>
              </a:r>
              <a:r>
                <a:rPr lang="en-US" altLang="en-US" sz="1800">
                  <a:latin typeface="Times New Roman" panose="02020603050405020304" pitchFamily="18" charset="0"/>
                </a:rPr>
                <a:t> </a:t>
              </a:r>
              <a:r>
                <a:rPr lang="en-US" altLang="en-US" sz="1800">
                  <a:latin typeface="Tahoma" panose="020B0604030504040204" pitchFamily="34" charset="0"/>
                </a:rPr>
                <a:t>called when packet arrives on rcv-side of channel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grpSp>
          <p:nvGrpSpPr>
            <p:cNvPr id="27" name="Group 18">
              <a:extLst>
                <a:ext uri="{FF2B5EF4-FFF2-40B4-BE49-F238E27FC236}">
                  <a16:creationId xmlns:a16="http://schemas.microsoft.com/office/drawing/2014/main" id="{1D7EBDBD-0940-40AF-8CDD-9CF9B4D988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2" y="2748"/>
              <a:ext cx="2370" cy="1038"/>
              <a:chOff x="3162" y="2748"/>
              <a:chExt cx="2370" cy="1038"/>
            </a:xfrm>
          </p:grpSpPr>
          <p:sp>
            <p:nvSpPr>
              <p:cNvPr id="28" name="Line 19">
                <a:extLst>
                  <a:ext uri="{FF2B5EF4-FFF2-40B4-BE49-F238E27FC236}">
                    <a16:creationId xmlns:a16="http://schemas.microsoft.com/office/drawing/2014/main" id="{502E4DEF-DA4A-461D-A668-0DBC43BD30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96" y="2748"/>
                <a:ext cx="300" cy="63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" name="Rectangle 20">
                <a:extLst>
                  <a:ext uri="{FF2B5EF4-FFF2-40B4-BE49-F238E27FC236}">
                    <a16:creationId xmlns:a16="http://schemas.microsoft.com/office/drawing/2014/main" id="{BD993DBB-9D6D-4880-B2D9-2A3457E5B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3390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grpSp>
        <p:nvGrpSpPr>
          <p:cNvPr id="30" name="Group 21">
            <a:extLst>
              <a:ext uri="{FF2B5EF4-FFF2-40B4-BE49-F238E27FC236}">
                <a16:creationId xmlns:a16="http://schemas.microsoft.com/office/drawing/2014/main" id="{816D670C-6A13-4BF5-B94A-D8D52FF1AA78}"/>
              </a:ext>
            </a:extLst>
          </p:cNvPr>
          <p:cNvGrpSpPr>
            <a:grpSpLocks/>
          </p:cNvGrpSpPr>
          <p:nvPr/>
        </p:nvGrpSpPr>
        <p:grpSpPr bwMode="auto">
          <a:xfrm>
            <a:off x="4981575" y="1470025"/>
            <a:ext cx="3762375" cy="1349375"/>
            <a:chOff x="3138" y="926"/>
            <a:chExt cx="2370" cy="850"/>
          </a:xfrm>
        </p:grpSpPr>
        <p:sp>
          <p:nvSpPr>
            <p:cNvPr id="31" name="Text Box 22">
              <a:extLst>
                <a:ext uri="{FF2B5EF4-FFF2-40B4-BE49-F238E27FC236}">
                  <a16:creationId xmlns:a16="http://schemas.microsoft.com/office/drawing/2014/main" id="{614BA415-FE39-4231-B240-5D4657100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" y="926"/>
              <a:ext cx="207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deliver_data</a:t>
              </a:r>
              <a:r>
                <a:rPr lang="en-US" altLang="en-US" sz="18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():</a:t>
              </a:r>
              <a:r>
                <a:rPr lang="en-US" altLang="en-US" sz="1800" dirty="0">
                  <a:latin typeface="Times New Roman" panose="02020603050405020304" pitchFamily="18" charset="0"/>
                </a:rPr>
                <a:t> </a:t>
              </a:r>
              <a:r>
                <a:rPr lang="en-US" altLang="en-US" sz="1800" dirty="0">
                  <a:latin typeface="Tahoma" panose="020B0604030504040204" pitchFamily="34" charset="0"/>
                </a:rPr>
                <a:t>called by </a:t>
              </a:r>
              <a:r>
                <a:rPr lang="en-US" altLang="en-US" sz="1800" b="1" dirty="0" err="1">
                  <a:latin typeface="Tahoma" panose="020B0604030504040204" pitchFamily="34" charset="0"/>
                </a:rPr>
                <a:t>rdt</a:t>
              </a:r>
              <a:r>
                <a:rPr lang="en-US" altLang="en-US" sz="1800" dirty="0">
                  <a:latin typeface="Tahoma" panose="020B0604030504040204" pitchFamily="34" charset="0"/>
                </a:rPr>
                <a:t> to deliver data to upper</a:t>
              </a:r>
              <a:endParaRPr lang="en-US" altLang="en-US" sz="2400" dirty="0">
                <a:latin typeface="Tahoma" panose="020B0604030504040204" pitchFamily="34" charset="0"/>
              </a:endParaRPr>
            </a:p>
          </p:txBody>
        </p:sp>
        <p:grpSp>
          <p:nvGrpSpPr>
            <p:cNvPr id="32" name="Group 23">
              <a:extLst>
                <a:ext uri="{FF2B5EF4-FFF2-40B4-BE49-F238E27FC236}">
                  <a16:creationId xmlns:a16="http://schemas.microsoft.com/office/drawing/2014/main" id="{39FD77C2-CFC5-452B-8809-AAE8675A3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8" y="942"/>
              <a:ext cx="2370" cy="834"/>
              <a:chOff x="3138" y="942"/>
              <a:chExt cx="2370" cy="834"/>
            </a:xfrm>
          </p:grpSpPr>
          <p:sp>
            <p:nvSpPr>
              <p:cNvPr id="33" name="Line 24">
                <a:extLst>
                  <a:ext uri="{FF2B5EF4-FFF2-40B4-BE49-F238E27FC236}">
                    <a16:creationId xmlns:a16="http://schemas.microsoft.com/office/drawing/2014/main" id="{6B7031ED-A0EA-4678-B5F9-4C4CE26CB8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0" y="1344"/>
                <a:ext cx="150" cy="43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4" name="Rectangle 25">
                <a:extLst>
                  <a:ext uri="{FF2B5EF4-FFF2-40B4-BE49-F238E27FC236}">
                    <a16:creationId xmlns:a16="http://schemas.microsoft.com/office/drawing/2014/main" id="{28A1D0AE-8350-4DE0-865D-FB3A12210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8" y="942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0E841D26-160A-4427-A212-7921F682304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BD16AE1E-01AC-46EB-B795-ED22E619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11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3111" y="65593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Reliable data transfer: getting started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7459A298-ABF1-48E1-846E-4AE5EA43E99B}"/>
              </a:ext>
            </a:extLst>
          </p:cNvPr>
          <p:cNvSpPr txBox="1">
            <a:spLocks noChangeArrowheads="1"/>
          </p:cNvSpPr>
          <p:nvPr/>
        </p:nvSpPr>
        <p:spPr>
          <a:xfrm>
            <a:off x="514350" y="1193800"/>
            <a:ext cx="7947025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CC0000"/>
                </a:solidFill>
              </a:rPr>
              <a:t>we</a:t>
            </a:r>
            <a:r>
              <a:rPr lang="ja-JP" altLang="en-US" dirty="0">
                <a:solidFill>
                  <a:srgbClr val="CC0000"/>
                </a:solidFill>
              </a:rPr>
              <a:t>’</a:t>
            </a:r>
            <a:r>
              <a:rPr lang="en-US" altLang="ja-JP" dirty="0" err="1">
                <a:solidFill>
                  <a:srgbClr val="CC0000"/>
                </a:solidFill>
              </a:rPr>
              <a:t>ll</a:t>
            </a:r>
            <a:r>
              <a:rPr lang="en-US" altLang="ja-JP" dirty="0">
                <a:solidFill>
                  <a:srgbClr val="CC0000"/>
                </a:solidFill>
              </a:rPr>
              <a:t>:</a:t>
            </a:r>
          </a:p>
          <a:p>
            <a:r>
              <a:rPr lang="en-US" altLang="en-US" dirty="0"/>
              <a:t>incrementally develop sender, receiver sides of </a:t>
            </a:r>
            <a:r>
              <a:rPr lang="en-US" altLang="en-US" u="sng" dirty="0">
                <a:solidFill>
                  <a:srgbClr val="CC0000"/>
                </a:solidFill>
              </a:rPr>
              <a:t>r</a:t>
            </a:r>
            <a:r>
              <a:rPr lang="en-US" altLang="en-US" dirty="0"/>
              <a:t>eliable </a:t>
            </a:r>
            <a:r>
              <a:rPr lang="en-US" altLang="en-US" u="sng" dirty="0">
                <a:solidFill>
                  <a:srgbClr val="CC0000"/>
                </a:solidFill>
              </a:rPr>
              <a:t>d</a:t>
            </a:r>
            <a:r>
              <a:rPr lang="en-US" altLang="en-US" dirty="0"/>
              <a:t>ata </a:t>
            </a:r>
            <a:r>
              <a:rPr lang="en-US" altLang="en-US" u="sng" dirty="0">
                <a:solidFill>
                  <a:srgbClr val="CC0000"/>
                </a:solidFill>
              </a:rPr>
              <a:t>t</a:t>
            </a:r>
            <a:r>
              <a:rPr lang="en-US" altLang="en-US" dirty="0"/>
              <a:t>ransfer protocol (</a:t>
            </a:r>
            <a:r>
              <a:rPr lang="en-US" altLang="en-US" dirty="0" err="1"/>
              <a:t>rdt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consider only unidirectional data transfer</a:t>
            </a:r>
          </a:p>
          <a:p>
            <a:pPr lvl="1"/>
            <a:r>
              <a:rPr lang="en-US" altLang="en-US" dirty="0"/>
              <a:t>but control info will flow on both directions!</a:t>
            </a:r>
          </a:p>
          <a:p>
            <a:r>
              <a:rPr lang="en-US" altLang="en-US" dirty="0"/>
              <a:t>use finite state machines (FSM)  to specify sender, receiver</a:t>
            </a:r>
          </a:p>
        </p:txBody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E497FCE2-AA62-4265-B347-18F6B8415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713" y="4652963"/>
            <a:ext cx="809625" cy="876300"/>
          </a:xfrm>
          <a:prstGeom prst="ellipse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Oval 6">
            <a:extLst>
              <a:ext uri="{FF2B5EF4-FFF2-40B4-BE49-F238E27FC236}">
                <a16:creationId xmlns:a16="http://schemas.microsoft.com/office/drawing/2014/main" id="{19528530-03BB-4FF2-9FD9-6AC29289D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25" y="4686300"/>
            <a:ext cx="809625" cy="8763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7B90A22C-0EE1-45F1-9364-81E137182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563" y="4816475"/>
            <a:ext cx="7350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state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339DE68A-1C2A-423D-B07C-7D5AA3E9B15F}"/>
              </a:ext>
            </a:extLst>
          </p:cNvPr>
          <p:cNvSpPr>
            <a:spLocks/>
          </p:cNvSpPr>
          <p:nvPr/>
        </p:nvSpPr>
        <p:spPr bwMode="auto">
          <a:xfrm>
            <a:off x="3981450" y="4638675"/>
            <a:ext cx="3952875" cy="285750"/>
          </a:xfrm>
          <a:custGeom>
            <a:avLst/>
            <a:gdLst>
              <a:gd name="T0" fmla="*/ 0 w 1446"/>
              <a:gd name="T1" fmla="*/ 2147483646 h 180"/>
              <a:gd name="T2" fmla="*/ 2147483646 w 1446"/>
              <a:gd name="T3" fmla="*/ 2147483646 h 1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46" h="180">
                <a:moveTo>
                  <a:pt x="0" y="180"/>
                </a:moveTo>
                <a:cubicBezTo>
                  <a:pt x="540" y="30"/>
                  <a:pt x="972" y="0"/>
                  <a:pt x="1446" y="168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id="{9C2D7D2D-40BE-4E32-B60C-5325771F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3688" y="4746625"/>
            <a:ext cx="809625" cy="876300"/>
          </a:xfrm>
          <a:prstGeom prst="ellipse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9E061938-B302-4D0C-A3C6-E0E8EFE16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791075"/>
            <a:ext cx="809625" cy="8763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3C5C5C81-CE99-46E7-8E14-D9F7DB826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38" y="4921250"/>
            <a:ext cx="7350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state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A58D564B-C5D1-40EA-AC2A-A50009F5A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4003675"/>
            <a:ext cx="3152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C0000"/>
                </a:solidFill>
                <a:latin typeface="Tahoma" panose="020B0604030504040204" pitchFamily="34" charset="0"/>
              </a:rPr>
              <a:t>event causing state transition</a:t>
            </a:r>
            <a:endParaRPr lang="en-US" altLang="en-US" sz="2400" dirty="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FEAB4D80-EB3D-424D-896F-A92C66B69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4298950"/>
            <a:ext cx="3421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actions taken on state transition</a:t>
            </a:r>
            <a:endParaRPr lang="en-US" altLang="en-US" sz="240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0989ABA2-3E8D-45F4-BBE8-4942C99D13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5275" y="4352925"/>
            <a:ext cx="33813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1188F752-9A0F-48F0-8A7F-6D23E1C1B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" y="4686300"/>
            <a:ext cx="27717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buSzPct val="65000"/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CC0000"/>
                </a:solidFill>
                <a:latin typeface="Tahoma" panose="020B0604030504040204" pitchFamily="34" charset="0"/>
              </a:rPr>
              <a:t>state:</a:t>
            </a:r>
            <a:r>
              <a:rPr lang="en-US" altLang="en-US" sz="1800" dirty="0">
                <a:latin typeface="Tahoma" panose="020B0604030504040204" pitchFamily="34" charset="0"/>
              </a:rPr>
              <a:t> when in this </a:t>
            </a:r>
            <a:r>
              <a:rPr lang="ja-JP" altLang="en-US" sz="1800" dirty="0">
                <a:latin typeface="Tahoma" panose="020B0604030504040204" pitchFamily="34" charset="0"/>
              </a:rPr>
              <a:t>“</a:t>
            </a:r>
            <a:r>
              <a:rPr lang="en-US" altLang="ja-JP" sz="1800" dirty="0">
                <a:latin typeface="Tahoma" panose="020B0604030504040204" pitchFamily="34" charset="0"/>
              </a:rPr>
              <a:t>state</a:t>
            </a:r>
            <a:r>
              <a:rPr lang="ja-JP" altLang="en-US" sz="1800" dirty="0">
                <a:latin typeface="Tahoma" panose="020B0604030504040204" pitchFamily="34" charset="0"/>
              </a:rPr>
              <a:t>”</a:t>
            </a:r>
            <a:r>
              <a:rPr lang="en-US" altLang="ja-JP" sz="1800" dirty="0">
                <a:latin typeface="Tahoma" panose="020B0604030504040204" pitchFamily="34" charset="0"/>
              </a:rPr>
              <a:t> next state uniquely determined by next event</a:t>
            </a:r>
            <a:endParaRPr lang="en-US" altLang="en-US" sz="1800" dirty="0">
              <a:latin typeface="Tahoma" panose="020B0604030504040204" pitchFamily="34" charset="0"/>
            </a:endParaRPr>
          </a:p>
        </p:txBody>
      </p:sp>
      <p:sp>
        <p:nvSpPr>
          <p:cNvPr id="21" name="Freeform 17">
            <a:extLst>
              <a:ext uri="{FF2B5EF4-FFF2-40B4-BE49-F238E27FC236}">
                <a16:creationId xmlns:a16="http://schemas.microsoft.com/office/drawing/2014/main" id="{6942CB68-2FD7-4B25-9FAD-5888EB7E80D4}"/>
              </a:ext>
            </a:extLst>
          </p:cNvPr>
          <p:cNvSpPr>
            <a:spLocks/>
          </p:cNvSpPr>
          <p:nvPr/>
        </p:nvSpPr>
        <p:spPr bwMode="auto">
          <a:xfrm>
            <a:off x="3381375" y="5562600"/>
            <a:ext cx="95250" cy="581025"/>
          </a:xfrm>
          <a:custGeom>
            <a:avLst/>
            <a:gdLst>
              <a:gd name="T0" fmla="*/ 2147483646 w 60"/>
              <a:gd name="T1" fmla="*/ 2147483646 h 366"/>
              <a:gd name="T2" fmla="*/ 2147483646 w 60"/>
              <a:gd name="T3" fmla="*/ 0 h 36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83105BE9-F1E7-4EEC-A33C-6FDE6C140206}"/>
              </a:ext>
            </a:extLst>
          </p:cNvPr>
          <p:cNvSpPr>
            <a:spLocks/>
          </p:cNvSpPr>
          <p:nvPr/>
        </p:nvSpPr>
        <p:spPr bwMode="auto">
          <a:xfrm flipH="1" flipV="1">
            <a:off x="8524875" y="5600700"/>
            <a:ext cx="95250" cy="581025"/>
          </a:xfrm>
          <a:custGeom>
            <a:avLst/>
            <a:gdLst>
              <a:gd name="T0" fmla="*/ 2147483646 w 60"/>
              <a:gd name="T1" fmla="*/ 2147483646 h 366"/>
              <a:gd name="T2" fmla="*/ 2147483646 w 60"/>
              <a:gd name="T3" fmla="*/ 0 h 36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2822D5E7-A6E5-4611-8C58-1112055980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5250" y="5305425"/>
            <a:ext cx="1571625" cy="7524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BD0EEBAF-30CB-4A73-8496-DC2CB4D87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013" y="5099050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event</a:t>
            </a:r>
            <a:endParaRPr lang="en-US" altLang="en-US" sz="240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sp>
        <p:nvSpPr>
          <p:cNvPr id="26" name="Text Box 22">
            <a:extLst>
              <a:ext uri="{FF2B5EF4-FFF2-40B4-BE49-F238E27FC236}">
                <a16:creationId xmlns:a16="http://schemas.microsoft.com/office/drawing/2014/main" id="{AEA27C1C-74BB-4F82-87DE-1C647E6E5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5403850"/>
            <a:ext cx="890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actions</a:t>
            </a:r>
            <a:endParaRPr lang="en-US" altLang="en-US" sz="240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sp>
        <p:nvSpPr>
          <p:cNvPr id="27" name="Line 23">
            <a:extLst>
              <a:ext uri="{FF2B5EF4-FFF2-40B4-BE49-F238E27FC236}">
                <a16:creationId xmlns:a16="http://schemas.microsoft.com/office/drawing/2014/main" id="{5E1380A7-C2C6-482A-9A7B-FA4BFDF6F5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1525" y="5457825"/>
            <a:ext cx="9429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3E6240-FB00-40C0-A43F-726AF0ABC1E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A515B742-3450-4AB9-A013-C625D8F5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92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3111" y="648394"/>
            <a:ext cx="88098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rdt1.0: reliable transfer over a reliable channel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DD2F292D-05BF-4AF7-A797-01FB754CDF64}"/>
              </a:ext>
            </a:extLst>
          </p:cNvPr>
          <p:cNvSpPr txBox="1">
            <a:spLocks noChangeArrowheads="1"/>
          </p:cNvSpPr>
          <p:nvPr/>
        </p:nvSpPr>
        <p:spPr>
          <a:xfrm>
            <a:off x="431800" y="1331913"/>
            <a:ext cx="7896225" cy="301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</a:rPr>
              <a:t>underlying channel perfectly reliable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no bit errors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no loss of packets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separate </a:t>
            </a:r>
            <a:r>
              <a:rPr lang="en-US" dirty="0">
                <a:ea typeface="ＭＳ Ｐゴシック" charset="0"/>
              </a:rPr>
              <a:t>FSMs for sender, receiver: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sender sends data into underlying channel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receiver reads data from underlying channel</a:t>
            </a: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83F6DDD3-EB9F-423B-BC43-595030077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38" y="4246563"/>
            <a:ext cx="955675" cy="101123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F8D8B547-F501-4414-885A-59E002E77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8" y="4332288"/>
            <a:ext cx="1098550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Wait for call from above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E16854-6C17-4957-8DA8-E3E24067BBF5}"/>
              </a:ext>
            </a:extLst>
          </p:cNvPr>
          <p:cNvSpPr>
            <a:spLocks/>
          </p:cNvSpPr>
          <p:nvPr/>
        </p:nvSpPr>
        <p:spPr bwMode="auto">
          <a:xfrm>
            <a:off x="1617663" y="4230688"/>
            <a:ext cx="611187" cy="1027112"/>
          </a:xfrm>
          <a:custGeom>
            <a:avLst/>
            <a:gdLst>
              <a:gd name="T0" fmla="*/ 0 w 735"/>
              <a:gd name="T1" fmla="*/ 2147483646 h 1080"/>
              <a:gd name="T2" fmla="*/ 0 w 735"/>
              <a:gd name="T3" fmla="*/ 2147483646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6AA2194A-DA2D-4500-9DE3-0533DA60E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4754563"/>
            <a:ext cx="2682875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packet = make_pkt(data)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udt_send(packet)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3D720D98-E76A-43A0-A095-3FC633B8E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5" y="4287838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rdt_send(data)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81A5E51A-93B6-4B7E-B16D-09DE2B971E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8838" y="4630738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Line 10">
            <a:extLst>
              <a:ext uri="{FF2B5EF4-FFF2-40B4-BE49-F238E27FC236}">
                <a16:creationId xmlns:a16="http://schemas.microsoft.com/office/drawing/2014/main" id="{A18E0966-CDCB-4A54-BB7D-07D25354E4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4230688"/>
            <a:ext cx="385762" cy="2428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" name="Text Box 11">
            <a:extLst>
              <a:ext uri="{FF2B5EF4-FFF2-40B4-BE49-F238E27FC236}">
                <a16:creationId xmlns:a16="http://schemas.microsoft.com/office/drawing/2014/main" id="{10B4B0E5-4DA8-4CAA-9741-DFE784937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713" y="4613275"/>
            <a:ext cx="248761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extract (packet,data)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deliver_data(data)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9" name="Oval 12">
            <a:extLst>
              <a:ext uri="{FF2B5EF4-FFF2-40B4-BE49-F238E27FC236}">
                <a16:creationId xmlns:a16="http://schemas.microsoft.com/office/drawing/2014/main" id="{C7B42C9E-632F-4B7F-8DE3-4720A0FD2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513" y="4232275"/>
            <a:ext cx="955675" cy="101123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20" name="Text Box 13">
            <a:extLst>
              <a:ext uri="{FF2B5EF4-FFF2-40B4-BE49-F238E27FC236}">
                <a16:creationId xmlns:a16="http://schemas.microsoft.com/office/drawing/2014/main" id="{F8C0C5A4-48F6-4AC5-B293-E91B11323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3013" y="4318000"/>
            <a:ext cx="109855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Wait for call from below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745BC5CB-FAFD-43E4-A5CA-B24F1098DF29}"/>
              </a:ext>
            </a:extLst>
          </p:cNvPr>
          <p:cNvSpPr>
            <a:spLocks/>
          </p:cNvSpPr>
          <p:nvPr/>
        </p:nvSpPr>
        <p:spPr bwMode="auto">
          <a:xfrm>
            <a:off x="5926138" y="4216400"/>
            <a:ext cx="611187" cy="1027113"/>
          </a:xfrm>
          <a:custGeom>
            <a:avLst/>
            <a:gdLst>
              <a:gd name="T0" fmla="*/ 0 w 735"/>
              <a:gd name="T1" fmla="*/ 2147483646 h 1080"/>
              <a:gd name="T2" fmla="*/ 0 w 735"/>
              <a:gd name="T3" fmla="*/ 2147483646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" name="Text Box 15">
            <a:extLst>
              <a:ext uri="{FF2B5EF4-FFF2-40B4-BE49-F238E27FC236}">
                <a16:creationId xmlns:a16="http://schemas.microsoft.com/office/drawing/2014/main" id="{78229E0C-4027-47F9-9A70-9720B195B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300" y="4273550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4" name="Line 16">
            <a:extLst>
              <a:ext uri="{FF2B5EF4-FFF2-40B4-BE49-F238E27FC236}">
                <a16:creationId xmlns:a16="http://schemas.microsoft.com/office/drawing/2014/main" id="{3D9EDC9C-B89B-45DB-AF71-1F1988EE4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7313" y="4616450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Line 17">
            <a:extLst>
              <a:ext uri="{FF2B5EF4-FFF2-40B4-BE49-F238E27FC236}">
                <a16:creationId xmlns:a16="http://schemas.microsoft.com/office/drawing/2014/main" id="{18A94FBE-A542-4307-8DD6-9982F10C2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2663" y="4216400"/>
            <a:ext cx="385762" cy="2428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29B5DA25-8C75-4718-85DE-2037DF38A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1588" y="4292600"/>
            <a:ext cx="15414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rdt_rcv(packet)</a:t>
            </a:r>
          </a:p>
        </p:txBody>
      </p:sp>
      <p:sp>
        <p:nvSpPr>
          <p:cNvPr id="27" name="Text Box 19">
            <a:extLst>
              <a:ext uri="{FF2B5EF4-FFF2-40B4-BE49-F238E27FC236}">
                <a16:creationId xmlns:a16="http://schemas.microsoft.com/office/drawing/2014/main" id="{D44D2190-F022-4C96-9C02-26BD8C35D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138" y="5540375"/>
            <a:ext cx="1089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Tahoma" panose="020B0604030504040204" pitchFamily="34" charset="0"/>
              </a:rPr>
              <a:t>sender</a:t>
            </a:r>
          </a:p>
        </p:txBody>
      </p:sp>
      <p:sp>
        <p:nvSpPr>
          <p:cNvPr id="28" name="Text Box 20">
            <a:extLst>
              <a:ext uri="{FF2B5EF4-FFF2-40B4-BE49-F238E27FC236}">
                <a16:creationId xmlns:a16="http://schemas.microsoft.com/office/drawing/2014/main" id="{6735B337-A25E-4DF1-99DB-2F3F096BD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1063" y="5537200"/>
            <a:ext cx="1247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Tahoma" panose="020B0604030504040204" pitchFamily="34" charset="0"/>
              </a:rPr>
              <a:t>receiver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CA5580-CD20-40C6-9A75-10341D568104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30" name="Slide Number Placeholder 3">
            <a:extLst>
              <a:ext uri="{FF2B5EF4-FFF2-40B4-BE49-F238E27FC236}">
                <a16:creationId xmlns:a16="http://schemas.microsoft.com/office/drawing/2014/main" id="{4CCEF72D-F46E-417F-AC40-4683A5B1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15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3331</TotalTime>
  <Words>419</Words>
  <Application>Microsoft Office PowerPoint</Application>
  <PresentationFormat>Widescreen</PresentationFormat>
  <Paragraphs>90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In this segment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Animesh  Giri</cp:lastModifiedBy>
  <cp:revision>542</cp:revision>
  <dcterms:created xsi:type="dcterms:W3CDTF">2019-05-30T23:14:36Z</dcterms:created>
  <dcterms:modified xsi:type="dcterms:W3CDTF">2020-07-24T08:24:27Z</dcterms:modified>
</cp:coreProperties>
</file>