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8" r:id="rId2"/>
    <p:sldId id="1065" r:id="rId3"/>
    <p:sldId id="1153" r:id="rId4"/>
    <p:sldId id="1095" r:id="rId5"/>
    <p:sldId id="1094" r:id="rId6"/>
    <p:sldId id="1093" r:id="rId7"/>
    <p:sldId id="1092" r:id="rId8"/>
    <p:sldId id="1091" r:id="rId9"/>
    <p:sldId id="1090" r:id="rId10"/>
    <p:sldId id="1089" r:id="rId11"/>
    <p:sldId id="1088" r:id="rId12"/>
    <p:sldId id="1087" r:id="rId13"/>
    <p:sldId id="1086" r:id="rId14"/>
    <p:sldId id="1085" r:id="rId15"/>
    <p:sldId id="1084" r:id="rId16"/>
    <p:sldId id="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15-09-2020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3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2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1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3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3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15-09-2020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15-09-2020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15-09-2020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15-09-2020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15-09-2020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6510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75271" y="64734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GBN in action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2F708304-0EFF-400D-94AA-C17E80A8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1412875"/>
            <a:ext cx="12461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pkt0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pkt1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136BCC0-9EEE-499D-A5A8-AEF2E7C82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041400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FE63D4F1-F64E-4B7B-AEB8-32F4FDC4C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060450"/>
            <a:ext cx="1071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348A378A-75D1-4CAC-8678-FE7DD1C06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81343D6-8FD6-458F-9A84-36882DE7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1854200"/>
            <a:ext cx="25685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receive pkt0, send ack0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receive pkt1, send ack1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receive pkt3,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38A57B42-4052-4855-A570-E7AC55D2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3016250"/>
            <a:ext cx="21542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ack0, send pkt4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ack1, send pkt5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17" name="Picture 34" descr="alarm_clock_ringing">
            <a:extLst>
              <a:ext uri="{FF2B5EF4-FFF2-40B4-BE49-F238E27FC236}">
                <a16:creationId xmlns:a16="http://schemas.microsoft.com/office/drawing/2014/main" id="{0CAEA9C2-DCB4-4107-86FA-19616E54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5">
            <a:extLst>
              <a:ext uri="{FF2B5EF4-FFF2-40B4-BE49-F238E27FC236}">
                <a16:creationId xmlns:a16="http://schemas.microsoft.com/office/drawing/2014/main" id="{FCD8D333-33B5-4D9D-8F95-1D9FED14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4379913"/>
            <a:ext cx="15382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19" name="Text Box 36">
            <a:extLst>
              <a:ext uri="{FF2B5EF4-FFF2-40B4-BE49-F238E27FC236}">
                <a16:creationId xmlns:a16="http://schemas.microsoft.com/office/drawing/2014/main" id="{1ABB7D64-0834-4C0D-9680-C04EF1AE2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4594225"/>
            <a:ext cx="12461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pkt4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pkt5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DE6B277D-C38A-4E8B-B156-0AA15D0ED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16065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17859A46-CAF0-4084-848D-FA79DA46A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" name="Line 12">
            <a:extLst>
              <a:ext uri="{FF2B5EF4-FFF2-40B4-BE49-F238E27FC236}">
                <a16:creationId xmlns:a16="http://schemas.microsoft.com/office/drawing/2014/main" id="{966350C4-B58D-425C-A104-DDFA5D67C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2144713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A1C09A79-E95C-4C2A-B1DA-D7149315B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DA47D2CD-F30D-4E7D-8210-6E7273B8D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9063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263F1EC8-4A66-41F1-BB6D-8EE92CFDF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21796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3AAF9C48-C200-4131-B011-73234526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200275"/>
            <a:ext cx="522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7B1E689C-3C85-4008-BCDE-F0B7814C0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5888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22E9C796-A71F-4B64-9AB6-B254FB180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14E25282-A668-45A9-9725-6913977A0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0813" y="35718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A389E96-2EE3-4E3D-803F-9FD073DCB9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7638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1" name="Group 29">
            <a:extLst>
              <a:ext uri="{FF2B5EF4-FFF2-40B4-BE49-F238E27FC236}">
                <a16:creationId xmlns:a16="http://schemas.microsoft.com/office/drawing/2014/main" id="{DF1A1363-7E66-4E2A-80E9-770BFF3DF316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2135188"/>
            <a:ext cx="103187" cy="2462212"/>
            <a:chOff x="3651" y="1878"/>
            <a:chExt cx="78" cy="963"/>
          </a:xfrm>
        </p:grpSpPr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79607822-1F8D-41BA-BCFC-115239CDD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5101D01-74DE-438D-AF95-2945AF65F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FF859D75-BFE9-4D8D-8A39-3F15ECAFC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5" name="Line 37">
            <a:extLst>
              <a:ext uri="{FF2B5EF4-FFF2-40B4-BE49-F238E27FC236}">
                <a16:creationId xmlns:a16="http://schemas.microsoft.com/office/drawing/2014/main" id="{0D24EAA3-D7C6-481F-8CAB-54C27EDAA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7656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C83557B9-8650-48EF-9296-640EE85B0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5010150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E1E66C23-D001-4942-830A-97D1B56B2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99EB87B3-0DCE-40B3-93F8-7A742398E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54768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9" name="Text Box 41">
            <a:extLst>
              <a:ext uri="{FF2B5EF4-FFF2-40B4-BE49-F238E27FC236}">
                <a16:creationId xmlns:a16="http://schemas.microsoft.com/office/drawing/2014/main" id="{57F57238-F7E0-4A80-B340-40D89DE34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5" y="33782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pkt4,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45410AAE-B779-4CBC-BCA8-E2350A3E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898900"/>
            <a:ext cx="241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pkt5, discard,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(re)send ack1</a:t>
            </a: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6CDB2416-7512-4092-9B2A-8C72FAF8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738" y="5053013"/>
            <a:ext cx="29654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pkt2, deliver, send ack2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pkt3, deliver, send ack3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pkt4, deliver, send ack4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pkt5, deliver, send ack5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FA89C37D-9E63-4E7C-A31D-4EFFE0B86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81438"/>
            <a:ext cx="1811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ignore duplicate ACK</a:t>
            </a:r>
          </a:p>
        </p:txBody>
      </p:sp>
      <p:grpSp>
        <p:nvGrpSpPr>
          <p:cNvPr id="43" name="Group 65">
            <a:extLst>
              <a:ext uri="{FF2B5EF4-FFF2-40B4-BE49-F238E27FC236}">
                <a16:creationId xmlns:a16="http://schemas.microsoft.com/office/drawing/2014/main" id="{34A5BF2E-1AA6-4F85-B76C-B7A2F456E430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1450975"/>
            <a:ext cx="1512887" cy="304800"/>
            <a:chOff x="115" y="914"/>
            <a:chExt cx="953" cy="192"/>
          </a:xfrm>
        </p:grpSpPr>
        <p:sp>
          <p:nvSpPr>
            <p:cNvPr id="44" name="Rectangle 60">
              <a:extLst>
                <a:ext uri="{FF2B5EF4-FFF2-40B4-BE49-F238E27FC236}">
                  <a16:creationId xmlns:a16="http://schemas.microsoft.com/office/drawing/2014/main" id="{F82076E2-EDBD-46D3-8E88-B47BF84E0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5" name="Text Box 46">
              <a:extLst>
                <a:ext uri="{FF2B5EF4-FFF2-40B4-BE49-F238E27FC236}">
                  <a16:creationId xmlns:a16="http://schemas.microsoft.com/office/drawing/2014/main" id="{DDBFD71F-38F4-40EA-A6A4-F10DE2637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46" name="Text Box 59">
            <a:extLst>
              <a:ext uri="{FF2B5EF4-FFF2-40B4-BE49-F238E27FC236}">
                <a16:creationId xmlns:a16="http://schemas.microsoft.com/office/drawing/2014/main" id="{68BFDA59-3ADF-45EE-B5B7-41B30F85A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1101725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u="sng" dirty="0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grpSp>
        <p:nvGrpSpPr>
          <p:cNvPr id="47" name="Group 67">
            <a:extLst>
              <a:ext uri="{FF2B5EF4-FFF2-40B4-BE49-F238E27FC236}">
                <a16:creationId xmlns:a16="http://schemas.microsoft.com/office/drawing/2014/main" id="{C211516B-308E-4985-AF54-6219A49C0924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736725"/>
            <a:ext cx="1512887" cy="304800"/>
            <a:chOff x="115" y="914"/>
            <a:chExt cx="953" cy="192"/>
          </a:xfrm>
        </p:grpSpPr>
        <p:sp>
          <p:nvSpPr>
            <p:cNvPr id="48" name="Rectangle 68">
              <a:extLst>
                <a:ext uri="{FF2B5EF4-FFF2-40B4-BE49-F238E27FC236}">
                  <a16:creationId xmlns:a16="http://schemas.microsoft.com/office/drawing/2014/main" id="{723C2E03-D438-41E9-AF60-A6282A1B6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" name="Text Box 69">
              <a:extLst>
                <a:ext uri="{FF2B5EF4-FFF2-40B4-BE49-F238E27FC236}">
                  <a16:creationId xmlns:a16="http://schemas.microsoft.com/office/drawing/2014/main" id="{009F48B8-5093-4501-AAA0-779E91759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0" name="Group 70">
            <a:extLst>
              <a:ext uri="{FF2B5EF4-FFF2-40B4-BE49-F238E27FC236}">
                <a16:creationId xmlns:a16="http://schemas.microsoft.com/office/drawing/2014/main" id="{68C0F5C9-C8D3-4B6F-A8BA-78860818425B}"/>
              </a:ext>
            </a:extLst>
          </p:cNvPr>
          <p:cNvGrpSpPr>
            <a:grpSpLocks/>
          </p:cNvGrpSpPr>
          <p:nvPr/>
        </p:nvGrpSpPr>
        <p:grpSpPr bwMode="auto">
          <a:xfrm>
            <a:off x="187325" y="2022475"/>
            <a:ext cx="1512888" cy="304800"/>
            <a:chOff x="115" y="914"/>
            <a:chExt cx="953" cy="192"/>
          </a:xfrm>
        </p:grpSpPr>
        <p:sp>
          <p:nvSpPr>
            <p:cNvPr id="51" name="Rectangle 71">
              <a:extLst>
                <a:ext uri="{FF2B5EF4-FFF2-40B4-BE49-F238E27FC236}">
                  <a16:creationId xmlns:a16="http://schemas.microsoft.com/office/drawing/2014/main" id="{5B404520-C43F-44EE-8F71-0E8133CC9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Text Box 72">
              <a:extLst>
                <a:ext uri="{FF2B5EF4-FFF2-40B4-BE49-F238E27FC236}">
                  <a16:creationId xmlns:a16="http://schemas.microsoft.com/office/drawing/2014/main" id="{68F1F553-79E4-4A6D-8DB7-96EFF8551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3" name="Group 73">
            <a:extLst>
              <a:ext uri="{FF2B5EF4-FFF2-40B4-BE49-F238E27FC236}">
                <a16:creationId xmlns:a16="http://schemas.microsoft.com/office/drawing/2014/main" id="{3DDCB82C-8829-4BD1-9505-259C8C737D15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2297113"/>
            <a:ext cx="1512888" cy="304800"/>
            <a:chOff x="115" y="914"/>
            <a:chExt cx="953" cy="192"/>
          </a:xfrm>
        </p:grpSpPr>
        <p:sp>
          <p:nvSpPr>
            <p:cNvPr id="54" name="Rectangle 74">
              <a:extLst>
                <a:ext uri="{FF2B5EF4-FFF2-40B4-BE49-F238E27FC236}">
                  <a16:creationId xmlns:a16="http://schemas.microsoft.com/office/drawing/2014/main" id="{BF02045B-086A-4F89-B2B0-FAF60B98C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" name="Text Box 75">
              <a:extLst>
                <a:ext uri="{FF2B5EF4-FFF2-40B4-BE49-F238E27FC236}">
                  <a16:creationId xmlns:a16="http://schemas.microsoft.com/office/drawing/2014/main" id="{5BB3EE13-DB1B-406A-A37E-24D66BB66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6" name="Rectangle 79">
            <a:extLst>
              <a:ext uri="{FF2B5EF4-FFF2-40B4-BE49-F238E27FC236}">
                <a16:creationId xmlns:a16="http://schemas.microsoft.com/office/drawing/2014/main" id="{C338A082-91B3-4288-8165-49D7EE63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7" name="Text Box 80">
            <a:extLst>
              <a:ext uri="{FF2B5EF4-FFF2-40B4-BE49-F238E27FC236}">
                <a16:creationId xmlns:a16="http://schemas.microsoft.com/office/drawing/2014/main" id="{03E0AD87-6D20-4C24-9BD0-3F80CF74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3067050"/>
            <a:ext cx="1512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58" name="Group 84">
            <a:extLst>
              <a:ext uri="{FF2B5EF4-FFF2-40B4-BE49-F238E27FC236}">
                <a16:creationId xmlns:a16="http://schemas.microsoft.com/office/drawing/2014/main" id="{6794C905-81AF-48D8-A077-647AE559187E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3341688"/>
            <a:ext cx="1512888" cy="304800"/>
            <a:chOff x="112" y="2105"/>
            <a:chExt cx="953" cy="192"/>
          </a:xfrm>
        </p:grpSpPr>
        <p:sp>
          <p:nvSpPr>
            <p:cNvPr id="59" name="Rectangle 82">
              <a:extLst>
                <a:ext uri="{FF2B5EF4-FFF2-40B4-BE49-F238E27FC236}">
                  <a16:creationId xmlns:a16="http://schemas.microsoft.com/office/drawing/2014/main" id="{BBB13728-A171-4CB9-B374-26BEE944F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" name="Text Box 83">
              <a:extLst>
                <a:ext uri="{FF2B5EF4-FFF2-40B4-BE49-F238E27FC236}">
                  <a16:creationId xmlns:a16="http://schemas.microsoft.com/office/drawing/2014/main" id="{64A6E605-496C-4AB3-907A-E6CC362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61" name="Group 85">
            <a:extLst>
              <a:ext uri="{FF2B5EF4-FFF2-40B4-BE49-F238E27FC236}">
                <a16:creationId xmlns:a16="http://schemas.microsoft.com/office/drawing/2014/main" id="{466EBE4A-9B5E-4179-B2FF-7878C0D214E8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4635500"/>
            <a:ext cx="1512887" cy="304800"/>
            <a:chOff x="112" y="2105"/>
            <a:chExt cx="953" cy="192"/>
          </a:xfrm>
        </p:grpSpPr>
        <p:sp>
          <p:nvSpPr>
            <p:cNvPr id="62" name="Rectangle 86">
              <a:extLst>
                <a:ext uri="{FF2B5EF4-FFF2-40B4-BE49-F238E27FC236}">
                  <a16:creationId xmlns:a16="http://schemas.microsoft.com/office/drawing/2014/main" id="{AD4F73A3-DD8C-44F1-9624-157D79F7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3" name="Text Box 87">
              <a:extLst>
                <a:ext uri="{FF2B5EF4-FFF2-40B4-BE49-F238E27FC236}">
                  <a16:creationId xmlns:a16="http://schemas.microsoft.com/office/drawing/2014/main" id="{8D98F644-516C-4B95-BCFD-299B7400E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64" name="Group 88">
            <a:extLst>
              <a:ext uri="{FF2B5EF4-FFF2-40B4-BE49-F238E27FC236}">
                <a16:creationId xmlns:a16="http://schemas.microsoft.com/office/drawing/2014/main" id="{03DA7815-94CC-4521-AFED-DCABA5D4D5C6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4876800"/>
            <a:ext cx="1512888" cy="304800"/>
            <a:chOff x="112" y="2105"/>
            <a:chExt cx="953" cy="192"/>
          </a:xfrm>
        </p:grpSpPr>
        <p:sp>
          <p:nvSpPr>
            <p:cNvPr id="65" name="Rectangle 89">
              <a:extLst>
                <a:ext uri="{FF2B5EF4-FFF2-40B4-BE49-F238E27FC236}">
                  <a16:creationId xmlns:a16="http://schemas.microsoft.com/office/drawing/2014/main" id="{1E2AFCB6-4680-4B3E-B440-17CB075E8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6" name="Text Box 90">
              <a:extLst>
                <a:ext uri="{FF2B5EF4-FFF2-40B4-BE49-F238E27FC236}">
                  <a16:creationId xmlns:a16="http://schemas.microsoft.com/office/drawing/2014/main" id="{C209C448-E253-4C4A-9A3A-3D97A73AD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67" name="Group 91">
            <a:extLst>
              <a:ext uri="{FF2B5EF4-FFF2-40B4-BE49-F238E27FC236}">
                <a16:creationId xmlns:a16="http://schemas.microsoft.com/office/drawing/2014/main" id="{2CB3EC5B-82AF-48E6-8169-F6D2D4B8413D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5140325"/>
            <a:ext cx="1512888" cy="304800"/>
            <a:chOff x="112" y="2105"/>
            <a:chExt cx="953" cy="192"/>
          </a:xfrm>
        </p:grpSpPr>
        <p:sp>
          <p:nvSpPr>
            <p:cNvPr id="68" name="Rectangle 92">
              <a:extLst>
                <a:ext uri="{FF2B5EF4-FFF2-40B4-BE49-F238E27FC236}">
                  <a16:creationId xmlns:a16="http://schemas.microsoft.com/office/drawing/2014/main" id="{69970E05-E7ED-4477-A7D4-E20AABC09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Text Box 93">
              <a:extLst>
                <a:ext uri="{FF2B5EF4-FFF2-40B4-BE49-F238E27FC236}">
                  <a16:creationId xmlns:a16="http://schemas.microsoft.com/office/drawing/2014/main" id="{20847FB2-14C2-43A0-A553-1ED5A5DD2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70" name="Group 94">
            <a:extLst>
              <a:ext uri="{FF2B5EF4-FFF2-40B4-BE49-F238E27FC236}">
                <a16:creationId xmlns:a16="http://schemas.microsoft.com/office/drawing/2014/main" id="{5FB41F08-CA8A-463E-948B-A97B4533258E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5381625"/>
            <a:ext cx="1512888" cy="304800"/>
            <a:chOff x="112" y="2105"/>
            <a:chExt cx="953" cy="192"/>
          </a:xfrm>
        </p:grpSpPr>
        <p:sp>
          <p:nvSpPr>
            <p:cNvPr id="71" name="Rectangle 95">
              <a:extLst>
                <a:ext uri="{FF2B5EF4-FFF2-40B4-BE49-F238E27FC236}">
                  <a16:creationId xmlns:a16="http://schemas.microsoft.com/office/drawing/2014/main" id="{5BBC337F-88D7-4F95-9BC7-301380C7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Text Box 96">
              <a:extLst>
                <a:ext uri="{FF2B5EF4-FFF2-40B4-BE49-F238E27FC236}">
                  <a16:creationId xmlns:a16="http://schemas.microsoft.com/office/drawing/2014/main" id="{626CFAF0-A553-4989-9404-CB1D8B7B7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sp>
        <p:nvSpPr>
          <p:cNvPr id="74" name="Line 98">
            <a:extLst>
              <a:ext uri="{FF2B5EF4-FFF2-40B4-BE49-F238E27FC236}">
                <a16:creationId xmlns:a16="http://schemas.microsoft.com/office/drawing/2014/main" id="{F8B809E0-7C70-4917-9B9E-046B88E8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00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5" name="Line 99">
            <a:extLst>
              <a:ext uri="{FF2B5EF4-FFF2-40B4-BE49-F238E27FC236}">
                <a16:creationId xmlns:a16="http://schemas.microsoft.com/office/drawing/2014/main" id="{67A67ACC-4B2B-4331-94F6-C4B1CEC67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450" y="4067175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6" name="Line 100">
            <a:extLst>
              <a:ext uri="{FF2B5EF4-FFF2-40B4-BE49-F238E27FC236}">
                <a16:creationId xmlns:a16="http://schemas.microsoft.com/office/drawing/2014/main" id="{9BD4EC2B-3EC4-41FD-846F-B6AB1CDFD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2688" y="5257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7" name="Line 101">
            <a:extLst>
              <a:ext uri="{FF2B5EF4-FFF2-40B4-BE49-F238E27FC236}">
                <a16:creationId xmlns:a16="http://schemas.microsoft.com/office/drawing/2014/main" id="{39FCA0B3-D9FE-4244-8513-9A677C882F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76813" y="5511800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8" name="Line 102">
            <a:extLst>
              <a:ext uri="{FF2B5EF4-FFF2-40B4-BE49-F238E27FC236}">
                <a16:creationId xmlns:a16="http://schemas.microsoft.com/office/drawing/2014/main" id="{43A80087-0163-41E4-A4E8-6EA675567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0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9" name="Line 103">
            <a:extLst>
              <a:ext uri="{FF2B5EF4-FFF2-40B4-BE49-F238E27FC236}">
                <a16:creationId xmlns:a16="http://schemas.microsoft.com/office/drawing/2014/main" id="{BEA038D0-5A34-4237-9B39-3AE53BEF5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5063" y="5997575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792D19B-7345-43F4-B984-6EF54DE176B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13B41597-2064-4CB5-9F29-712478B7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2893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Selective repeat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35DF910-A3C1-4D13-ACF1-84ED101DC691}"/>
              </a:ext>
            </a:extLst>
          </p:cNvPr>
          <p:cNvSpPr txBox="1">
            <a:spLocks noChangeArrowheads="1"/>
          </p:cNvSpPr>
          <p:nvPr/>
        </p:nvSpPr>
        <p:spPr>
          <a:xfrm>
            <a:off x="552449" y="1466850"/>
            <a:ext cx="799975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receiver </a:t>
            </a:r>
            <a:r>
              <a:rPr lang="en-US" altLang="en-US" sz="2400" i="1" dirty="0">
                <a:solidFill>
                  <a:srgbClr val="FF0000"/>
                </a:solidFill>
              </a:rPr>
              <a:t>individually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acknowledges all correctly received pkts</a:t>
            </a:r>
          </a:p>
          <a:p>
            <a:pPr lvl="1"/>
            <a:r>
              <a:rPr lang="en-US" altLang="en-US" dirty="0"/>
              <a:t>buffers pkts, as needed, for eventual in-order delivery to upper layer</a:t>
            </a:r>
          </a:p>
          <a:p>
            <a:r>
              <a:rPr lang="en-US" altLang="en-US" sz="2400" dirty="0"/>
              <a:t>sender only resends pkts for which ACK not received</a:t>
            </a:r>
          </a:p>
          <a:p>
            <a:pPr lvl="1"/>
            <a:r>
              <a:rPr lang="en-US" altLang="en-US" dirty="0"/>
              <a:t>sender timer for each </a:t>
            </a:r>
            <a:r>
              <a:rPr lang="en-US" altLang="en-US" dirty="0" err="1"/>
              <a:t>unACKed</a:t>
            </a:r>
            <a:r>
              <a:rPr lang="en-US" altLang="en-US" dirty="0"/>
              <a:t> pkt</a:t>
            </a:r>
          </a:p>
          <a:p>
            <a:r>
              <a:rPr lang="en-US" altLang="en-US" sz="2400" dirty="0"/>
              <a:t>sender window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 consecutive seq #</a:t>
            </a:r>
            <a:r>
              <a:rPr lang="ja-JP" altLang="en-US" dirty="0"/>
              <a:t>’</a:t>
            </a:r>
            <a:r>
              <a:rPr lang="en-US" altLang="ja-JP" dirty="0"/>
              <a:t>s</a:t>
            </a:r>
          </a:p>
          <a:p>
            <a:pPr lvl="1"/>
            <a:r>
              <a:rPr lang="en-US" altLang="en-US" dirty="0"/>
              <a:t>limits seq #s of sent, </a:t>
            </a:r>
            <a:r>
              <a:rPr lang="en-US" altLang="en-US" dirty="0" err="1"/>
              <a:t>unACKed</a:t>
            </a:r>
            <a:r>
              <a:rPr lang="en-US" altLang="en-US" dirty="0"/>
              <a:t> pkts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B8FFE-A0AC-4C6C-930E-D12469CE5F6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A9CE888-93F0-4F6E-B76B-5F6DC3AE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9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78087"/>
            <a:ext cx="8235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Selective repeat: sender, receiver windows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11" name="Picture 3" descr="sr_seqnum">
            <a:extLst>
              <a:ext uri="{FF2B5EF4-FFF2-40B4-BE49-F238E27FC236}">
                <a16:creationId xmlns:a16="http://schemas.microsoft.com/office/drawing/2014/main" id="{F8E408D9-16F0-4891-BFBA-55B07961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04938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46705E88-CF5D-4C7C-8F10-4F1719620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917700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31E919A-3638-492B-B1A5-0CD708428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4516438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CB250-4AED-47C3-B2F1-4324A290737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E8873D80-EF9E-4D18-AE6A-3BC01881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6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1924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Selective repeat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0" y="112712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9BDE3B8-272C-48A5-B0C0-DA96805CCF1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90556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data from above: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if next available seq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timeout(n):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ACK(n)</a:t>
            </a:r>
            <a:r>
              <a:rPr lang="en-US" sz="24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in [</a:t>
            </a:r>
            <a:r>
              <a:rPr lang="en-US" sz="2400" dirty="0" err="1">
                <a:ea typeface="ＭＳ Ｐゴシック" charset="0"/>
              </a:rPr>
              <a:t>sendbase,sendbase+N</a:t>
            </a:r>
            <a:r>
              <a:rPr lang="en-US" sz="2400" dirty="0">
                <a:ea typeface="ＭＳ Ｐゴシック" charset="0"/>
              </a:rPr>
              <a:t>]: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mark pkt n as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if n smallest </a:t>
            </a:r>
            <a:r>
              <a:rPr lang="en-US" sz="2400" dirty="0" err="1">
                <a:ea typeface="ＭＳ Ｐゴシック" charset="0"/>
              </a:rPr>
              <a:t>unACKed</a:t>
            </a:r>
            <a:r>
              <a:rPr lang="en-US" sz="2400" dirty="0">
                <a:ea typeface="ＭＳ Ｐゴシック" charset="0"/>
              </a:rPr>
              <a:t> pkt, advance window base to next </a:t>
            </a:r>
            <a:r>
              <a:rPr lang="en-US" sz="2400" dirty="0" err="1">
                <a:ea typeface="ＭＳ Ｐゴシック" charset="0"/>
              </a:rPr>
              <a:t>unACKed</a:t>
            </a:r>
            <a:r>
              <a:rPr lang="en-US" sz="2400" dirty="0">
                <a:ea typeface="ＭＳ Ｐゴシック" charset="0"/>
              </a:rPr>
              <a:t> seq # </a:t>
            </a:r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A62CC191-CE0D-413B-A459-CD04C03B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576926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56F1F2C7-BC21-47B5-860D-0986290B7542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1155700"/>
            <a:ext cx="1160463" cy="519113"/>
            <a:chOff x="1100" y="3896"/>
            <a:chExt cx="731" cy="327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1DC03E9-4C1C-47C6-B5BA-63739A6B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3916E43F-F645-45F9-8DD6-A000B6AF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99"/>
                  </a:solidFill>
                </a:rPr>
                <a:t>sender</a:t>
              </a:r>
            </a:p>
          </p:txBody>
        </p:sp>
      </p:grpSp>
      <p:sp>
        <p:nvSpPr>
          <p:cNvPr id="17" name="Rectangle 8">
            <a:extLst>
              <a:ext uri="{FF2B5EF4-FFF2-40B4-BE49-F238E27FC236}">
                <a16:creationId xmlns:a16="http://schemas.microsoft.com/office/drawing/2014/main" id="{F4265F5E-54FA-4C8C-9227-8B490325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28" y="1581149"/>
            <a:ext cx="4119513" cy="482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[</a:t>
            </a:r>
            <a:r>
              <a:rPr lang="en-US" sz="24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rcvbase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, rcvbase+N-1]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send ACK(n)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out-of-order: buffer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in-order: deliver (also deliver buffered, in-order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pkts</a:t>
            </a:r>
            <a:r>
              <a:rPr lang="en-US" sz="2400" dirty="0">
                <a:latin typeface="Gill Sans MT" charset="0"/>
                <a:ea typeface="ＭＳ Ｐゴシック" charset="0"/>
              </a:rPr>
              <a:t>), advance window to next not-yet-received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[rcvbase-N,rcvbase-1]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ACK(n)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otherwise: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ignore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Gill Sans MT" charset="0"/>
              <a:ea typeface="ＭＳ Ｐゴシック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DA0C0361-2BF5-482D-939C-1135494D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157" y="1438275"/>
            <a:ext cx="4119513" cy="474875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FD5C8D4D-30E8-47D8-A3F1-286F11D6DAB8}"/>
              </a:ext>
            </a:extLst>
          </p:cNvPr>
          <p:cNvGrpSpPr>
            <a:grpSpLocks/>
          </p:cNvGrpSpPr>
          <p:nvPr/>
        </p:nvGrpSpPr>
        <p:grpSpPr bwMode="auto">
          <a:xfrm>
            <a:off x="5186363" y="1127125"/>
            <a:ext cx="1365250" cy="519113"/>
            <a:chOff x="3339" y="158"/>
            <a:chExt cx="860" cy="327"/>
          </a:xfrm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6ACD9295-DE00-4936-B4F7-9DC327DC7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2EF6DC01-36A7-4CA1-A40A-B1E93A489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solidFill>
                    <a:srgbClr val="000099"/>
                  </a:solidFill>
                </a:rPr>
                <a:t>receiver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89E84-3246-4D74-9B9F-5A08AEFDD12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64695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58952" y="59022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Selective repeat in action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B11B258C-425B-4B85-81EA-D2B22A55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413" y="1490663"/>
            <a:ext cx="12461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pkt0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pkt1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pkt3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(wait)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21CF5976-39D9-41D6-91C1-8766D7B4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119188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 dirty="0">
                <a:solidFill>
                  <a:srgbClr val="000099"/>
                </a:solidFill>
                <a:latin typeface="Tahoma" panose="020B0604030504040204" pitchFamily="34" charset="0"/>
              </a:rPr>
              <a:t>sender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061F2EA0-960E-4550-A29B-B6C4BD54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138238"/>
            <a:ext cx="1071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u="sng">
                <a:solidFill>
                  <a:srgbClr val="008000"/>
                </a:solidFill>
                <a:latin typeface="Tahoma" panose="020B0604030504040204" pitchFamily="34" charset="0"/>
              </a:rPr>
              <a:t>receiver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13379FE4-A598-49FC-8880-B91175B6B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1736725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5BBF31F7-24C7-4941-B394-8E9BD4C9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088" y="1931988"/>
            <a:ext cx="25685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pkt0, send ack0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pkt1, send ack1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pkt3,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ack3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8B79A54C-0BD2-4863-80AA-77853313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3094038"/>
            <a:ext cx="21542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ack0, send pkt4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ack1, send pkt5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pic>
        <p:nvPicPr>
          <p:cNvPr id="18" name="Picture 10" descr="alarm_clock_ringing">
            <a:extLst>
              <a:ext uri="{FF2B5EF4-FFF2-40B4-BE49-F238E27FC236}">
                <a16:creationId xmlns:a16="http://schemas.microsoft.com/office/drawing/2014/main" id="{F2152AE8-BBFD-4BCD-85D3-764A15F7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4241800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1">
            <a:extLst>
              <a:ext uri="{FF2B5EF4-FFF2-40B4-BE49-F238E27FC236}">
                <a16:creationId xmlns:a16="http://schemas.microsoft.com/office/drawing/2014/main" id="{02B0A1B8-E316-447A-B3F8-3C089A2FB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738" y="4457700"/>
            <a:ext cx="15382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FF0000"/>
                </a:solidFill>
                <a:latin typeface="Tahoma" panose="020B0604030504040204" pitchFamily="34" charset="0"/>
              </a:rPr>
              <a:t>pkt 2 timeout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A72F6EC4-2AFB-4B05-AA12-44FBABB93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4672013"/>
            <a:ext cx="12461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send  pkt2</a:t>
            </a: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B5F23E3E-98C5-45AE-8BA2-76B5F7747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BDF44E43-770E-49AE-A364-4581E94DA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1958975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B884B340-5D1B-4EEC-9638-34AEC3F09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0338" y="2222500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97A26FA0-1B67-4233-A521-BB9D4191F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2508250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95093B7A-A989-46D0-BEFF-86630F5FC7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B8BAB5FC-E969-4CF0-A6B3-6C62D6EC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38" y="2257425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EAD685DC-38F9-4A42-83DF-86334491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2278063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  <a:latin typeface="Tahoma" panose="020B0604030504040204" pitchFamily="34" charset="0"/>
              </a:rPr>
              <a:t>loss</a:t>
            </a:r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8FFAB5B5-9F23-4C12-B7E4-DE2740DFE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9225" y="2493963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D49EB73F-FE3D-44CC-A7A7-4E9703708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30575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6DFF42A8-3807-45D5-AEF4-01164E2B1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12ABA82E-AF01-4DB5-881A-B7A04CDA3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0975" y="3024188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32" name="Group 25">
            <a:extLst>
              <a:ext uri="{FF2B5EF4-FFF2-40B4-BE49-F238E27FC236}">
                <a16:creationId xmlns:a16="http://schemas.microsoft.com/office/drawing/2014/main" id="{CA9B7CED-7DD3-47F7-AC4A-30DBC09769FE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2212975"/>
            <a:ext cx="103188" cy="2462213"/>
            <a:chOff x="3651" y="1878"/>
            <a:chExt cx="78" cy="963"/>
          </a:xfrm>
        </p:grpSpPr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8D1CB92-1157-4ADB-A3EF-D3079830F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A90DC3B9-AE4E-4B96-AD1E-F747EBA1D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0D7200E4-E5B4-4941-A1ED-DA655835D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6" name="Line 29">
            <a:extLst>
              <a:ext uri="{FF2B5EF4-FFF2-40B4-BE49-F238E27FC236}">
                <a16:creationId xmlns:a16="http://schemas.microsoft.com/office/drawing/2014/main" id="{8154AF90-D35A-4877-887E-D5F6099F3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44E5F958-D232-4C44-A6D3-D454D6068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913" y="34559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pkt4,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ack4</a:t>
            </a:r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751F70C9-A6AD-4C51-B2E9-1CBBE19F9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3976688"/>
            <a:ext cx="23002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receive pkt5, buffer,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           send ack5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FCFD23F2-3710-4745-8C41-3E5306C9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5130800"/>
            <a:ext cx="29606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rcv pkt2; deliver pkt2,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pkt3, pkt4, pkt5; send ack2</a:t>
            </a: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14F495AC-846F-4F2C-8BB4-7840C80AA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75" y="3959225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ack3 arrived</a:t>
            </a:r>
          </a:p>
        </p:txBody>
      </p:sp>
      <p:grpSp>
        <p:nvGrpSpPr>
          <p:cNvPr id="41" name="Group 37">
            <a:extLst>
              <a:ext uri="{FF2B5EF4-FFF2-40B4-BE49-F238E27FC236}">
                <a16:creationId xmlns:a16="http://schemas.microsoft.com/office/drawing/2014/main" id="{CD171EDA-E608-493A-9FB8-3B4226205F36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1528763"/>
            <a:ext cx="1512888" cy="304800"/>
            <a:chOff x="115" y="914"/>
            <a:chExt cx="953" cy="192"/>
          </a:xfrm>
        </p:grpSpPr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DC9DCAA1-24D7-4BC2-A65D-5C6066A9C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Text Box 39">
              <a:extLst>
                <a:ext uri="{FF2B5EF4-FFF2-40B4-BE49-F238E27FC236}">
                  <a16:creationId xmlns:a16="http://schemas.microsoft.com/office/drawing/2014/main" id="{BBFC96BF-2D5F-4C01-85E9-2E1A9594D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44" name="Text Box 40">
            <a:extLst>
              <a:ext uri="{FF2B5EF4-FFF2-40B4-BE49-F238E27FC236}">
                <a16:creationId xmlns:a16="http://schemas.microsoft.com/office/drawing/2014/main" id="{28FD5191-88D0-4B3B-8038-6CA961ED9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1182688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u="sng">
                <a:solidFill>
                  <a:srgbClr val="000099"/>
                </a:solidFill>
                <a:latin typeface="Tahoma" panose="020B0604030504040204" pitchFamily="34" charset="0"/>
              </a:rPr>
              <a:t>sender window (N=4)</a:t>
            </a: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7E812D20-F006-4CBC-85A3-8CC9BB4A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46" name="Group 42">
            <a:extLst>
              <a:ext uri="{FF2B5EF4-FFF2-40B4-BE49-F238E27FC236}">
                <a16:creationId xmlns:a16="http://schemas.microsoft.com/office/drawing/2014/main" id="{19F212FB-9663-4AD9-8F0E-A495073B10B7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814513"/>
            <a:ext cx="1512888" cy="304800"/>
            <a:chOff x="115" y="914"/>
            <a:chExt cx="953" cy="192"/>
          </a:xfrm>
        </p:grpSpPr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E5F57DEE-6970-4B11-8CD6-C2622AB3B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83723838-C6E0-47F0-A1C5-C08B8A33D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49" name="Group 45">
            <a:extLst>
              <a:ext uri="{FF2B5EF4-FFF2-40B4-BE49-F238E27FC236}">
                <a16:creationId xmlns:a16="http://schemas.microsoft.com/office/drawing/2014/main" id="{AFF1BABF-BFF4-4F78-A250-E132655F115A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2100263"/>
            <a:ext cx="1512887" cy="304800"/>
            <a:chOff x="115" y="914"/>
            <a:chExt cx="953" cy="192"/>
          </a:xfrm>
        </p:grpSpPr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75705EF9-439A-4F05-B5F8-BC2773A5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Text Box 47">
              <a:extLst>
                <a:ext uri="{FF2B5EF4-FFF2-40B4-BE49-F238E27FC236}">
                  <a16:creationId xmlns:a16="http://schemas.microsoft.com/office/drawing/2014/main" id="{03F67CEB-1BBE-47D4-B740-1399EDAE4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grpSp>
        <p:nvGrpSpPr>
          <p:cNvPr id="52" name="Group 48">
            <a:extLst>
              <a:ext uri="{FF2B5EF4-FFF2-40B4-BE49-F238E27FC236}">
                <a16:creationId xmlns:a16="http://schemas.microsoft.com/office/drawing/2014/main" id="{0665B0A9-51BA-4EDD-B018-4382422AAA58}"/>
              </a:ext>
            </a:extLst>
          </p:cNvPr>
          <p:cNvGrpSpPr>
            <a:grpSpLocks/>
          </p:cNvGrpSpPr>
          <p:nvPr/>
        </p:nvGrpSpPr>
        <p:grpSpPr bwMode="auto">
          <a:xfrm>
            <a:off x="217488" y="2374900"/>
            <a:ext cx="1512887" cy="304800"/>
            <a:chOff x="115" y="914"/>
            <a:chExt cx="953" cy="192"/>
          </a:xfrm>
        </p:grpSpPr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7AABE28E-465B-4661-AAA2-EC3430AA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Text Box 50">
              <a:extLst>
                <a:ext uri="{FF2B5EF4-FFF2-40B4-BE49-F238E27FC236}">
                  <a16:creationId xmlns:a16="http://schemas.microsoft.com/office/drawing/2014/main" id="{B10222C6-5B7B-469A-BBD6-FC389E952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0 1 2 3 </a:t>
              </a:r>
              <a:r>
                <a:rPr lang="en-US" altLang="en-US" sz="1400">
                  <a:latin typeface="Arial" panose="020B0604020202020204" pitchFamily="34" charset="0"/>
                </a:rPr>
                <a:t>4 5 6 7 8 </a:t>
              </a:r>
            </a:p>
          </p:txBody>
        </p:sp>
      </p:grpSp>
      <p:sp>
        <p:nvSpPr>
          <p:cNvPr id="55" name="Rectangle 51">
            <a:extLst>
              <a:ext uri="{FF2B5EF4-FFF2-40B4-BE49-F238E27FC236}">
                <a16:creationId xmlns:a16="http://schemas.microsoft.com/office/drawing/2014/main" id="{6638083E-5B99-46AF-AF9C-C0FABCE7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6" name="Text Box 52">
            <a:extLst>
              <a:ext uri="{FF2B5EF4-FFF2-40B4-BE49-F238E27FC236}">
                <a16:creationId xmlns:a16="http://schemas.microsoft.com/office/drawing/2014/main" id="{72272B92-74CC-4F54-8D63-22ACDEC87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144838"/>
            <a:ext cx="1512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 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1 2 3 4</a:t>
            </a:r>
            <a:r>
              <a:rPr lang="en-US" altLang="en-US" sz="1400">
                <a:latin typeface="Arial" panose="020B0604020202020204" pitchFamily="34" charset="0"/>
              </a:rPr>
              <a:t> 5 6 7 8 </a:t>
            </a:r>
          </a:p>
        </p:txBody>
      </p:sp>
      <p:grpSp>
        <p:nvGrpSpPr>
          <p:cNvPr id="57" name="Group 53">
            <a:extLst>
              <a:ext uri="{FF2B5EF4-FFF2-40B4-BE49-F238E27FC236}">
                <a16:creationId xmlns:a16="http://schemas.microsoft.com/office/drawing/2014/main" id="{DACA33B9-4397-4CCC-A114-2CA8027AC964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3419475"/>
            <a:ext cx="1512887" cy="304800"/>
            <a:chOff x="112" y="2105"/>
            <a:chExt cx="953" cy="192"/>
          </a:xfrm>
        </p:grpSpPr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1E5A13B1-E5BA-443C-A152-05F9F57AA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Text Box 55">
              <a:extLst>
                <a:ext uri="{FF2B5EF4-FFF2-40B4-BE49-F238E27FC236}">
                  <a16:creationId xmlns:a16="http://schemas.microsoft.com/office/drawing/2014/main" id="{4C732E0C-A4AF-48B3-9447-8BD1DD09D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60" name="Group 56">
            <a:extLst>
              <a:ext uri="{FF2B5EF4-FFF2-40B4-BE49-F238E27FC236}">
                <a16:creationId xmlns:a16="http://schemas.microsoft.com/office/drawing/2014/main" id="{C247CD4C-287F-4AA0-8046-43CD011EEDE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4713288"/>
            <a:ext cx="1512888" cy="304800"/>
            <a:chOff x="112" y="2105"/>
            <a:chExt cx="953" cy="192"/>
          </a:xfrm>
        </p:grpSpPr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D6A00799-A180-4F39-854E-3550565F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" name="Text Box 58">
              <a:extLst>
                <a:ext uri="{FF2B5EF4-FFF2-40B4-BE49-F238E27FC236}">
                  <a16:creationId xmlns:a16="http://schemas.microsoft.com/office/drawing/2014/main" id="{6BAFF3B6-26B3-4265-BD0E-0ABC95A39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63" name="Group 59">
            <a:extLst>
              <a:ext uri="{FF2B5EF4-FFF2-40B4-BE49-F238E27FC236}">
                <a16:creationId xmlns:a16="http://schemas.microsoft.com/office/drawing/2014/main" id="{D15E071E-8F45-4F29-8E0E-292C7E20E447}"/>
              </a:ext>
            </a:extLst>
          </p:cNvPr>
          <p:cNvGrpSpPr>
            <a:grpSpLocks/>
          </p:cNvGrpSpPr>
          <p:nvPr/>
        </p:nvGrpSpPr>
        <p:grpSpPr bwMode="auto">
          <a:xfrm>
            <a:off x="207963" y="4954588"/>
            <a:ext cx="1512887" cy="304800"/>
            <a:chOff x="112" y="2105"/>
            <a:chExt cx="953" cy="192"/>
          </a:xfrm>
        </p:grpSpPr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C96BB6A0-41F5-45AC-AFC8-9B62AD204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0B9A85A2-F552-41D4-A3C7-0B5BA4C60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66" name="Group 62">
            <a:extLst>
              <a:ext uri="{FF2B5EF4-FFF2-40B4-BE49-F238E27FC236}">
                <a16:creationId xmlns:a16="http://schemas.microsoft.com/office/drawing/2014/main" id="{017FE0A4-7981-42C1-83AA-8B74EA23DE18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5218113"/>
            <a:ext cx="1512887" cy="304800"/>
            <a:chOff x="112" y="2105"/>
            <a:chExt cx="953" cy="192"/>
          </a:xfrm>
        </p:grpSpPr>
        <p:sp>
          <p:nvSpPr>
            <p:cNvPr id="67" name="Rectangle 63">
              <a:extLst>
                <a:ext uri="{FF2B5EF4-FFF2-40B4-BE49-F238E27FC236}">
                  <a16:creationId xmlns:a16="http://schemas.microsoft.com/office/drawing/2014/main" id="{A2AEAD35-5F5B-4E62-8278-9EE966823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Text Box 64">
              <a:extLst>
                <a:ext uri="{FF2B5EF4-FFF2-40B4-BE49-F238E27FC236}">
                  <a16:creationId xmlns:a16="http://schemas.microsoft.com/office/drawing/2014/main" id="{EA0706C0-B619-437B-B93E-C8535B0B5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grpSp>
        <p:nvGrpSpPr>
          <p:cNvPr id="69" name="Group 65">
            <a:extLst>
              <a:ext uri="{FF2B5EF4-FFF2-40B4-BE49-F238E27FC236}">
                <a16:creationId xmlns:a16="http://schemas.microsoft.com/office/drawing/2014/main" id="{CB389A72-17A7-4452-8B61-E51630656033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459413"/>
            <a:ext cx="1512887" cy="304800"/>
            <a:chOff x="112" y="2105"/>
            <a:chExt cx="953" cy="192"/>
          </a:xfrm>
        </p:grpSpPr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EE9B1526-A891-4BCF-9CBB-BB556C91E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" name="Text Box 67">
              <a:extLst>
                <a:ext uri="{FF2B5EF4-FFF2-40B4-BE49-F238E27FC236}">
                  <a16:creationId xmlns:a16="http://schemas.microsoft.com/office/drawing/2014/main" id="{2E5D9715-04DD-4355-95EE-375330F14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0 1</a:t>
              </a:r>
              <a:r>
                <a:rPr lang="en-US" altLang="en-US" sz="1400">
                  <a:solidFill>
                    <a:schemeClr val="bg1"/>
                  </a:solidFill>
                  <a:latin typeface="Arial" panose="020B0604020202020204" pitchFamily="34" charset="0"/>
                </a:rPr>
                <a:t> 2 3 4 5</a:t>
              </a:r>
              <a:r>
                <a:rPr lang="en-US" altLang="en-US" sz="1400">
                  <a:latin typeface="Arial" panose="020B0604020202020204" pitchFamily="34" charset="0"/>
                </a:rPr>
                <a:t> 6 7 8 </a:t>
              </a:r>
            </a:p>
          </p:txBody>
        </p:sp>
      </p:grpSp>
      <p:sp>
        <p:nvSpPr>
          <p:cNvPr id="72" name="Line 88">
            <a:extLst>
              <a:ext uri="{FF2B5EF4-FFF2-40B4-BE49-F238E27FC236}">
                <a16:creationId xmlns:a16="http://schemas.microsoft.com/office/drawing/2014/main" id="{0AD0E2B8-9899-4F92-A54B-BA4181603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5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3" name="Line 89">
            <a:extLst>
              <a:ext uri="{FF2B5EF4-FFF2-40B4-BE49-F238E27FC236}">
                <a16:creationId xmlns:a16="http://schemas.microsoft.com/office/drawing/2014/main" id="{E157CD15-EB7F-417E-B970-E10CF1C47A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7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4" name="Text Box 90">
            <a:extLst>
              <a:ext uri="{FF2B5EF4-FFF2-40B4-BE49-F238E27FC236}">
                <a16:creationId xmlns:a16="http://schemas.microsoft.com/office/drawing/2014/main" id="{567A51C4-888F-4806-B9AE-53A63A238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763" y="5003800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ack4 arrived</a:t>
            </a:r>
          </a:p>
        </p:txBody>
      </p:sp>
      <p:sp>
        <p:nvSpPr>
          <p:cNvPr id="75" name="Text Box 91">
            <a:extLst>
              <a:ext uri="{FF2B5EF4-FFF2-40B4-BE49-F238E27FC236}">
                <a16:creationId xmlns:a16="http://schemas.microsoft.com/office/drawing/2014/main" id="{3CE8509F-B4C8-460F-B2F0-D639FBCC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5300663"/>
            <a:ext cx="169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record ack5 arrived</a:t>
            </a:r>
          </a:p>
        </p:txBody>
      </p:sp>
      <p:sp>
        <p:nvSpPr>
          <p:cNvPr id="76" name="Line 92">
            <a:extLst>
              <a:ext uri="{FF2B5EF4-FFF2-40B4-BE49-F238E27FC236}">
                <a16:creationId xmlns:a16="http://schemas.microsoft.com/office/drawing/2014/main" id="{6CFF3731-FACC-47A6-BD6B-9467A65B64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9213" y="5353050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77" name="Text Box 93">
            <a:extLst>
              <a:ext uri="{FF2B5EF4-FFF2-40B4-BE49-F238E27FC236}">
                <a16:creationId xmlns:a16="http://schemas.microsoft.com/office/drawing/2014/main" id="{351A58AF-9E82-49DB-80D6-1E81F6B9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861050"/>
            <a:ext cx="349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Q: what happens when ack2 arrives?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38054D-9382-41C2-AD25-A7DB563FBBE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534DB575-4F9E-4843-A454-687715AC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5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14811" y="809775"/>
            <a:ext cx="9203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Selective repeat: dilemma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4C70F15-F194-4166-8D27-99A271F347DB}"/>
              </a:ext>
            </a:extLst>
          </p:cNvPr>
          <p:cNvSpPr txBox="1">
            <a:spLocks noChangeArrowheads="1"/>
          </p:cNvSpPr>
          <p:nvPr/>
        </p:nvSpPr>
        <p:spPr>
          <a:xfrm>
            <a:off x="542925" y="1524000"/>
            <a:ext cx="327660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seq #</a:t>
            </a:r>
            <a:r>
              <a:rPr lang="ja-JP" altLang="en-US" sz="2400" dirty="0"/>
              <a:t>’</a:t>
            </a:r>
            <a:r>
              <a:rPr lang="en-US" altLang="ja-JP" sz="2400" dirty="0"/>
              <a:t>s: 0, 1, 2, 3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window size=3</a:t>
            </a: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F12166F4-E341-4A0D-A1FD-3C3400BC8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195263"/>
            <a:ext cx="145891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receiver window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(after receipt)</a:t>
            </a:r>
          </a:p>
        </p:txBody>
      </p:sp>
      <p:sp>
        <p:nvSpPr>
          <p:cNvPr id="13" name="Text Box 41">
            <a:extLst>
              <a:ext uri="{FF2B5EF4-FFF2-40B4-BE49-F238E27FC236}">
                <a16:creationId xmlns:a16="http://schemas.microsoft.com/office/drawing/2014/main" id="{CBDB23BF-1E3C-4AC5-BC57-18754B90A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198438"/>
            <a:ext cx="1365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sender window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(after receipt)</a:t>
            </a: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524B4D57-EE23-4A7C-A2A7-5D9B0E358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2D7F28C4-F711-4719-92A1-A8D35A1E1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16" name="Group 129">
            <a:extLst>
              <a:ext uri="{FF2B5EF4-FFF2-40B4-BE49-F238E27FC236}">
                <a16:creationId xmlns:a16="http://schemas.microsoft.com/office/drawing/2014/main" id="{F760F8FB-9A0C-48A0-9405-E7C0FFC89C53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4025900"/>
            <a:ext cx="4276725" cy="2363788"/>
            <a:chOff x="2796" y="2536"/>
            <a:chExt cx="2694" cy="1489"/>
          </a:xfrm>
        </p:grpSpPr>
        <p:grpSp>
          <p:nvGrpSpPr>
            <p:cNvPr id="17" name="Group 8">
              <a:extLst>
                <a:ext uri="{FF2B5EF4-FFF2-40B4-BE49-F238E27FC236}">
                  <a16:creationId xmlns:a16="http://schemas.microsoft.com/office/drawing/2014/main" id="{75B3C6B6-17EA-435E-BC08-4D1CAD7CB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1E564BED-CD8F-41BF-A030-668688EAF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Text Box 6">
                <a:extLst>
                  <a:ext uri="{FF2B5EF4-FFF2-40B4-BE49-F238E27FC236}">
                    <a16:creationId xmlns:a16="http://schemas.microsoft.com/office/drawing/2014/main" id="{2BD990E6-2FBE-423B-9B18-150541CE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18" name="Group 9">
              <a:extLst>
                <a:ext uri="{FF2B5EF4-FFF2-40B4-BE49-F238E27FC236}">
                  <a16:creationId xmlns:a16="http://schemas.microsoft.com/office/drawing/2014/main" id="{BE7CE8F2-E2FE-46FD-89F7-E9DD8EC88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CEB71C0E-599E-4C26-A06A-91FF87B5A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Text Box 11">
                <a:extLst>
                  <a:ext uri="{FF2B5EF4-FFF2-40B4-BE49-F238E27FC236}">
                    <a16:creationId xmlns:a16="http://schemas.microsoft.com/office/drawing/2014/main" id="{B3697FE6-49FC-4CD6-81C9-93A71DF42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AC631C98-B18F-4B0F-9974-0053A087B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47" name="Rectangle 13">
                <a:extLst>
                  <a:ext uri="{FF2B5EF4-FFF2-40B4-BE49-F238E27FC236}">
                    <a16:creationId xmlns:a16="http://schemas.microsoft.com/office/drawing/2014/main" id="{73AF2B20-7A0C-4114-820B-071D49017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Text Box 14">
                <a:extLst>
                  <a:ext uri="{FF2B5EF4-FFF2-40B4-BE49-F238E27FC236}">
                    <a16:creationId xmlns:a16="http://schemas.microsoft.com/office/drawing/2014/main" id="{05729A12-2F8B-496A-B33A-97F21C3AF9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D168A8C1-9A03-4A0A-BBD8-AFA4B62FF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D17974D2-E981-4FDF-9427-59A6B11DC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E0C9489F-E8BF-45FB-A1AF-BB17CFAE1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0B4085A2-D5DF-4A01-A05C-FA05C6195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40F3A9CA-C063-4400-8548-E3526BBE1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pkt1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CB47AE8D-A745-4A79-9C9C-787B81E4E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pkt2</a:t>
              </a: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A4573DE6-0295-4F75-AB2B-15115DA47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EE13967F-0F94-4B9F-826A-18C5B3CE5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Text Box 25">
                <a:extLst>
                  <a:ext uri="{FF2B5EF4-FFF2-40B4-BE49-F238E27FC236}">
                    <a16:creationId xmlns:a16="http://schemas.microsoft.com/office/drawing/2014/main" id="{9E4C4D1C-F1A2-4ABB-9C3B-28709ABB6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sp>
          <p:nvSpPr>
            <p:cNvPr id="27" name="Line 32">
              <a:extLst>
                <a:ext uri="{FF2B5EF4-FFF2-40B4-BE49-F238E27FC236}">
                  <a16:creationId xmlns:a16="http://schemas.microsoft.com/office/drawing/2014/main" id="{AAEC823B-5257-493C-BDEE-FBC3A05B6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" name="Text Box 35">
              <a:extLst>
                <a:ext uri="{FF2B5EF4-FFF2-40B4-BE49-F238E27FC236}">
                  <a16:creationId xmlns:a16="http://schemas.microsoft.com/office/drawing/2014/main" id="{F4764AF9-6F37-46DB-BE68-408CE559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2C28B441-9AF9-4A53-8471-17C7347B0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timeout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retransmit pkt0</a:t>
              </a: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AFE8848D-3AB9-4B6C-BFC3-F1F097335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46">
              <a:extLst>
                <a:ext uri="{FF2B5EF4-FFF2-40B4-BE49-F238E27FC236}">
                  <a16:creationId xmlns:a16="http://schemas.microsoft.com/office/drawing/2014/main" id="{62BC7544-F8F0-46C4-85E8-4FAE786B0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 1 2 3</a:t>
              </a:r>
              <a:r>
                <a:rPr lang="en-US" altLang="en-US" sz="1200">
                  <a:latin typeface="Arial" panose="020B0604020202020204" pitchFamily="34" charset="0"/>
                </a:rPr>
                <a:t> 0 1 2</a:t>
              </a:r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26FD2F4E-D21F-40D2-B9E0-B1D54958D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" name="Text Box 51">
              <a:extLst>
                <a:ext uri="{FF2B5EF4-FFF2-40B4-BE49-F238E27FC236}">
                  <a16:creationId xmlns:a16="http://schemas.microsoft.com/office/drawing/2014/main" id="{77FA8281-54D4-40D7-9CCC-32AA9A8B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0 1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 2 3 0</a:t>
              </a:r>
              <a:r>
                <a:rPr lang="en-US" altLang="en-US" sz="1200">
                  <a:latin typeface="Arial" panose="020B0604020202020204" pitchFamily="34" charset="0"/>
                </a:rPr>
                <a:t> 1 2</a:t>
              </a:r>
            </a:p>
          </p:txBody>
        </p:sp>
        <p:sp>
          <p:nvSpPr>
            <p:cNvPr id="34" name="Rectangle 53">
              <a:extLst>
                <a:ext uri="{FF2B5EF4-FFF2-40B4-BE49-F238E27FC236}">
                  <a16:creationId xmlns:a16="http://schemas.microsoft.com/office/drawing/2014/main" id="{EC910BC7-A6BB-4BC5-A3B9-EB1F6A12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Text Box 54">
              <a:extLst>
                <a:ext uri="{FF2B5EF4-FFF2-40B4-BE49-F238E27FC236}">
                  <a16:creationId xmlns:a16="http://schemas.microsoft.com/office/drawing/2014/main" id="{4E8EA771-40F0-4A15-AAF6-7CDC77356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0 1 2 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3 0 1</a:t>
              </a:r>
              <a:r>
                <a:rPr lang="en-US" altLang="en-US" sz="1200"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36" name="Line 62">
              <a:extLst>
                <a:ext uri="{FF2B5EF4-FFF2-40B4-BE49-F238E27FC236}">
                  <a16:creationId xmlns:a16="http://schemas.microsoft.com/office/drawing/2014/main" id="{53D69609-FBBA-424B-9D38-0113E31A3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7" name="Line 63">
              <a:extLst>
                <a:ext uri="{FF2B5EF4-FFF2-40B4-BE49-F238E27FC236}">
                  <a16:creationId xmlns:a16="http://schemas.microsoft.com/office/drawing/2014/main" id="{7A582E48-34EB-4E21-B533-AF5F2111D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8" name="Line 64">
              <a:extLst>
                <a:ext uri="{FF2B5EF4-FFF2-40B4-BE49-F238E27FC236}">
                  <a16:creationId xmlns:a16="http://schemas.microsoft.com/office/drawing/2014/main" id="{B4C361C1-476D-48FE-A10B-9E738A1DD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9" name="Text Box 65">
              <a:extLst>
                <a:ext uri="{FF2B5EF4-FFF2-40B4-BE49-F238E27FC236}">
                  <a16:creationId xmlns:a16="http://schemas.microsoft.com/office/drawing/2014/main" id="{9FC1FB36-D1A1-404F-8492-844EB0325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0" name="Text Box 66">
              <a:extLst>
                <a:ext uri="{FF2B5EF4-FFF2-40B4-BE49-F238E27FC236}">
                  <a16:creationId xmlns:a16="http://schemas.microsoft.com/office/drawing/2014/main" id="{80A636D5-ABA0-466C-B2CF-88A968930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1" name="Text Box 67">
              <a:extLst>
                <a:ext uri="{FF2B5EF4-FFF2-40B4-BE49-F238E27FC236}">
                  <a16:creationId xmlns:a16="http://schemas.microsoft.com/office/drawing/2014/main" id="{8A678243-45C5-4862-9372-CAD5D1D20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42" name="Text Box 68">
              <a:extLst>
                <a:ext uri="{FF2B5EF4-FFF2-40B4-BE49-F238E27FC236}">
                  <a16:creationId xmlns:a16="http://schemas.microsoft.com/office/drawing/2014/main" id="{A31E8A7E-3919-41BE-AB89-95000A161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will accept packet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with seq number 0</a:t>
              </a:r>
            </a:p>
          </p:txBody>
        </p:sp>
        <p:sp>
          <p:nvSpPr>
            <p:cNvPr id="43" name="Line 69">
              <a:extLst>
                <a:ext uri="{FF2B5EF4-FFF2-40B4-BE49-F238E27FC236}">
                  <a16:creationId xmlns:a16="http://schemas.microsoft.com/office/drawing/2014/main" id="{2B607914-BC20-4F0D-869B-436821B8D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44" name="Text Box 117">
              <a:extLst>
                <a:ext uri="{FF2B5EF4-FFF2-40B4-BE49-F238E27FC236}">
                  <a16:creationId xmlns:a16="http://schemas.microsoft.com/office/drawing/2014/main" id="{06797DDD-E49F-44E2-B70F-AB4B61DA2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(b) oops!</a:t>
              </a:r>
            </a:p>
          </p:txBody>
        </p:sp>
      </p:grpSp>
      <p:grpSp>
        <p:nvGrpSpPr>
          <p:cNvPr id="53" name="Group 128">
            <a:extLst>
              <a:ext uri="{FF2B5EF4-FFF2-40B4-BE49-F238E27FC236}">
                <a16:creationId xmlns:a16="http://schemas.microsoft.com/office/drawing/2014/main" id="{2B7E4BAE-176B-44C0-8532-BBFE70B7C3EB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825500"/>
            <a:ext cx="4294187" cy="2138363"/>
            <a:chOff x="2803" y="520"/>
            <a:chExt cx="2705" cy="1347"/>
          </a:xfrm>
        </p:grpSpPr>
        <p:grpSp>
          <p:nvGrpSpPr>
            <p:cNvPr id="54" name="Group 72">
              <a:extLst>
                <a:ext uri="{FF2B5EF4-FFF2-40B4-BE49-F238E27FC236}">
                  <a16:creationId xmlns:a16="http://schemas.microsoft.com/office/drawing/2014/main" id="{7ED9A251-A171-4269-A2DD-B87DCE998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88" name="Rectangle 73">
                <a:extLst>
                  <a:ext uri="{FF2B5EF4-FFF2-40B4-BE49-F238E27FC236}">
                    <a16:creationId xmlns:a16="http://schemas.microsoft.com/office/drawing/2014/main" id="{CE5FC5A0-16E4-4B7B-BAFC-18A031363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Text Box 74">
                <a:extLst>
                  <a:ext uri="{FF2B5EF4-FFF2-40B4-BE49-F238E27FC236}">
                    <a16:creationId xmlns:a16="http://schemas.microsoft.com/office/drawing/2014/main" id="{E7733E9A-3984-4EB7-9331-8B1ABE0AEC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55" name="Group 75">
              <a:extLst>
                <a:ext uri="{FF2B5EF4-FFF2-40B4-BE49-F238E27FC236}">
                  <a16:creationId xmlns:a16="http://schemas.microsoft.com/office/drawing/2014/main" id="{41177425-9DFC-4BD8-A2A1-947F35016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10343214-C87B-4070-8129-8909FD410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92EB2509-975F-46EC-AB8B-B7D40D63F1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grpSp>
          <p:nvGrpSpPr>
            <p:cNvPr id="56" name="Group 78">
              <a:extLst>
                <a:ext uri="{FF2B5EF4-FFF2-40B4-BE49-F238E27FC236}">
                  <a16:creationId xmlns:a16="http://schemas.microsoft.com/office/drawing/2014/main" id="{568B1DF8-2D75-4546-BA6C-DC52F0935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84" name="Rectangle 79">
                <a:extLst>
                  <a:ext uri="{FF2B5EF4-FFF2-40B4-BE49-F238E27FC236}">
                    <a16:creationId xmlns:a16="http://schemas.microsoft.com/office/drawing/2014/main" id="{D26BD4AA-4590-4963-BCAE-D94A05D70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5" name="Text Box 80">
                <a:extLst>
                  <a:ext uri="{FF2B5EF4-FFF2-40B4-BE49-F238E27FC236}">
                    <a16:creationId xmlns:a16="http://schemas.microsoft.com/office/drawing/2014/main" id="{F92A0234-201C-4726-B470-20C4C1C9E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0 1 2</a:t>
                </a:r>
                <a:r>
                  <a:rPr lang="en-US" altLang="en-US" sz="1200">
                    <a:latin typeface="Arial" panose="020B0604020202020204" pitchFamily="34" charset="0"/>
                  </a:rPr>
                  <a:t> 3 0 1 2</a:t>
                </a:r>
              </a:p>
            </p:txBody>
          </p:sp>
        </p:grpSp>
        <p:sp>
          <p:nvSpPr>
            <p:cNvPr id="57" name="Line 81">
              <a:extLst>
                <a:ext uri="{FF2B5EF4-FFF2-40B4-BE49-F238E27FC236}">
                  <a16:creationId xmlns:a16="http://schemas.microsoft.com/office/drawing/2014/main" id="{9F189628-642E-4079-B588-06920B2DA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8D12C197-6424-4696-AFF0-829971FE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46A42B8E-31A5-4D5B-89A4-1567D288E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" name="Text Box 84">
              <a:extLst>
                <a:ext uri="{FF2B5EF4-FFF2-40B4-BE49-F238E27FC236}">
                  <a16:creationId xmlns:a16="http://schemas.microsoft.com/office/drawing/2014/main" id="{B32F21EE-0BB8-4512-A331-B23588FB1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61" name="Text Box 85">
              <a:extLst>
                <a:ext uri="{FF2B5EF4-FFF2-40B4-BE49-F238E27FC236}">
                  <a16:creationId xmlns:a16="http://schemas.microsoft.com/office/drawing/2014/main" id="{5C49F6E4-646B-4693-9E44-9A4E38576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pkt1</a:t>
              </a:r>
            </a:p>
          </p:txBody>
        </p:sp>
        <p:sp>
          <p:nvSpPr>
            <p:cNvPr id="62" name="Text Box 86">
              <a:extLst>
                <a:ext uri="{FF2B5EF4-FFF2-40B4-BE49-F238E27FC236}">
                  <a16:creationId xmlns:a16="http://schemas.microsoft.com/office/drawing/2014/main" id="{C708B3E0-FB68-4BC5-B046-90DC5D28F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pkt2</a:t>
              </a:r>
            </a:p>
          </p:txBody>
        </p:sp>
        <p:sp>
          <p:nvSpPr>
            <p:cNvPr id="63" name="Rectangle 88">
              <a:extLst>
                <a:ext uri="{FF2B5EF4-FFF2-40B4-BE49-F238E27FC236}">
                  <a16:creationId xmlns:a16="http://schemas.microsoft.com/office/drawing/2014/main" id="{EE617B53-9C76-4D58-808E-B558DE8B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" name="Text Box 89">
              <a:extLst>
                <a:ext uri="{FF2B5EF4-FFF2-40B4-BE49-F238E27FC236}">
                  <a16:creationId xmlns:a16="http://schemas.microsoft.com/office/drawing/2014/main" id="{1AF30C36-BA6B-4FEC-901F-857DC642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0 1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 2</a:t>
              </a:r>
              <a:r>
                <a:rPr lang="en-US" altLang="en-US" sz="1200">
                  <a:latin typeface="Arial" panose="020B0604020202020204" pitchFamily="34" charset="0"/>
                </a:rPr>
                <a:t> 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3 0</a:t>
              </a:r>
              <a:r>
                <a:rPr lang="en-US" altLang="en-US" sz="1200">
                  <a:latin typeface="Arial" panose="020B0604020202020204" pitchFamily="34" charset="0"/>
                </a:rPr>
                <a:t> 1 2</a:t>
              </a:r>
            </a:p>
          </p:txBody>
        </p:sp>
        <p:sp>
          <p:nvSpPr>
            <p:cNvPr id="65" name="Line 90">
              <a:extLst>
                <a:ext uri="{FF2B5EF4-FFF2-40B4-BE49-F238E27FC236}">
                  <a16:creationId xmlns:a16="http://schemas.microsoft.com/office/drawing/2014/main" id="{266F93EC-A3C0-49D7-8B4A-296C9AB2D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6" name="Text Box 91">
              <a:extLst>
                <a:ext uri="{FF2B5EF4-FFF2-40B4-BE49-F238E27FC236}">
                  <a16:creationId xmlns:a16="http://schemas.microsoft.com/office/drawing/2014/main" id="{E5A2FCFB-1776-443A-B7F4-9C4FE2F29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pkt0</a:t>
              </a:r>
            </a:p>
          </p:txBody>
        </p:sp>
        <p:sp>
          <p:nvSpPr>
            <p:cNvPr id="67" name="Rectangle 95">
              <a:extLst>
                <a:ext uri="{FF2B5EF4-FFF2-40B4-BE49-F238E27FC236}">
                  <a16:creationId xmlns:a16="http://schemas.microsoft.com/office/drawing/2014/main" id="{CEFD24C0-8D45-405B-8744-AB17E046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Text Box 96">
              <a:extLst>
                <a:ext uri="{FF2B5EF4-FFF2-40B4-BE49-F238E27FC236}">
                  <a16:creationId xmlns:a16="http://schemas.microsoft.com/office/drawing/2014/main" id="{1B9C1056-3B77-4236-B717-1CD2243C6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 1 2 3</a:t>
              </a:r>
              <a:r>
                <a:rPr lang="en-US" altLang="en-US" sz="1200">
                  <a:latin typeface="Arial" panose="020B0604020202020204" pitchFamily="34" charset="0"/>
                </a:rPr>
                <a:t> 0 1 2</a:t>
              </a:r>
            </a:p>
          </p:txBody>
        </p:sp>
        <p:sp>
          <p:nvSpPr>
            <p:cNvPr id="69" name="Rectangle 97">
              <a:extLst>
                <a:ext uri="{FF2B5EF4-FFF2-40B4-BE49-F238E27FC236}">
                  <a16:creationId xmlns:a16="http://schemas.microsoft.com/office/drawing/2014/main" id="{8F085559-BAE8-4359-A08B-095FFEC43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0" name="Text Box 98">
              <a:extLst>
                <a:ext uri="{FF2B5EF4-FFF2-40B4-BE49-F238E27FC236}">
                  <a16:creationId xmlns:a16="http://schemas.microsoft.com/office/drawing/2014/main" id="{A68F3635-44F7-4B85-B4E0-2162EF1BD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0 1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 2 3 0</a:t>
              </a:r>
              <a:r>
                <a:rPr lang="en-US" altLang="en-US" sz="1200">
                  <a:latin typeface="Arial" panose="020B0604020202020204" pitchFamily="34" charset="0"/>
                </a:rPr>
                <a:t> 1 2</a:t>
              </a:r>
            </a:p>
          </p:txBody>
        </p:sp>
        <p:sp>
          <p:nvSpPr>
            <p:cNvPr id="71" name="Rectangle 99">
              <a:extLst>
                <a:ext uri="{FF2B5EF4-FFF2-40B4-BE49-F238E27FC236}">
                  <a16:creationId xmlns:a16="http://schemas.microsoft.com/office/drawing/2014/main" id="{7AF44024-9494-4835-8B6A-7EBB7A2C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" name="Text Box 100">
              <a:extLst>
                <a:ext uri="{FF2B5EF4-FFF2-40B4-BE49-F238E27FC236}">
                  <a16:creationId xmlns:a16="http://schemas.microsoft.com/office/drawing/2014/main" id="{45E30A5C-4DE0-43DE-8C2B-899AFF4D0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0 1 2 </a:t>
              </a:r>
              <a:r>
                <a:rPr lang="en-US" altLang="en-US" sz="1200">
                  <a:solidFill>
                    <a:schemeClr val="bg1"/>
                  </a:solidFill>
                  <a:latin typeface="Arial" panose="020B0604020202020204" pitchFamily="34" charset="0"/>
                </a:rPr>
                <a:t>3 0 1</a:t>
              </a:r>
              <a:r>
                <a:rPr lang="en-US" altLang="en-US" sz="1200">
                  <a:latin typeface="Arial" panose="020B0604020202020204" pitchFamily="34" charset="0"/>
                </a:rPr>
                <a:t> 2</a:t>
              </a:r>
            </a:p>
          </p:txBody>
        </p:sp>
        <p:sp>
          <p:nvSpPr>
            <p:cNvPr id="73" name="Line 103">
              <a:extLst>
                <a:ext uri="{FF2B5EF4-FFF2-40B4-BE49-F238E27FC236}">
                  <a16:creationId xmlns:a16="http://schemas.microsoft.com/office/drawing/2014/main" id="{94C93714-9561-4B0E-9FD9-82427262D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4" name="Line 104">
              <a:extLst>
                <a:ext uri="{FF2B5EF4-FFF2-40B4-BE49-F238E27FC236}">
                  <a16:creationId xmlns:a16="http://schemas.microsoft.com/office/drawing/2014/main" id="{4C8B152A-D524-474F-BEB0-95984BFC6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5" name="Text Box 107">
              <a:extLst>
                <a:ext uri="{FF2B5EF4-FFF2-40B4-BE49-F238E27FC236}">
                  <a16:creationId xmlns:a16="http://schemas.microsoft.com/office/drawing/2014/main" id="{BC51DCB1-44FA-4A90-950A-2F2E28A1B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76" name="Text Box 109">
              <a:extLst>
                <a:ext uri="{FF2B5EF4-FFF2-40B4-BE49-F238E27FC236}">
                  <a16:creationId xmlns:a16="http://schemas.microsoft.com/office/drawing/2014/main" id="{8DD63A08-9C6A-4E78-8F04-967DD88CD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will accept packet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>
                  <a:solidFill>
                    <a:srgbClr val="CC0000"/>
                  </a:solidFill>
                  <a:latin typeface="Tahoma" panose="020B0604030504040204" pitchFamily="34" charset="0"/>
                </a:rPr>
                <a:t>with seq number 0</a:t>
              </a:r>
            </a:p>
          </p:txBody>
        </p:sp>
        <p:sp>
          <p:nvSpPr>
            <p:cNvPr id="77" name="Line 110">
              <a:extLst>
                <a:ext uri="{FF2B5EF4-FFF2-40B4-BE49-F238E27FC236}">
                  <a16:creationId xmlns:a16="http://schemas.microsoft.com/office/drawing/2014/main" id="{A95930C5-1A00-4765-B385-72D0DCE25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78" name="Line 112">
              <a:extLst>
                <a:ext uri="{FF2B5EF4-FFF2-40B4-BE49-F238E27FC236}">
                  <a16:creationId xmlns:a16="http://schemas.microsoft.com/office/drawing/2014/main" id="{C7C9214D-48FE-4C9C-995C-2C9F50633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79" name="Group 115">
              <a:extLst>
                <a:ext uri="{FF2B5EF4-FFF2-40B4-BE49-F238E27FC236}">
                  <a16:creationId xmlns:a16="http://schemas.microsoft.com/office/drawing/2014/main" id="{F8B3D855-3DBE-45D8-A2CE-3B384B082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82" name="Rectangle 113">
                <a:extLst>
                  <a:ext uri="{FF2B5EF4-FFF2-40B4-BE49-F238E27FC236}">
                    <a16:creationId xmlns:a16="http://schemas.microsoft.com/office/drawing/2014/main" id="{841869A6-64D3-4558-9013-E0109CB19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" name="Text Box 114">
                <a:extLst>
                  <a:ext uri="{FF2B5EF4-FFF2-40B4-BE49-F238E27FC236}">
                    <a16:creationId xmlns:a16="http://schemas.microsoft.com/office/drawing/2014/main" id="{1FCD6843-8A12-4ABD-AF95-CD7922AD34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 </a:t>
                </a: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1 2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3 </a:t>
                </a:r>
                <a:r>
                  <a:rPr lang="en-US" altLang="en-US" sz="1200">
                    <a:latin typeface="Arial" panose="020B0604020202020204" pitchFamily="34" charset="0"/>
                  </a:rPr>
                  <a:t>0 1 2</a:t>
                </a:r>
              </a:p>
            </p:txBody>
          </p:sp>
        </p:grpSp>
        <p:sp>
          <p:nvSpPr>
            <p:cNvPr id="80" name="Text Box 116">
              <a:extLst>
                <a:ext uri="{FF2B5EF4-FFF2-40B4-BE49-F238E27FC236}">
                  <a16:creationId xmlns:a16="http://schemas.microsoft.com/office/drawing/2014/main" id="{9F656ADA-E0F4-46CE-9546-38E528AE3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pkt3</a:t>
              </a:r>
            </a:p>
          </p:txBody>
        </p:sp>
        <p:sp>
          <p:nvSpPr>
            <p:cNvPr id="81" name="Text Box 119">
              <a:extLst>
                <a:ext uri="{FF2B5EF4-FFF2-40B4-BE49-F238E27FC236}">
                  <a16:creationId xmlns:a16="http://schemas.microsoft.com/office/drawing/2014/main" id="{8D08BF5D-0452-44CA-86A8-518D2694F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(a) no problem</a:t>
              </a:r>
            </a:p>
          </p:txBody>
        </p:sp>
      </p:grpSp>
      <p:grpSp>
        <p:nvGrpSpPr>
          <p:cNvPr id="90" name="Group 122">
            <a:extLst>
              <a:ext uri="{FF2B5EF4-FFF2-40B4-BE49-F238E27FC236}">
                <a16:creationId xmlns:a16="http://schemas.microsoft.com/office/drawing/2014/main" id="{09720BC3-4C9C-4C0C-845B-DCBC4ADC14BC}"/>
              </a:ext>
            </a:extLst>
          </p:cNvPr>
          <p:cNvGrpSpPr>
            <a:grpSpLocks/>
          </p:cNvGrpSpPr>
          <p:nvPr/>
        </p:nvGrpSpPr>
        <p:grpSpPr bwMode="auto">
          <a:xfrm>
            <a:off x="6434138" y="890588"/>
            <a:ext cx="517525" cy="5278437"/>
            <a:chOff x="3821" y="550"/>
            <a:chExt cx="326" cy="3325"/>
          </a:xfrm>
        </p:grpSpPr>
        <p:pic>
          <p:nvPicPr>
            <p:cNvPr id="91" name="Picture 5" descr="curtain">
              <a:extLst>
                <a:ext uri="{FF2B5EF4-FFF2-40B4-BE49-F238E27FC236}">
                  <a16:creationId xmlns:a16="http://schemas.microsoft.com/office/drawing/2014/main" id="{3CAA6556-C2FC-445F-BC9A-B1A8EFE10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" descr="curtain">
              <a:extLst>
                <a:ext uri="{FF2B5EF4-FFF2-40B4-BE49-F238E27FC236}">
                  <a16:creationId xmlns:a16="http://schemas.microsoft.com/office/drawing/2014/main" id="{E542F67F-1989-41AA-A8A6-33BA05F7C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3" name="Text Box 121">
            <a:extLst>
              <a:ext uri="{FF2B5EF4-FFF2-40B4-BE49-F238E27FC236}">
                <a16:creationId xmlns:a16="http://schemas.microsoft.com/office/drawing/2014/main" id="{F8539A39-03BC-46D8-AFEE-FE8B05965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049588"/>
            <a:ext cx="3835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receiver can</a:t>
            </a:r>
            <a:r>
              <a:rPr lang="ja-JP" altLang="en-US" sz="1600" i="1">
                <a:latin typeface="Tahoma" panose="020B0604030504040204" pitchFamily="34" charset="0"/>
              </a:rPr>
              <a:t>’</a:t>
            </a:r>
            <a:r>
              <a:rPr lang="en-US" altLang="ja-JP" sz="1600" i="1">
                <a:latin typeface="Tahoma" panose="020B0604030504040204" pitchFamily="34" charset="0"/>
              </a:rPr>
              <a:t>t see sender side.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receiver behavior identical in both cases!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something</a:t>
            </a:r>
            <a:r>
              <a:rPr lang="ja-JP" altLang="en-US" sz="1600" i="1">
                <a:solidFill>
                  <a:srgbClr val="CC0000"/>
                </a:solidFill>
                <a:latin typeface="Tahoma" panose="020B0604030504040204" pitchFamily="34" charset="0"/>
              </a:rPr>
              <a:t>’</a:t>
            </a:r>
            <a:r>
              <a:rPr lang="en-US" altLang="ja-JP" sz="1600" i="1">
                <a:solidFill>
                  <a:srgbClr val="CC0000"/>
                </a:solidFill>
                <a:latin typeface="Tahoma" panose="020B0604030504040204" pitchFamily="34" charset="0"/>
              </a:rPr>
              <a:t>s (very) wrong!</a:t>
            </a:r>
            <a:endParaRPr lang="en-US" altLang="en-US" sz="1600" i="1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95" name="Rectangle 124">
            <a:extLst>
              <a:ext uri="{FF2B5EF4-FFF2-40B4-BE49-F238E27FC236}">
                <a16:creationId xmlns:a16="http://schemas.microsoft.com/office/drawing/2014/main" id="{44D3F5F6-8B90-4917-96A0-FCC85C53C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292100" indent="-2921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receiver sees no difference in two scenarios!</a:t>
            </a:r>
          </a:p>
          <a:p>
            <a:pPr marL="292100" indent="-2921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duplicate data accepted as new in (b)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dirty="0">
                <a:latin typeface="Gill Sans MT" charset="0"/>
                <a:ea typeface="ＭＳ Ｐゴシック" charset="0"/>
              </a:rPr>
              <a:t> </a:t>
            </a:r>
            <a:r>
              <a:rPr lang="en-US" sz="2400" dirty="0"/>
              <a:t>what relationship between </a:t>
            </a:r>
            <a:r>
              <a:rPr lang="en-US" sz="2400" dirty="0" err="1"/>
              <a:t>seq</a:t>
            </a:r>
            <a:r>
              <a:rPr lang="en-US" sz="2400" dirty="0"/>
              <a:t> # size and window size to avoid problem in (b)?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3A4339B-B05E-4886-90B9-3ACD8A2C7B50}"/>
              </a:ext>
            </a:extLst>
          </p:cNvPr>
          <p:cNvSpPr/>
          <p:nvPr/>
        </p:nvSpPr>
        <p:spPr>
          <a:xfrm>
            <a:off x="364355" y="293985"/>
            <a:ext cx="3726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96" name="Slide Number Placeholder 3">
            <a:extLst>
              <a:ext uri="{FF2B5EF4-FFF2-40B4-BE49-F238E27FC236}">
                <a16:creationId xmlns:a16="http://schemas.microsoft.com/office/drawing/2014/main" id="{205661B5-543F-4CE6-BE29-FBDE1B37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6510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Pipelined protocols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5491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Pipelined protocols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Pipelining: increased utilization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Pipelined protocols: overview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Go-Back-N: sender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GBN: sender extended FSM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GBN: receiver extended FSM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Selective repeat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Selective repeat: sender, receiver windows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Selective repeat in action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Selective repeat: dilemma</a:t>
            </a:r>
          </a:p>
          <a:p>
            <a:pPr marL="1238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defRPr/>
            </a:pPr>
            <a:endParaRPr lang="en-IN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00778" y="636139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Pipelined protocols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6C490484-D358-49BD-B861-5114BACEDCA5}"/>
              </a:ext>
            </a:extLst>
          </p:cNvPr>
          <p:cNvSpPr txBox="1">
            <a:spLocks noChangeArrowheads="1"/>
          </p:cNvSpPr>
          <p:nvPr/>
        </p:nvSpPr>
        <p:spPr>
          <a:xfrm>
            <a:off x="523875" y="1304925"/>
            <a:ext cx="75914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pipelining:</a:t>
            </a:r>
            <a:r>
              <a:rPr lang="en-US" altLang="en-US" dirty="0"/>
              <a:t> sender allows multiple, </a:t>
            </a:r>
            <a:r>
              <a:rPr lang="ja-JP" altLang="en-US" dirty="0"/>
              <a:t>“</a:t>
            </a:r>
            <a:r>
              <a:rPr lang="en-US" altLang="ja-JP" dirty="0"/>
              <a:t>in-flight</a:t>
            </a:r>
            <a:r>
              <a:rPr lang="ja-JP" altLang="en-US" dirty="0"/>
              <a:t>”</a:t>
            </a:r>
            <a:r>
              <a:rPr lang="en-US" altLang="ja-JP" dirty="0"/>
              <a:t>, yet-to-be-acknowledged pkts</a:t>
            </a:r>
          </a:p>
          <a:p>
            <a:pPr lvl="1"/>
            <a:r>
              <a:rPr lang="en-US" altLang="en-US" dirty="0"/>
              <a:t>range of sequence numbers must be increased</a:t>
            </a:r>
          </a:p>
          <a:p>
            <a:pPr lvl="1"/>
            <a:r>
              <a:rPr lang="en-US" altLang="en-US" dirty="0"/>
              <a:t>buffering at sender and/or receiver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50D0D80-6ACF-498D-ADB5-4FD6858EC595}"/>
              </a:ext>
            </a:extLst>
          </p:cNvPr>
          <p:cNvSpPr txBox="1">
            <a:spLocks noChangeArrowheads="1"/>
          </p:cNvSpPr>
          <p:nvPr/>
        </p:nvSpPr>
        <p:spPr>
          <a:xfrm>
            <a:off x="590550" y="5419725"/>
            <a:ext cx="8286750" cy="107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</a:rPr>
              <a:t>go-Back-N, selective repeat</a:t>
            </a:r>
          </a:p>
        </p:txBody>
      </p:sp>
      <p:pic>
        <p:nvPicPr>
          <p:cNvPr id="14" name="Picture 5" descr="rdt_pipelined1">
            <a:extLst>
              <a:ext uri="{FF2B5EF4-FFF2-40B4-BE49-F238E27FC236}">
                <a16:creationId xmlns:a16="http://schemas.microsoft.com/office/drawing/2014/main" id="{EB1C3AF6-087E-4132-9AF8-F33173FB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2946400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44">
            <a:extLst>
              <a:ext uri="{FF2B5EF4-FFF2-40B4-BE49-F238E27FC236}">
                <a16:creationId xmlns:a16="http://schemas.microsoft.com/office/drawing/2014/main" id="{A0045357-8476-4F79-8853-FB1DE4B9B8F4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3624263"/>
            <a:ext cx="469900" cy="465137"/>
            <a:chOff x="881" y="2283"/>
            <a:chExt cx="296" cy="293"/>
          </a:xfrm>
        </p:grpSpPr>
        <p:sp>
          <p:nvSpPr>
            <p:cNvPr id="16" name="Rectangle 43">
              <a:extLst>
                <a:ext uri="{FF2B5EF4-FFF2-40B4-BE49-F238E27FC236}">
                  <a16:creationId xmlns:a16="http://schemas.microsoft.com/office/drawing/2014/main" id="{774C904D-892F-41FD-B2FC-B9CB3B43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7" name="Group 36">
              <a:extLst>
                <a:ext uri="{FF2B5EF4-FFF2-40B4-BE49-F238E27FC236}">
                  <a16:creationId xmlns:a16="http://schemas.microsoft.com/office/drawing/2014/main" id="{7A538998-9761-44CE-A77F-D97191D7D8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18" name="Picture 37" descr="desktop_computer_stylized_medium">
                <a:extLst>
                  <a:ext uri="{FF2B5EF4-FFF2-40B4-BE49-F238E27FC236}">
                    <a16:creationId xmlns:a16="http://schemas.microsoft.com/office/drawing/2014/main" id="{1FE4E7E1-1F41-46BE-964A-276F2F85C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3F870FAB-1F20-43D5-AEB1-4C1226A69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sp>
        <p:nvSpPr>
          <p:cNvPr id="20" name="Freeform 48">
            <a:extLst>
              <a:ext uri="{FF2B5EF4-FFF2-40B4-BE49-F238E27FC236}">
                <a16:creationId xmlns:a16="http://schemas.microsoft.com/office/drawing/2014/main" id="{8B54DBD8-B300-46E5-B6B5-C6E5F80EE286}"/>
              </a:ext>
            </a:extLst>
          </p:cNvPr>
          <p:cNvSpPr>
            <a:spLocks/>
          </p:cNvSpPr>
          <p:nvPr/>
        </p:nvSpPr>
        <p:spPr bwMode="auto">
          <a:xfrm>
            <a:off x="7339013" y="3636963"/>
            <a:ext cx="185737" cy="431800"/>
          </a:xfrm>
          <a:custGeom>
            <a:avLst/>
            <a:gdLst>
              <a:gd name="T0" fmla="*/ 2147483646 w 117"/>
              <a:gd name="T1" fmla="*/ 2147483646 h 272"/>
              <a:gd name="T2" fmla="*/ 2147483646 w 117"/>
              <a:gd name="T3" fmla="*/ 2147483646 h 272"/>
              <a:gd name="T4" fmla="*/ 2147483646 w 117"/>
              <a:gd name="T5" fmla="*/ 2147483646 h 272"/>
              <a:gd name="T6" fmla="*/ 0 w 117"/>
              <a:gd name="T7" fmla="*/ 2147483646 h 272"/>
              <a:gd name="T8" fmla="*/ 2147483646 w 117"/>
              <a:gd name="T9" fmla="*/ 2147483646 h 272"/>
              <a:gd name="T10" fmla="*/ 2147483646 w 117"/>
              <a:gd name="T11" fmla="*/ 2147483646 h 272"/>
              <a:gd name="T12" fmla="*/ 2147483646 w 117"/>
              <a:gd name="T13" fmla="*/ 0 h 272"/>
              <a:gd name="T14" fmla="*/ 2147483646 w 117"/>
              <a:gd name="T15" fmla="*/ 2147483646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1" name="Group 50">
            <a:extLst>
              <a:ext uri="{FF2B5EF4-FFF2-40B4-BE49-F238E27FC236}">
                <a16:creationId xmlns:a16="http://schemas.microsoft.com/office/drawing/2014/main" id="{66257091-C24B-4870-AAAC-66D86B546990}"/>
              </a:ext>
            </a:extLst>
          </p:cNvPr>
          <p:cNvGrpSpPr>
            <a:grpSpLocks/>
          </p:cNvGrpSpPr>
          <p:nvPr/>
        </p:nvGrpSpPr>
        <p:grpSpPr bwMode="auto">
          <a:xfrm>
            <a:off x="4510088" y="3641725"/>
            <a:ext cx="469900" cy="465138"/>
            <a:chOff x="881" y="2283"/>
            <a:chExt cx="296" cy="293"/>
          </a:xfrm>
        </p:grpSpPr>
        <p:sp>
          <p:nvSpPr>
            <p:cNvPr id="22" name="Rectangle 51">
              <a:extLst>
                <a:ext uri="{FF2B5EF4-FFF2-40B4-BE49-F238E27FC236}">
                  <a16:creationId xmlns:a16="http://schemas.microsoft.com/office/drawing/2014/main" id="{72763395-E586-4197-9D4E-B6D45213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3" name="Group 52">
              <a:extLst>
                <a:ext uri="{FF2B5EF4-FFF2-40B4-BE49-F238E27FC236}">
                  <a16:creationId xmlns:a16="http://schemas.microsoft.com/office/drawing/2014/main" id="{1C5DD91C-E682-4D75-BC19-C301D26BA5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24" name="Picture 53" descr="desktop_computer_stylized_medium">
                <a:extLst>
                  <a:ext uri="{FF2B5EF4-FFF2-40B4-BE49-F238E27FC236}">
                    <a16:creationId xmlns:a16="http://schemas.microsoft.com/office/drawing/2014/main" id="{E502B6A9-155F-49C6-82C0-F489CF9F30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Freeform 54">
                <a:extLst>
                  <a:ext uri="{FF2B5EF4-FFF2-40B4-BE49-F238E27FC236}">
                    <a16:creationId xmlns:a16="http://schemas.microsoft.com/office/drawing/2014/main" id="{051D81D3-A05D-4291-8AB0-04BDD2370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26" name="Group 55">
            <a:extLst>
              <a:ext uri="{FF2B5EF4-FFF2-40B4-BE49-F238E27FC236}">
                <a16:creationId xmlns:a16="http://schemas.microsoft.com/office/drawing/2014/main" id="{7EB6DBD4-9455-4735-BABB-FD58A471A5C5}"/>
              </a:ext>
            </a:extLst>
          </p:cNvPr>
          <p:cNvGrpSpPr>
            <a:grpSpLocks/>
          </p:cNvGrpSpPr>
          <p:nvPr/>
        </p:nvGrpSpPr>
        <p:grpSpPr bwMode="auto">
          <a:xfrm>
            <a:off x="4321175" y="3508375"/>
            <a:ext cx="223838" cy="501650"/>
            <a:chOff x="4140" y="429"/>
            <a:chExt cx="1425" cy="2396"/>
          </a:xfrm>
        </p:grpSpPr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55CD83D4-721C-4635-BA70-8456C118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Rectangle 57">
              <a:extLst>
                <a:ext uri="{FF2B5EF4-FFF2-40B4-BE49-F238E27FC236}">
                  <a16:creationId xmlns:a16="http://schemas.microsoft.com/office/drawing/2014/main" id="{0F186121-53D5-47B9-96BB-62FDA872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308A254F-8734-42A8-8E55-6E4B60512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C5FFAE74-A1EA-4C64-9EED-C40AEF2A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Rectangle 60">
              <a:extLst>
                <a:ext uri="{FF2B5EF4-FFF2-40B4-BE49-F238E27FC236}">
                  <a16:creationId xmlns:a16="http://schemas.microsoft.com/office/drawing/2014/main" id="{8A8434F1-1C3E-4CFB-B509-3B08CAB5E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2" name="Group 61">
              <a:extLst>
                <a:ext uri="{FF2B5EF4-FFF2-40B4-BE49-F238E27FC236}">
                  <a16:creationId xmlns:a16="http://schemas.microsoft.com/office/drawing/2014/main" id="{B32395FB-BFB7-436C-A6F9-E6710ACC9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" name="AutoShape 62">
                <a:extLst>
                  <a:ext uri="{FF2B5EF4-FFF2-40B4-BE49-F238E27FC236}">
                    <a16:creationId xmlns:a16="http://schemas.microsoft.com/office/drawing/2014/main" id="{AB152331-9B3A-4D1E-9189-9EE8E7E72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AutoShape 63">
                <a:extLst>
                  <a:ext uri="{FF2B5EF4-FFF2-40B4-BE49-F238E27FC236}">
                    <a16:creationId xmlns:a16="http://schemas.microsoft.com/office/drawing/2014/main" id="{4B7DBB90-98B0-473E-A452-550BB9CD7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F883923-4EEF-4725-B4C9-2599D004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4" name="Group 65">
              <a:extLst>
                <a:ext uri="{FF2B5EF4-FFF2-40B4-BE49-F238E27FC236}">
                  <a16:creationId xmlns:a16="http://schemas.microsoft.com/office/drawing/2014/main" id="{DCD4162E-3CEB-4CB2-84C7-9A9E082C04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5" name="AutoShape 66">
                <a:extLst>
                  <a:ext uri="{FF2B5EF4-FFF2-40B4-BE49-F238E27FC236}">
                    <a16:creationId xmlns:a16="http://schemas.microsoft.com/office/drawing/2014/main" id="{0E8EA73D-F085-4936-8CD0-99BCC91C7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AutoShape 67">
                <a:extLst>
                  <a:ext uri="{FF2B5EF4-FFF2-40B4-BE49-F238E27FC236}">
                    <a16:creationId xmlns:a16="http://schemas.microsoft.com/office/drawing/2014/main" id="{91618C07-124E-4F75-A04A-8AB7660CB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5" name="Rectangle 68">
              <a:extLst>
                <a:ext uri="{FF2B5EF4-FFF2-40B4-BE49-F238E27FC236}">
                  <a16:creationId xmlns:a16="http://schemas.microsoft.com/office/drawing/2014/main" id="{8653941E-A4C0-4E00-8710-E608F763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Rectangle 69">
              <a:extLst>
                <a:ext uri="{FF2B5EF4-FFF2-40B4-BE49-F238E27FC236}">
                  <a16:creationId xmlns:a16="http://schemas.microsoft.com/office/drawing/2014/main" id="{AD3F15E8-045B-4B3E-8F3C-D64B96DE7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7" name="Group 70">
              <a:extLst>
                <a:ext uri="{FF2B5EF4-FFF2-40B4-BE49-F238E27FC236}">
                  <a16:creationId xmlns:a16="http://schemas.microsoft.com/office/drawing/2014/main" id="{03E6D687-4736-48F9-A42F-CCAD5EDDF0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" name="AutoShape 71">
                <a:extLst>
                  <a:ext uri="{FF2B5EF4-FFF2-40B4-BE49-F238E27FC236}">
                    <a16:creationId xmlns:a16="http://schemas.microsoft.com/office/drawing/2014/main" id="{6575BD8B-3812-4BB0-894E-5871BDCC2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AutoShape 72">
                <a:extLst>
                  <a:ext uri="{FF2B5EF4-FFF2-40B4-BE49-F238E27FC236}">
                    <a16:creationId xmlns:a16="http://schemas.microsoft.com/office/drawing/2014/main" id="{D51FA9AE-6625-4220-9A77-E66D8AD60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9F48599B-8221-4E1A-AF14-E291238F6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9" name="Group 74">
              <a:extLst>
                <a:ext uri="{FF2B5EF4-FFF2-40B4-BE49-F238E27FC236}">
                  <a16:creationId xmlns:a16="http://schemas.microsoft.com/office/drawing/2014/main" id="{C2B9DAA5-57D7-4D28-BCBC-7BBBB9AC1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1" name="AutoShape 75">
                <a:extLst>
                  <a:ext uri="{FF2B5EF4-FFF2-40B4-BE49-F238E27FC236}">
                    <a16:creationId xmlns:a16="http://schemas.microsoft.com/office/drawing/2014/main" id="{7EA2A562-E6D7-42B5-92DF-9F6EB5350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AutoShape 76">
                <a:extLst>
                  <a:ext uri="{FF2B5EF4-FFF2-40B4-BE49-F238E27FC236}">
                    <a16:creationId xmlns:a16="http://schemas.microsoft.com/office/drawing/2014/main" id="{BE5EE56B-3BAD-4694-9514-368911A32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0" name="Rectangle 77">
              <a:extLst>
                <a:ext uri="{FF2B5EF4-FFF2-40B4-BE49-F238E27FC236}">
                  <a16:creationId xmlns:a16="http://schemas.microsoft.com/office/drawing/2014/main" id="{8C2D451F-8F9A-49FC-B828-6280ED70C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Freeform 78">
              <a:extLst>
                <a:ext uri="{FF2B5EF4-FFF2-40B4-BE49-F238E27FC236}">
                  <a16:creationId xmlns:a16="http://schemas.microsoft.com/office/drawing/2014/main" id="{8DEB1CBA-03AC-415D-97BB-42573DC08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79">
              <a:extLst>
                <a:ext uri="{FF2B5EF4-FFF2-40B4-BE49-F238E27FC236}">
                  <a16:creationId xmlns:a16="http://schemas.microsoft.com/office/drawing/2014/main" id="{2CD33EE6-4B4B-490C-B056-C4E60862F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Oval 80">
              <a:extLst>
                <a:ext uri="{FF2B5EF4-FFF2-40B4-BE49-F238E27FC236}">
                  <a16:creationId xmlns:a16="http://schemas.microsoft.com/office/drawing/2014/main" id="{B34BB4CA-967B-4C11-9B17-E776EF3A5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Freeform 81">
              <a:extLst>
                <a:ext uri="{FF2B5EF4-FFF2-40B4-BE49-F238E27FC236}">
                  <a16:creationId xmlns:a16="http://schemas.microsoft.com/office/drawing/2014/main" id="{45F07E32-DA7E-4106-AE61-EA0068FA6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AutoShape 82">
              <a:extLst>
                <a:ext uri="{FF2B5EF4-FFF2-40B4-BE49-F238E27FC236}">
                  <a16:creationId xmlns:a16="http://schemas.microsoft.com/office/drawing/2014/main" id="{67BCD97E-7D0C-466B-9943-0B62DD2D2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AutoShape 83">
              <a:extLst>
                <a:ext uri="{FF2B5EF4-FFF2-40B4-BE49-F238E27FC236}">
                  <a16:creationId xmlns:a16="http://schemas.microsoft.com/office/drawing/2014/main" id="{72A0656A-A837-4F6A-AC1D-47E8033B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" name="Oval 84">
              <a:extLst>
                <a:ext uri="{FF2B5EF4-FFF2-40B4-BE49-F238E27FC236}">
                  <a16:creationId xmlns:a16="http://schemas.microsoft.com/office/drawing/2014/main" id="{1521DA14-E27B-448B-B25F-2C196430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Oval 85">
              <a:extLst>
                <a:ext uri="{FF2B5EF4-FFF2-40B4-BE49-F238E27FC236}">
                  <a16:creationId xmlns:a16="http://schemas.microsoft.com/office/drawing/2014/main" id="{F36138C2-16E2-4A54-827D-366EC15F4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86">
              <a:extLst>
                <a:ext uri="{FF2B5EF4-FFF2-40B4-BE49-F238E27FC236}">
                  <a16:creationId xmlns:a16="http://schemas.microsoft.com/office/drawing/2014/main" id="{0EB78F45-DFB4-43E3-909F-61CA12B3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" name="Rectangle 87">
              <a:extLst>
                <a:ext uri="{FF2B5EF4-FFF2-40B4-BE49-F238E27FC236}">
                  <a16:creationId xmlns:a16="http://schemas.microsoft.com/office/drawing/2014/main" id="{39B09364-AA58-4716-B281-7BBF9BB8B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9" name="Group 88">
            <a:extLst>
              <a:ext uri="{FF2B5EF4-FFF2-40B4-BE49-F238E27FC236}">
                <a16:creationId xmlns:a16="http://schemas.microsoft.com/office/drawing/2014/main" id="{BDF43C1A-539B-44B3-B2F1-A2D2466186B5}"/>
              </a:ext>
            </a:extLst>
          </p:cNvPr>
          <p:cNvGrpSpPr>
            <a:grpSpLocks/>
          </p:cNvGrpSpPr>
          <p:nvPr/>
        </p:nvGrpSpPr>
        <p:grpSpPr bwMode="auto">
          <a:xfrm>
            <a:off x="7385050" y="3503613"/>
            <a:ext cx="223838" cy="501650"/>
            <a:chOff x="4140" y="429"/>
            <a:chExt cx="1425" cy="2396"/>
          </a:xfrm>
        </p:grpSpPr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38028AF7-D9C4-43EC-A2F3-2E370B8DE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Rectangle 90">
              <a:extLst>
                <a:ext uri="{FF2B5EF4-FFF2-40B4-BE49-F238E27FC236}">
                  <a16:creationId xmlns:a16="http://schemas.microsoft.com/office/drawing/2014/main" id="{C65FB26D-A18C-4D0E-A5A7-9830A0471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2" name="Freeform 91">
              <a:extLst>
                <a:ext uri="{FF2B5EF4-FFF2-40B4-BE49-F238E27FC236}">
                  <a16:creationId xmlns:a16="http://schemas.microsoft.com/office/drawing/2014/main" id="{17F37691-8A89-4E6B-BD1E-63B15A72B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92">
              <a:extLst>
                <a:ext uri="{FF2B5EF4-FFF2-40B4-BE49-F238E27FC236}">
                  <a16:creationId xmlns:a16="http://schemas.microsoft.com/office/drawing/2014/main" id="{7161C08E-0C3A-417C-B3E9-35F6C3202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Rectangle 93">
              <a:extLst>
                <a:ext uri="{FF2B5EF4-FFF2-40B4-BE49-F238E27FC236}">
                  <a16:creationId xmlns:a16="http://schemas.microsoft.com/office/drawing/2014/main" id="{39A96129-F8E8-4A20-90D1-B452DA6A8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5" name="Group 94">
              <a:extLst>
                <a:ext uri="{FF2B5EF4-FFF2-40B4-BE49-F238E27FC236}">
                  <a16:creationId xmlns:a16="http://schemas.microsoft.com/office/drawing/2014/main" id="{26384D71-9543-4297-A820-BFF5AFB00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" name="AutoShape 95">
                <a:extLst>
                  <a:ext uri="{FF2B5EF4-FFF2-40B4-BE49-F238E27FC236}">
                    <a16:creationId xmlns:a16="http://schemas.microsoft.com/office/drawing/2014/main" id="{97769BB1-17F4-4D50-A662-CA36E18E9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1" name="AutoShape 96">
                <a:extLst>
                  <a:ext uri="{FF2B5EF4-FFF2-40B4-BE49-F238E27FC236}">
                    <a16:creationId xmlns:a16="http://schemas.microsoft.com/office/drawing/2014/main" id="{EA3EFB66-F725-4454-9477-4F06A4B09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6" name="Rectangle 97">
              <a:extLst>
                <a:ext uri="{FF2B5EF4-FFF2-40B4-BE49-F238E27FC236}">
                  <a16:creationId xmlns:a16="http://schemas.microsoft.com/office/drawing/2014/main" id="{702B19AE-3919-45F4-8CA9-E101765F8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7" name="Group 98">
              <a:extLst>
                <a:ext uri="{FF2B5EF4-FFF2-40B4-BE49-F238E27FC236}">
                  <a16:creationId xmlns:a16="http://schemas.microsoft.com/office/drawing/2014/main" id="{B91CD594-2954-45AE-8B32-01A52227A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" name="AutoShape 99">
                <a:extLst>
                  <a:ext uri="{FF2B5EF4-FFF2-40B4-BE49-F238E27FC236}">
                    <a16:creationId xmlns:a16="http://schemas.microsoft.com/office/drawing/2014/main" id="{83A62B73-E75B-4E42-A074-10C5CBD8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AutoShape 100">
                <a:extLst>
                  <a:ext uri="{FF2B5EF4-FFF2-40B4-BE49-F238E27FC236}">
                    <a16:creationId xmlns:a16="http://schemas.microsoft.com/office/drawing/2014/main" id="{1F971B94-99BB-425A-9C51-F622F7BFF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Rectangle 101">
              <a:extLst>
                <a:ext uri="{FF2B5EF4-FFF2-40B4-BE49-F238E27FC236}">
                  <a16:creationId xmlns:a16="http://schemas.microsoft.com/office/drawing/2014/main" id="{847F1020-F7D8-4165-9CD9-E61A0B50E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9" name="Rectangle 102">
              <a:extLst>
                <a:ext uri="{FF2B5EF4-FFF2-40B4-BE49-F238E27FC236}">
                  <a16:creationId xmlns:a16="http://schemas.microsoft.com/office/drawing/2014/main" id="{09963B51-8D94-417C-A565-517B6761D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0" name="Group 103">
              <a:extLst>
                <a:ext uri="{FF2B5EF4-FFF2-40B4-BE49-F238E27FC236}">
                  <a16:creationId xmlns:a16="http://schemas.microsoft.com/office/drawing/2014/main" id="{66BC5ED6-CD8C-4824-9FA2-1E74A326F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" name="AutoShape 104">
                <a:extLst>
                  <a:ext uri="{FF2B5EF4-FFF2-40B4-BE49-F238E27FC236}">
                    <a16:creationId xmlns:a16="http://schemas.microsoft.com/office/drawing/2014/main" id="{C6CCB8E6-E477-4491-8574-9E32989EC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" name="AutoShape 105">
                <a:extLst>
                  <a:ext uri="{FF2B5EF4-FFF2-40B4-BE49-F238E27FC236}">
                    <a16:creationId xmlns:a16="http://schemas.microsoft.com/office/drawing/2014/main" id="{CB4BEA4B-9F7F-4514-8D3B-096485A60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1" name="Freeform 106">
              <a:extLst>
                <a:ext uri="{FF2B5EF4-FFF2-40B4-BE49-F238E27FC236}">
                  <a16:creationId xmlns:a16="http://schemas.microsoft.com/office/drawing/2014/main" id="{FEACCB3D-ABD9-41D0-8BBE-0FFFAFE6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2" name="Group 107">
              <a:extLst>
                <a:ext uri="{FF2B5EF4-FFF2-40B4-BE49-F238E27FC236}">
                  <a16:creationId xmlns:a16="http://schemas.microsoft.com/office/drawing/2014/main" id="{178B4DF6-B150-41B7-BC10-442422BE2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4" name="AutoShape 108">
                <a:extLst>
                  <a:ext uri="{FF2B5EF4-FFF2-40B4-BE49-F238E27FC236}">
                    <a16:creationId xmlns:a16="http://schemas.microsoft.com/office/drawing/2014/main" id="{86327742-F532-4623-9AC3-2AABEB601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5" name="AutoShape 109">
                <a:extLst>
                  <a:ext uri="{FF2B5EF4-FFF2-40B4-BE49-F238E27FC236}">
                    <a16:creationId xmlns:a16="http://schemas.microsoft.com/office/drawing/2014/main" id="{13028C69-C19C-4CD1-9DB8-4A138B4D8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3" name="Rectangle 110">
              <a:extLst>
                <a:ext uri="{FF2B5EF4-FFF2-40B4-BE49-F238E27FC236}">
                  <a16:creationId xmlns:a16="http://schemas.microsoft.com/office/drawing/2014/main" id="{88FCC920-1931-4D1C-B532-24EEC2E68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Freeform 111">
              <a:extLst>
                <a:ext uri="{FF2B5EF4-FFF2-40B4-BE49-F238E27FC236}">
                  <a16:creationId xmlns:a16="http://schemas.microsoft.com/office/drawing/2014/main" id="{75FE5F51-B69A-4494-BE76-27B9F4EC5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112">
              <a:extLst>
                <a:ext uri="{FF2B5EF4-FFF2-40B4-BE49-F238E27FC236}">
                  <a16:creationId xmlns:a16="http://schemas.microsoft.com/office/drawing/2014/main" id="{7D8463CF-EA23-4259-96FD-144ABFB65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Oval 113">
              <a:extLst>
                <a:ext uri="{FF2B5EF4-FFF2-40B4-BE49-F238E27FC236}">
                  <a16:creationId xmlns:a16="http://schemas.microsoft.com/office/drawing/2014/main" id="{9521C933-8BAE-4A16-905C-2429D24E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Freeform 114">
              <a:extLst>
                <a:ext uri="{FF2B5EF4-FFF2-40B4-BE49-F238E27FC236}">
                  <a16:creationId xmlns:a16="http://schemas.microsoft.com/office/drawing/2014/main" id="{E7D286F2-67F4-4469-B091-A3A51BFC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AutoShape 115">
              <a:extLst>
                <a:ext uri="{FF2B5EF4-FFF2-40B4-BE49-F238E27FC236}">
                  <a16:creationId xmlns:a16="http://schemas.microsoft.com/office/drawing/2014/main" id="{FD6EC1AD-AE7D-4A53-9DE6-0D316333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AutoShape 116">
              <a:extLst>
                <a:ext uri="{FF2B5EF4-FFF2-40B4-BE49-F238E27FC236}">
                  <a16:creationId xmlns:a16="http://schemas.microsoft.com/office/drawing/2014/main" id="{2CCBC533-DBD2-4B54-8C86-8CA7044BB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0" name="Oval 117">
              <a:extLst>
                <a:ext uri="{FF2B5EF4-FFF2-40B4-BE49-F238E27FC236}">
                  <a16:creationId xmlns:a16="http://schemas.microsoft.com/office/drawing/2014/main" id="{4B896331-7E7D-41E0-BD6A-11AAD059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Oval 118">
              <a:extLst>
                <a:ext uri="{FF2B5EF4-FFF2-40B4-BE49-F238E27FC236}">
                  <a16:creationId xmlns:a16="http://schemas.microsoft.com/office/drawing/2014/main" id="{1F2E7DA1-E9F1-4CEB-9D6F-7719A71E6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119">
              <a:extLst>
                <a:ext uri="{FF2B5EF4-FFF2-40B4-BE49-F238E27FC236}">
                  <a16:creationId xmlns:a16="http://schemas.microsoft.com/office/drawing/2014/main" id="{182713D5-04F2-4D6E-90CF-4EC83E130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" name="Rectangle 120">
              <a:extLst>
                <a:ext uri="{FF2B5EF4-FFF2-40B4-BE49-F238E27FC236}">
                  <a16:creationId xmlns:a16="http://schemas.microsoft.com/office/drawing/2014/main" id="{727BEFC7-59C6-4511-A1F4-3B56AD7B4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833D0B43-7EE7-488A-8778-583D1DCED547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583B95DF-757F-45CD-B2A3-624B506C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9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5690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Pipelining: increased utilization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Line 3">
            <a:extLst>
              <a:ext uri="{FF2B5EF4-FFF2-40B4-BE49-F238E27FC236}">
                <a16:creationId xmlns:a16="http://schemas.microsoft.com/office/drawing/2014/main" id="{9A65775B-FC5C-4F15-88F9-76C577B52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1778000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A80C860-FB96-452C-94A6-64A68D810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transmitted, t = 0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63777A8D-8785-472B-8A22-5506586EE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765FA4D1-4430-4F03-B8A8-285B7114E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1568450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69AC2640-9B4E-4193-A06E-808D8312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sender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2B4295A-B281-42E0-B353-73ED14166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0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E2F772EF-D72A-46DA-BC48-87E492E8C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2938" y="1773238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AE85C7F5-A890-4FF4-B55D-9475CCF5D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CEA7301-BC52-461E-9F39-BC6480DE9110}"/>
              </a:ext>
            </a:extLst>
          </p:cNvPr>
          <p:cNvSpPr>
            <a:spLocks/>
          </p:cNvSpPr>
          <p:nvPr/>
        </p:nvSpPr>
        <p:spPr bwMode="auto">
          <a:xfrm>
            <a:off x="3167063" y="1770063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0CDC7954-86DC-4E13-930F-99BDCC79B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1770063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5E567CC0-1FEA-455F-BB33-312097254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4">
            <a:extLst>
              <a:ext uri="{FF2B5EF4-FFF2-40B4-BE49-F238E27FC236}">
                <a16:creationId xmlns:a16="http://schemas.microsoft.com/office/drawing/2014/main" id="{82FD94E3-B8A7-4BD1-BF8F-EB0E48252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754313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RTT 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5C918975-D256-4488-B885-543B2D57D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5463" y="3065463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9B509CA5-5310-4FB4-818A-6528294E13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0225" y="2036763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92470421-8150-4A1D-ADC7-54A229A8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transmitted, t =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BE1B8458-394F-4991-8F98-CDB31C4428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400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A1A2EBF5-81E1-499B-9028-80372194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first packet bit arrives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2AC51F79-2E81-4EFA-B4DF-53FA4409E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8DEFD9CC-9B09-428A-8381-A10D9FEA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2770188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packet bit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4FC481CD-C4C7-4949-9CE5-D290C0969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ACK arrives, send next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packet, t = RTT + L / 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FFD74D71-C056-4ED4-8C38-D8886FE13A3E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3892550"/>
            <a:ext cx="1466850" cy="608013"/>
            <a:chOff x="12502" y="21425"/>
            <a:chExt cx="3400" cy="1025"/>
          </a:xfrm>
        </p:grpSpPr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0E008E09-56C9-46FD-9CCB-828B464C6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3ECC16C3-870A-418C-B99C-6DF6EF9DF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35" name="Group 26">
              <a:extLst>
                <a:ext uri="{FF2B5EF4-FFF2-40B4-BE49-F238E27FC236}">
                  <a16:creationId xmlns:a16="http://schemas.microsoft.com/office/drawing/2014/main" id="{24E99953-692B-4291-94F7-C6C569F64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38" name="Line 27">
                <a:extLst>
                  <a:ext uri="{FF2B5EF4-FFF2-40B4-BE49-F238E27FC236}">
                    <a16:creationId xmlns:a16="http://schemas.microsoft.com/office/drawing/2014/main" id="{E10C22FC-07DB-450B-B667-C0141B8A2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Line 28">
                <a:extLst>
                  <a:ext uri="{FF2B5EF4-FFF2-40B4-BE49-F238E27FC236}">
                    <a16:creationId xmlns:a16="http://schemas.microsoft.com/office/drawing/2014/main" id="{8A9C3081-FB53-40C4-8355-3A44A525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5D2E5083-C476-4BC9-8B06-FD3419906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Line 30">
              <a:extLst>
                <a:ext uri="{FF2B5EF4-FFF2-40B4-BE49-F238E27FC236}">
                  <a16:creationId xmlns:a16="http://schemas.microsoft.com/office/drawing/2014/main" id="{51A7BF1A-9C01-4610-AD1A-A24DE068A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Freeform 31">
            <a:extLst>
              <a:ext uri="{FF2B5EF4-FFF2-40B4-BE49-F238E27FC236}">
                <a16:creationId xmlns:a16="http://schemas.microsoft.com/office/drawing/2014/main" id="{DFE5AC0F-BD08-469C-A123-31554043C9CB}"/>
              </a:ext>
            </a:extLst>
          </p:cNvPr>
          <p:cNvSpPr>
            <a:spLocks/>
          </p:cNvSpPr>
          <p:nvPr/>
        </p:nvSpPr>
        <p:spPr bwMode="auto">
          <a:xfrm>
            <a:off x="3171825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00778953-D18D-43D6-B957-4AE4CA7C171B}"/>
              </a:ext>
            </a:extLst>
          </p:cNvPr>
          <p:cNvSpPr>
            <a:spLocks/>
          </p:cNvSpPr>
          <p:nvPr/>
        </p:nvSpPr>
        <p:spPr bwMode="auto">
          <a:xfrm>
            <a:off x="3171825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6 w 2902"/>
              <a:gd name="T3" fmla="*/ 2147483646 h 1185"/>
              <a:gd name="T4" fmla="*/ 2147483646 w 2902"/>
              <a:gd name="T5" fmla="*/ 2147483646 h 1185"/>
              <a:gd name="T6" fmla="*/ 0 w 2902"/>
              <a:gd name="T7" fmla="*/ 2147483646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3457D640-8278-4BB3-B805-4981803AE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5547237A-71E0-4516-A33B-2406E2975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4" name="Group 35">
            <a:extLst>
              <a:ext uri="{FF2B5EF4-FFF2-40B4-BE49-F238E27FC236}">
                <a16:creationId xmlns:a16="http://schemas.microsoft.com/office/drawing/2014/main" id="{21E0AE3C-92A6-4B95-B1F8-410E1C1E1808}"/>
              </a:ext>
            </a:extLst>
          </p:cNvPr>
          <p:cNvGrpSpPr>
            <a:grpSpLocks/>
          </p:cNvGrpSpPr>
          <p:nvPr/>
        </p:nvGrpSpPr>
        <p:grpSpPr bwMode="auto">
          <a:xfrm>
            <a:off x="3032125" y="4130675"/>
            <a:ext cx="1466850" cy="606425"/>
            <a:chOff x="12502" y="21425"/>
            <a:chExt cx="3400" cy="1025"/>
          </a:xfrm>
        </p:grpSpPr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61C0EE5F-455E-4B6A-973A-4641EACCD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D36C5FE-738D-46C0-85D9-8DD2E4119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47" name="Group 38">
              <a:extLst>
                <a:ext uri="{FF2B5EF4-FFF2-40B4-BE49-F238E27FC236}">
                  <a16:creationId xmlns:a16="http://schemas.microsoft.com/office/drawing/2014/main" id="{61BD9792-0126-4300-96ED-9495E1BB4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0" name="Line 39">
                <a:extLst>
                  <a:ext uri="{FF2B5EF4-FFF2-40B4-BE49-F238E27FC236}">
                    <a16:creationId xmlns:a16="http://schemas.microsoft.com/office/drawing/2014/main" id="{0A7EEAC0-7342-4EE9-AF13-212E1EDF6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Line 40">
                <a:extLst>
                  <a:ext uri="{FF2B5EF4-FFF2-40B4-BE49-F238E27FC236}">
                    <a16:creationId xmlns:a16="http://schemas.microsoft.com/office/drawing/2014/main" id="{27D7DA13-60F2-4059-81C8-97DD40CAA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48" name="Line 41">
              <a:extLst>
                <a:ext uri="{FF2B5EF4-FFF2-40B4-BE49-F238E27FC236}">
                  <a16:creationId xmlns:a16="http://schemas.microsoft.com/office/drawing/2014/main" id="{C05A2D8A-BCAA-4BB4-8081-F0976DFB4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Line 42">
              <a:extLst>
                <a:ext uri="{FF2B5EF4-FFF2-40B4-BE49-F238E27FC236}">
                  <a16:creationId xmlns:a16="http://schemas.microsoft.com/office/drawing/2014/main" id="{50E4072B-6EF3-4776-9C8D-4DCD9886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2" name="Group 43">
            <a:extLst>
              <a:ext uri="{FF2B5EF4-FFF2-40B4-BE49-F238E27FC236}">
                <a16:creationId xmlns:a16="http://schemas.microsoft.com/office/drawing/2014/main" id="{387F1624-81DC-47BD-918E-B12FA34F9EB3}"/>
              </a:ext>
            </a:extLst>
          </p:cNvPr>
          <p:cNvGrpSpPr>
            <a:grpSpLocks/>
          </p:cNvGrpSpPr>
          <p:nvPr/>
        </p:nvGrpSpPr>
        <p:grpSpPr bwMode="auto">
          <a:xfrm>
            <a:off x="3043238" y="4381500"/>
            <a:ext cx="1466850" cy="606425"/>
            <a:chOff x="12502" y="21425"/>
            <a:chExt cx="3400" cy="1025"/>
          </a:xfrm>
        </p:grpSpPr>
        <p:sp>
          <p:nvSpPr>
            <p:cNvPr id="53" name="Line 44">
              <a:extLst>
                <a:ext uri="{FF2B5EF4-FFF2-40B4-BE49-F238E27FC236}">
                  <a16:creationId xmlns:a16="http://schemas.microsoft.com/office/drawing/2014/main" id="{EA7CEAD6-2E5C-4BAF-8ADB-E0862DAA6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1A14A1C7-03A3-44B7-B825-32C1D62F1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508578 w 1845"/>
                <a:gd name="T3" fmla="*/ 163834 h 592"/>
                <a:gd name="T4" fmla="*/ 301853 w 1845"/>
                <a:gd name="T5" fmla="*/ 163834 h 592"/>
                <a:gd name="T6" fmla="*/ 0 w 1845"/>
                <a:gd name="T7" fmla="*/ 6836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55" name="Group 46">
              <a:extLst>
                <a:ext uri="{FF2B5EF4-FFF2-40B4-BE49-F238E27FC236}">
                  <a16:creationId xmlns:a16="http://schemas.microsoft.com/office/drawing/2014/main" id="{7A80E6FA-97AE-48B0-AFD6-0246B6D2B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58" name="Line 47">
                <a:extLst>
                  <a:ext uri="{FF2B5EF4-FFF2-40B4-BE49-F238E27FC236}">
                    <a16:creationId xmlns:a16="http://schemas.microsoft.com/office/drawing/2014/main" id="{C32AED14-5E07-417F-A142-3CB38B62D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Line 48">
                <a:extLst>
                  <a:ext uri="{FF2B5EF4-FFF2-40B4-BE49-F238E27FC236}">
                    <a16:creationId xmlns:a16="http://schemas.microsoft.com/office/drawing/2014/main" id="{5D707DA5-1F65-4AA6-8F48-131D14FE7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6" name="Line 49">
              <a:extLst>
                <a:ext uri="{FF2B5EF4-FFF2-40B4-BE49-F238E27FC236}">
                  <a16:creationId xmlns:a16="http://schemas.microsoft.com/office/drawing/2014/main" id="{E0103423-927F-4A76-B59E-5783BDAAD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Line 50">
              <a:extLst>
                <a:ext uri="{FF2B5EF4-FFF2-40B4-BE49-F238E27FC236}">
                  <a16:creationId xmlns:a16="http://schemas.microsoft.com/office/drawing/2014/main" id="{3992114F-6015-4E63-BB7A-E41D223AD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0" name="Line 51">
            <a:extLst>
              <a:ext uri="{FF2B5EF4-FFF2-40B4-BE49-F238E27FC236}">
                <a16:creationId xmlns:a16="http://schemas.microsoft.com/office/drawing/2014/main" id="{5329CE23-0A43-438C-8906-69871C90B3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4050" y="3457575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" name="Text Box 52">
            <a:extLst>
              <a:ext uri="{FF2B5EF4-FFF2-40B4-BE49-F238E27FC236}">
                <a16:creationId xmlns:a16="http://schemas.microsoft.com/office/drawing/2014/main" id="{930023CB-2022-4321-85C3-3DC57DB53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3024188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2</a:t>
            </a:r>
            <a:r>
              <a:rPr lang="en-US" altLang="en-US" sz="1600" baseline="30000">
                <a:latin typeface="Arial" panose="020B0604020202020204" pitchFamily="34" charset="0"/>
              </a:rPr>
              <a:t>nd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E4CE27E5-0AA5-48B7-A9D5-24AEC13E95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4625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4">
            <a:extLst>
              <a:ext uri="{FF2B5EF4-FFF2-40B4-BE49-F238E27FC236}">
                <a16:creationId xmlns:a16="http://schemas.microsoft.com/office/drawing/2014/main" id="{BAE69C50-230C-43F6-B148-BC5B9B9E7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65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" name="Text Box 55">
            <a:extLst>
              <a:ext uri="{FF2B5EF4-FFF2-40B4-BE49-F238E27FC236}">
                <a16:creationId xmlns:a16="http://schemas.microsoft.com/office/drawing/2014/main" id="{FE68DE35-FF1E-40B2-BB11-34186D507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257550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last bit of 3</a:t>
            </a:r>
            <a:r>
              <a:rPr lang="en-US" altLang="en-US" sz="1600" baseline="30000">
                <a:latin typeface="Arial" panose="020B0604020202020204" pitchFamily="34" charset="0"/>
              </a:rPr>
              <a:t>rd</a:t>
            </a:r>
            <a:r>
              <a:rPr lang="en-US" altLang="en-US" sz="1600">
                <a:latin typeface="Arial" panose="020B0604020202020204" pitchFamily="34" charset="0"/>
              </a:rPr>
              <a:t> packet arrives, send ACK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0F4BD0F2-F8A9-412D-9306-DD042AD68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4152900"/>
            <a:ext cx="3460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3-packet pipelining increases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 utilization by a factor of 3!</a:t>
            </a:r>
          </a:p>
        </p:txBody>
      </p:sp>
      <p:sp>
        <p:nvSpPr>
          <p:cNvPr id="66" name="Line 58">
            <a:extLst>
              <a:ext uri="{FF2B5EF4-FFF2-40B4-BE49-F238E27FC236}">
                <a16:creationId xmlns:a16="http://schemas.microsoft.com/office/drawing/2014/main" id="{D65E7016-E6DC-47B9-826E-6572F2897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67" name="Object 61">
            <a:extLst>
              <a:ext uri="{FF2B5EF4-FFF2-40B4-BE49-F238E27FC236}">
                <a16:creationId xmlns:a16="http://schemas.microsoft.com/office/drawing/2014/main" id="{06965F06-C25B-43BF-A171-DF4FFD670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0" name="Picture" r:id="rId5" imgW="3581400" imgH="495300" progId="Word.Picture.8">
                  <p:embed/>
                </p:oleObj>
              </mc:Choice>
              <mc:Fallback>
                <p:oleObj name="Picture" r:id="rId5" imgW="3581400" imgH="495300" progId="Word.Picture.8">
                  <p:embed/>
                  <p:pic>
                    <p:nvPicPr>
                      <p:cNvPr id="50216" name="Object 61">
                        <a:extLst>
                          <a:ext uri="{FF2B5EF4-FFF2-40B4-BE49-F238E27FC236}">
                            <a16:creationId xmlns:a16="http://schemas.microsoft.com/office/drawing/2014/main" id="{7F7DD51B-F340-4ECC-BDB0-48BFB7BEF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8883ABFF-98C3-47D3-8194-1947C66E824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69" name="Slide Number Placeholder 3">
            <a:extLst>
              <a:ext uri="{FF2B5EF4-FFF2-40B4-BE49-F238E27FC236}">
                <a16:creationId xmlns:a16="http://schemas.microsoft.com/office/drawing/2014/main" id="{61C8150D-E5D6-4C96-BBA1-9D3705B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6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6716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Pipelined protocols: overview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CC16650-CE63-4A52-BC7B-A41156DB087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55738"/>
            <a:ext cx="3954463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can have up to N unacked packets in pipeline</a:t>
            </a:r>
          </a:p>
          <a:p>
            <a:pPr>
              <a:lnSpc>
                <a:spcPct val="75000"/>
              </a:lnSpc>
            </a:pPr>
            <a:r>
              <a:rPr lang="en-US" altLang="en-US"/>
              <a:t>receiver only sends </a:t>
            </a:r>
            <a:r>
              <a:rPr lang="en-US" altLang="en-US" i="1">
                <a:solidFill>
                  <a:srgbClr val="CC0000"/>
                </a:solidFill>
              </a:rPr>
              <a:t>cumulative ack</a:t>
            </a:r>
          </a:p>
          <a:p>
            <a:pPr lvl="1"/>
            <a:r>
              <a:rPr lang="en-US" altLang="en-US"/>
              <a:t>doesn</a:t>
            </a:r>
            <a:r>
              <a:rPr lang="ja-JP" altLang="en-US"/>
              <a:t>’</a:t>
            </a:r>
            <a:r>
              <a:rPr lang="en-US" altLang="ja-JP"/>
              <a:t>t ack packet if there</a:t>
            </a:r>
            <a:r>
              <a:rPr lang="ja-JP" altLang="en-US"/>
              <a:t>’</a:t>
            </a:r>
            <a:r>
              <a:rPr lang="en-US" altLang="ja-JP"/>
              <a:t>s a gap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has timer for oldest unacked packet</a:t>
            </a:r>
          </a:p>
          <a:p>
            <a:pPr lvl="1"/>
            <a:r>
              <a:rPr lang="en-US" altLang="en-US"/>
              <a:t>when timer expires, retransmit </a:t>
            </a:r>
            <a:r>
              <a:rPr lang="en-US" altLang="en-US" i="1"/>
              <a:t>all</a:t>
            </a:r>
            <a:r>
              <a:rPr lang="en-US" altLang="en-US"/>
              <a:t> unacked packets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BF87FC1-6C3C-4C7A-BACC-8118CDB58A98}"/>
              </a:ext>
            </a:extLst>
          </p:cNvPr>
          <p:cNvSpPr txBox="1">
            <a:spLocks noChangeArrowheads="1"/>
          </p:cNvSpPr>
          <p:nvPr/>
        </p:nvSpPr>
        <p:spPr>
          <a:xfrm>
            <a:off x="4673600" y="1455738"/>
            <a:ext cx="4289425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en-US"/>
              <a:t>sender can have up to N unack</a:t>
            </a:r>
            <a:r>
              <a:rPr lang="ja-JP" altLang="en-US"/>
              <a:t>’</a:t>
            </a:r>
            <a:r>
              <a:rPr lang="en-US" altLang="ja-JP"/>
              <a:t>ed packets in pipeline</a:t>
            </a:r>
          </a:p>
          <a:p>
            <a:pPr>
              <a:lnSpc>
                <a:spcPct val="75000"/>
              </a:lnSpc>
            </a:pPr>
            <a:r>
              <a:rPr lang="en-US" altLang="en-US"/>
              <a:t>rcvr sends </a:t>
            </a:r>
            <a:r>
              <a:rPr lang="en-US" altLang="en-US" i="1">
                <a:solidFill>
                  <a:srgbClr val="CC0000"/>
                </a:solidFill>
              </a:rPr>
              <a:t>individual ack</a:t>
            </a:r>
            <a:r>
              <a:rPr lang="en-US" altLang="en-US"/>
              <a:t> for each packet</a:t>
            </a:r>
          </a:p>
          <a:p>
            <a:pPr>
              <a:lnSpc>
                <a:spcPct val="70000"/>
              </a:lnSpc>
            </a:pPr>
            <a:endParaRPr lang="en-US" altLang="en-US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/>
              <a:t>sender maintains timer for each unacked packet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when timer expires, retransmit only that unacked packet</a:t>
            </a:r>
          </a:p>
          <a:p>
            <a:pPr>
              <a:lnSpc>
                <a:spcPct val="70000"/>
              </a:lnSpc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EFED0-D049-44D3-9C52-19F321E2F8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A0EE28-4557-4FED-B8C0-CC98ED6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6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59719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Go-Back-N: sender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C0C7EE6-ABC8-44A2-8C00-BDBFA3196EB4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14450"/>
            <a:ext cx="832485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k-bit seq # in pkt header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window</a:t>
            </a:r>
            <a:r>
              <a:rPr lang="ja-JP" altLang="en-US" sz="2400" dirty="0"/>
              <a:t>”</a:t>
            </a:r>
            <a:r>
              <a:rPr lang="en-US" altLang="ja-JP" sz="2400" dirty="0"/>
              <a:t> of up to N, consecutive </a:t>
            </a:r>
            <a:r>
              <a:rPr lang="en-US" altLang="ja-JP" sz="2400" dirty="0" err="1">
                <a:solidFill>
                  <a:srgbClr val="FF0000"/>
                </a:solidFill>
              </a:rPr>
              <a:t>unack</a:t>
            </a:r>
            <a:r>
              <a:rPr lang="ja-JP" altLang="en-US" sz="2400" dirty="0">
                <a:solidFill>
                  <a:srgbClr val="FF0000"/>
                </a:solidFill>
              </a:rPr>
              <a:t>’</a:t>
            </a:r>
            <a:r>
              <a:rPr lang="en-US" altLang="ja-JP" sz="2400" dirty="0">
                <a:solidFill>
                  <a:srgbClr val="FF0000"/>
                </a:solidFill>
              </a:rPr>
              <a:t>ed </a:t>
            </a:r>
            <a:r>
              <a:rPr lang="en-US" altLang="ja-JP" sz="2400" dirty="0"/>
              <a:t>pkts allowed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2" name="Picture 4" descr="gbn_seqnum">
            <a:extLst>
              <a:ext uri="{FF2B5EF4-FFF2-40B4-BE49-F238E27FC236}">
                <a16:creationId xmlns:a16="http://schemas.microsoft.com/office/drawing/2014/main" id="{F17D9C53-0271-4CE3-830F-1851203A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6377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EB8EAE5A-CBFF-4A01-8CB7-306174E61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4149725"/>
            <a:ext cx="838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6858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  <a:ea typeface="+mn-ea"/>
              </a:rPr>
              <a:t>ACK(n): ACKs all pkts up to, including seq # n - </a:t>
            </a:r>
            <a:r>
              <a:rPr lang="ja-JP" altLang="en-US" sz="2400" dirty="0">
                <a:solidFill>
                  <a:srgbClr val="FF0000"/>
                </a:solidFill>
                <a:latin typeface="+mn-lt"/>
                <a:ea typeface="+mn-ea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+mn-lt"/>
                <a:ea typeface="+mn-ea"/>
              </a:rPr>
              <a:t>cumulative ACK</a:t>
            </a:r>
            <a:r>
              <a:rPr lang="ja-JP" altLang="en-US" sz="2400" dirty="0">
                <a:solidFill>
                  <a:srgbClr val="FF0000"/>
                </a:solidFill>
                <a:latin typeface="+mn-lt"/>
                <a:ea typeface="+mn-ea"/>
              </a:rPr>
              <a:t>”</a:t>
            </a:r>
            <a:endParaRPr lang="en-US" altLang="ja-JP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1"/>
            <a:r>
              <a:rPr lang="en-US" altLang="en-US" sz="2400" dirty="0">
                <a:latin typeface="+mn-lt"/>
                <a:ea typeface="+mn-ea"/>
              </a:rPr>
              <a:t>may receive duplicate ACKs (see receiver)</a:t>
            </a:r>
          </a:p>
          <a:p>
            <a:r>
              <a:rPr lang="en-US" altLang="en-US" sz="2400" dirty="0">
                <a:latin typeface="+mn-lt"/>
                <a:ea typeface="+mn-ea"/>
              </a:rPr>
              <a:t>timer for oldest in-flight pkt</a:t>
            </a:r>
          </a:p>
          <a:p>
            <a:r>
              <a:rPr lang="en-US" altLang="en-US" sz="2400" dirty="0">
                <a:latin typeface="+mn-lt"/>
                <a:ea typeface="+mn-ea"/>
              </a:rPr>
              <a:t>timeout(n): retransmit packet n and all higher seq # pkts in window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D4BA987-1829-48B0-A9D9-71810378F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2789238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63019-B221-4BFB-BE7E-1A593456A38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47ED394-0922-4432-A4C2-FDC277CD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7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5467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GBN: sender extended FSM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11" name="Group 3">
            <a:extLst>
              <a:ext uri="{FF2B5EF4-FFF2-40B4-BE49-F238E27FC236}">
                <a16:creationId xmlns:a16="http://schemas.microsoft.com/office/drawing/2014/main" id="{179CF5EA-6269-44C6-9816-0144D010F230}"/>
              </a:ext>
            </a:extLst>
          </p:cNvPr>
          <p:cNvGrpSpPr>
            <a:grpSpLocks/>
          </p:cNvGrpSpPr>
          <p:nvPr/>
        </p:nvGrpSpPr>
        <p:grpSpPr bwMode="auto">
          <a:xfrm>
            <a:off x="3535363" y="3743325"/>
            <a:ext cx="800100" cy="657225"/>
            <a:chOff x="1939" y="2515"/>
            <a:chExt cx="504" cy="414"/>
          </a:xfrm>
        </p:grpSpPr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390DA2EE-AFD2-46B4-BE1D-3B35E3105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8174713A-0983-4107-9BEB-3710C5D49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Wait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Line 6">
            <a:extLst>
              <a:ext uri="{FF2B5EF4-FFF2-40B4-BE49-F238E27FC236}">
                <a16:creationId xmlns:a16="http://schemas.microsoft.com/office/drawing/2014/main" id="{5B513C94-7A90-47BE-86D1-9B9F2FC16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2830513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B4CB3CDB-A493-4987-8396-4A27EE3C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3810000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start_timer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udt_send(sndpkt[base])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udt_send(sndpkt[base+1])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udt_send(sndpkt[nextseqnum-1])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07E5BF0-71F0-41FD-8EF0-49F86D3E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timeout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0637446F-6D48-4D1E-95DC-A0C6E5CB7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1A3F1A4C-2470-4D5B-98F3-59FE26FFF279}"/>
              </a:ext>
            </a:extLst>
          </p:cNvPr>
          <p:cNvSpPr>
            <a:spLocks/>
          </p:cNvSpPr>
          <p:nvPr/>
        </p:nvSpPr>
        <p:spPr bwMode="auto">
          <a:xfrm>
            <a:off x="4360863" y="3498850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3719F447-08BB-4FFD-86BD-4E8EFC6E9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1069975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rdt_send(data)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AB0C5F98-5717-4ED1-91F4-45591FAFC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10D704B5-542B-45C3-8E4C-C8980D74A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if (nextseqnum &lt; base+N)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udt_send(sndpkt[nextseqnum])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if (base == nextseqnum)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   start_timer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nextseqnum++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refuse_data(data)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CE279B55-7B9F-412C-AD27-904659D9A4DE}"/>
              </a:ext>
            </a:extLst>
          </p:cNvPr>
          <p:cNvSpPr>
            <a:spLocks/>
          </p:cNvSpPr>
          <p:nvPr/>
        </p:nvSpPr>
        <p:spPr bwMode="auto">
          <a:xfrm rot="5142103" flipH="1">
            <a:off x="3787776" y="2933700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356B635B-CBE9-48DF-B301-223C5EABF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5478463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base = getacknum(rcvpkt)+1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If (base == nextseqnum)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stop_timer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else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 start_timer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2D7763B6-8BF5-4A29-B886-760CDAAC6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4978400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&amp;&amp;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notcorrupt(rcvpkt)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B8B237A1-E5C5-403A-9B5A-D08AF1C2D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5DCFFB5E-100A-4E54-81B6-CCEE2EA022CF}"/>
              </a:ext>
            </a:extLst>
          </p:cNvPr>
          <p:cNvSpPr>
            <a:spLocks/>
          </p:cNvSpPr>
          <p:nvPr/>
        </p:nvSpPr>
        <p:spPr bwMode="auto">
          <a:xfrm>
            <a:off x="3505200" y="4446588"/>
            <a:ext cx="1054100" cy="674687"/>
          </a:xfrm>
          <a:custGeom>
            <a:avLst/>
            <a:gdLst>
              <a:gd name="T0" fmla="*/ 2147483646 w 664"/>
              <a:gd name="T1" fmla="*/ 2147483646 h 425"/>
              <a:gd name="T2" fmla="*/ 2147483646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A6B87955-978E-4B2C-99E5-F792C8A0F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59DEE983-619A-4F4E-BF06-04E66597B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base=1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nextseqnum=1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CFD1D85C-C57D-40A3-AFF0-E84F93B56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4289425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 &amp;&amp; corrupt(rcvpkt)</a:t>
            </a:r>
            <a:r>
              <a:rPr lang="en-US" altLang="en-US" sz="1000">
                <a:latin typeface="Arial" panose="020B0604020202020204" pitchFamily="34" charset="0"/>
              </a:rPr>
              <a:t>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2CFEDDF5-38DC-445D-BA47-C78CFBB52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3025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7714F34C-1BEC-4E6A-BAC5-D69A858130D6}"/>
              </a:ext>
            </a:extLst>
          </p:cNvPr>
          <p:cNvSpPr>
            <a:spLocks/>
          </p:cNvSpPr>
          <p:nvPr/>
        </p:nvSpPr>
        <p:spPr bwMode="auto">
          <a:xfrm>
            <a:off x="2898775" y="4221163"/>
            <a:ext cx="695325" cy="638175"/>
          </a:xfrm>
          <a:custGeom>
            <a:avLst/>
            <a:gdLst>
              <a:gd name="T0" fmla="*/ 2147483646 w 1095"/>
              <a:gd name="T1" fmla="*/ 0 h 1005"/>
              <a:gd name="T2" fmla="*/ 2147483646 w 1095"/>
              <a:gd name="T3" fmla="*/ 2147483646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29EABDFA-EB38-4856-8D68-F475ACF5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350" y="29273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81D71A-EAC8-49FF-B71E-E5C681C971F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23C1EFFD-497B-4045-9956-B509CDFC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6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1887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GBN: receiver extended FSM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3F94695-196F-4553-8240-16EF7F1DF59A}"/>
              </a:ext>
            </a:extLst>
          </p:cNvPr>
          <p:cNvSpPr txBox="1">
            <a:spLocks noChangeArrowheads="1"/>
          </p:cNvSpPr>
          <p:nvPr/>
        </p:nvSpPr>
        <p:spPr>
          <a:xfrm>
            <a:off x="801688" y="3641725"/>
            <a:ext cx="8148637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ACK-only: always send ACK for correctly-received pkt with highest </a:t>
            </a:r>
            <a:r>
              <a:rPr lang="en-US" altLang="en-US" sz="2400" i="1" dirty="0">
                <a:solidFill>
                  <a:srgbClr val="CC0000"/>
                </a:solidFill>
              </a:rPr>
              <a:t>in-order</a:t>
            </a:r>
            <a:r>
              <a:rPr lang="en-US" altLang="en-US" sz="2400" dirty="0"/>
              <a:t> seq #</a:t>
            </a:r>
          </a:p>
          <a:p>
            <a:pPr lvl="1"/>
            <a:r>
              <a:rPr lang="en-US" altLang="en-US" dirty="0"/>
              <a:t>may generate duplicate ACKs</a:t>
            </a:r>
          </a:p>
          <a:p>
            <a:pPr lvl="1"/>
            <a:r>
              <a:rPr lang="en-US" altLang="en-US" dirty="0"/>
              <a:t>need only remember </a:t>
            </a:r>
            <a:r>
              <a:rPr lang="en-US" altLang="en-US" b="1" dirty="0" err="1"/>
              <a:t>expectedseqnum</a:t>
            </a:r>
            <a:endParaRPr lang="en-US" altLang="en-US" b="1" dirty="0"/>
          </a:p>
          <a:p>
            <a:r>
              <a:rPr lang="en-US" altLang="en-US" sz="2400" dirty="0"/>
              <a:t>out-of-order pkt: </a:t>
            </a:r>
          </a:p>
          <a:p>
            <a:pPr lvl="1"/>
            <a:r>
              <a:rPr lang="en-US" altLang="en-US" dirty="0"/>
              <a:t>discard (don</a:t>
            </a:r>
            <a:r>
              <a:rPr lang="ja-JP" altLang="en-US" dirty="0"/>
              <a:t>’</a:t>
            </a:r>
            <a:r>
              <a:rPr lang="en-US" altLang="ja-JP" dirty="0"/>
              <a:t>t buffer): </a:t>
            </a:r>
            <a:r>
              <a:rPr lang="en-US" altLang="ja-JP" i="1" dirty="0">
                <a:solidFill>
                  <a:srgbClr val="CC0000"/>
                </a:solidFill>
              </a:rPr>
              <a:t>no receiver buffering!</a:t>
            </a:r>
          </a:p>
          <a:p>
            <a:pPr lvl="1"/>
            <a:r>
              <a:rPr lang="en-US" altLang="en-US" dirty="0"/>
              <a:t>re-ACK pkt with highest in-order seq #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0B930B15-F02D-4245-AFA4-AD2A42F1D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5" y="2041525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7B38912-432C-4CDC-9FAD-A5C30EED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22098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Wait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8DB054AA-A528-4974-BB12-FD8D1D5AD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E37C72B5-0377-4312-B53D-7241CC155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3" y="1468438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8D4A093E-BD90-470C-9A7D-90ACDA049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default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74D8D41A-C3EB-48F3-AA6C-3CC2FF44C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8113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C1A1C284-6987-423F-9142-266C68DFA41C}"/>
              </a:ext>
            </a:extLst>
          </p:cNvPr>
          <p:cNvSpPr>
            <a:spLocks/>
          </p:cNvSpPr>
          <p:nvPr/>
        </p:nvSpPr>
        <p:spPr bwMode="auto">
          <a:xfrm>
            <a:off x="3832225" y="1784350"/>
            <a:ext cx="828675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55DDFC2C-06ED-4E60-B672-2D829019A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rdt_rcv(rcvpkt)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&amp;&amp; notcurrupt(rcvpkt)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&amp;&amp; hasseqnum(rcvpkt,expectedseqnum) 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2C408CB5-ED92-433E-91BC-4F2A4179D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2246313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848DCD73-913B-4A32-AEF3-477FB086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extract(rcvpkt,data)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deliver_data(data)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make_pkt(expectedseqnum,ACK,chksum)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udt_send(sndpkt)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expectedseqnum++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30C9B9ED-6DE7-48DC-9651-93DB9ECB8F5E}"/>
              </a:ext>
            </a:extLst>
          </p:cNvPr>
          <p:cNvSpPr>
            <a:spLocks/>
          </p:cNvSpPr>
          <p:nvPr/>
        </p:nvSpPr>
        <p:spPr bwMode="auto">
          <a:xfrm rot="5142103" flipH="1">
            <a:off x="3305176" y="1260475"/>
            <a:ext cx="393700" cy="1152525"/>
          </a:xfrm>
          <a:custGeom>
            <a:avLst/>
            <a:gdLst>
              <a:gd name="T0" fmla="*/ 2147483646 w 619"/>
              <a:gd name="T1" fmla="*/ 2147483646 h 1815"/>
              <a:gd name="T2" fmla="*/ 0 w 619"/>
              <a:gd name="T3" fmla="*/ 2147483646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679F5A64-3DEB-4C83-B287-07BAAFC37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CCD1D4EC-8236-467D-805F-5DA144140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314575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expectedseqnum=1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sndpkt =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 make_pkt(expectedseqnum,ACK,chksum)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BE4A8638-6A42-4627-BD5A-375BE08E6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990725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68DC34-9667-417B-9895-BF6324964C7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93302741-EFF2-4120-BE5F-E1439E1B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6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</TotalTime>
  <Words>1505</Words>
  <Application>Microsoft Office PowerPoint</Application>
  <PresentationFormat>Widescreen</PresentationFormat>
  <Paragraphs>315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Symbol</vt:lpstr>
      <vt:lpstr>Tahoma</vt:lpstr>
      <vt:lpstr>Times New Roman</vt:lpstr>
      <vt:lpstr>Wingdings</vt:lpstr>
      <vt:lpstr>Office Theme</vt:lpstr>
      <vt:lpstr>Picture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540</cp:revision>
  <dcterms:created xsi:type="dcterms:W3CDTF">2019-05-30T23:14:36Z</dcterms:created>
  <dcterms:modified xsi:type="dcterms:W3CDTF">2020-09-15T07:35:12Z</dcterms:modified>
</cp:coreProperties>
</file>