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7" r:id="rId2"/>
    <p:sldId id="358" r:id="rId3"/>
    <p:sldId id="1118" r:id="rId4"/>
    <p:sldId id="1153" r:id="rId5"/>
    <p:sldId id="1115" r:id="rId6"/>
    <p:sldId id="1114" r:id="rId7"/>
    <p:sldId id="1129" r:id="rId8"/>
    <p:sldId id="1156" r:id="rId9"/>
    <p:sldId id="1113" r:id="rId10"/>
    <p:sldId id="1128" r:id="rId11"/>
    <p:sldId id="1127" r:id="rId12"/>
    <p:sldId id="1126" r:id="rId13"/>
    <p:sldId id="1125" r:id="rId14"/>
    <p:sldId id="1124" r:id="rId15"/>
    <p:sldId id="1123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5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78818" y="3247204"/>
            <a:ext cx="679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0908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Agreeing to establish a connection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C77FCECE-66B9-479B-BCBD-B62C23F421C6}"/>
              </a:ext>
            </a:extLst>
          </p:cNvPr>
          <p:cNvSpPr txBox="1">
            <a:spLocks noChangeArrowheads="1"/>
          </p:cNvSpPr>
          <p:nvPr/>
        </p:nvSpPr>
        <p:spPr>
          <a:xfrm>
            <a:off x="4508500" y="1674813"/>
            <a:ext cx="4606926" cy="355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i="1" u="sng" dirty="0">
                <a:solidFill>
                  <a:srgbClr val="CC0000"/>
                </a:solidFill>
              </a:rPr>
              <a:t>Q:</a:t>
            </a:r>
            <a:r>
              <a:rPr lang="en-US" altLang="en-US" sz="2400" dirty="0"/>
              <a:t> will 2-way handshake always work in network?</a:t>
            </a:r>
          </a:p>
          <a:p>
            <a:r>
              <a:rPr lang="en-US" altLang="en-US" sz="2400" dirty="0"/>
              <a:t>variable delays</a:t>
            </a:r>
          </a:p>
          <a:p>
            <a:r>
              <a:rPr lang="en-US" altLang="en-US" sz="2400" dirty="0"/>
              <a:t>retransmitted messages (e.g. </a:t>
            </a:r>
            <a:r>
              <a:rPr lang="en-US" altLang="en-US" sz="2400" dirty="0" err="1"/>
              <a:t>req_conn</a:t>
            </a:r>
            <a:r>
              <a:rPr lang="en-US" altLang="en-US" sz="2400" dirty="0"/>
              <a:t>(x)) due to message loss</a:t>
            </a:r>
          </a:p>
          <a:p>
            <a:r>
              <a:rPr lang="en-US" altLang="en-US" sz="2400" dirty="0"/>
              <a:t>message reordering</a:t>
            </a:r>
          </a:p>
          <a:p>
            <a:r>
              <a:rPr lang="en-US" altLang="en-US" sz="2400" dirty="0"/>
              <a:t>can</a:t>
            </a:r>
            <a:r>
              <a:rPr lang="ja-JP" altLang="en-US" sz="2400" dirty="0"/>
              <a:t>’</a:t>
            </a:r>
            <a:r>
              <a:rPr lang="en-US" altLang="ja-JP" sz="2400" dirty="0"/>
              <a:t>t </a:t>
            </a:r>
            <a:r>
              <a:rPr lang="ja-JP" altLang="en-US" sz="2400" dirty="0"/>
              <a:t>“</a:t>
            </a:r>
            <a:r>
              <a:rPr lang="en-US" altLang="ja-JP" sz="2400" dirty="0"/>
              <a:t>see</a:t>
            </a:r>
            <a:r>
              <a:rPr lang="ja-JP" altLang="en-US" sz="2400" dirty="0"/>
              <a:t>”</a:t>
            </a:r>
            <a:r>
              <a:rPr lang="en-US" altLang="ja-JP" sz="2400" dirty="0"/>
              <a:t> other side</a:t>
            </a:r>
            <a:endParaRPr lang="en-US" altLang="en-US" sz="2400" dirty="0"/>
          </a:p>
        </p:txBody>
      </p:sp>
      <p:pic>
        <p:nvPicPr>
          <p:cNvPr id="11" name="Picture 62" descr="Alice">
            <a:extLst>
              <a:ext uri="{FF2B5EF4-FFF2-40B4-BE49-F238E27FC236}">
                <a16:creationId xmlns:a16="http://schemas.microsoft.com/office/drawing/2014/main" id="{A41E54E2-5ADF-40A4-9DC2-2C76A277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957388"/>
            <a:ext cx="5080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3" descr="Bob">
            <a:extLst>
              <a:ext uri="{FF2B5EF4-FFF2-40B4-BE49-F238E27FC236}">
                <a16:creationId xmlns:a16="http://schemas.microsoft.com/office/drawing/2014/main" id="{201CB622-5544-41E8-AC3D-B211B8E7B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992313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9">
            <a:extLst>
              <a:ext uri="{FF2B5EF4-FFF2-40B4-BE49-F238E27FC236}">
                <a16:creationId xmlns:a16="http://schemas.microsoft.com/office/drawing/2014/main" id="{3A1BC087-546A-47ED-8A2A-5161D5F48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335088"/>
            <a:ext cx="265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2-way handshake:</a:t>
            </a:r>
          </a:p>
        </p:txBody>
      </p:sp>
      <p:sp>
        <p:nvSpPr>
          <p:cNvPr id="14" name="Line 50">
            <a:extLst>
              <a:ext uri="{FF2B5EF4-FFF2-40B4-BE49-F238E27FC236}">
                <a16:creationId xmlns:a16="http://schemas.microsoft.com/office/drawing/2014/main" id="{AC819633-6E53-4F05-8894-6D44C5A2A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0675" y="26892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" name="Line 51">
            <a:extLst>
              <a:ext uri="{FF2B5EF4-FFF2-40B4-BE49-F238E27FC236}">
                <a16:creationId xmlns:a16="http://schemas.microsoft.com/office/drawing/2014/main" id="{48B8E59E-60D7-4604-97A4-AA455E934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2606675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" name="Line 53">
            <a:extLst>
              <a:ext uri="{FF2B5EF4-FFF2-40B4-BE49-F238E27FC236}">
                <a16:creationId xmlns:a16="http://schemas.microsoft.com/office/drawing/2014/main" id="{E9F60A68-2904-434E-9278-2265733EE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575" y="263366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" name="Line 54">
            <a:extLst>
              <a:ext uri="{FF2B5EF4-FFF2-40B4-BE49-F238E27FC236}">
                <a16:creationId xmlns:a16="http://schemas.microsoft.com/office/drawing/2014/main" id="{F2A1375F-6F57-4786-B283-C266D85A5E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3050" y="3086100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5CBBF70B-902D-4525-B91C-1ED7FF343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74938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F2E8D82C-53B9-45AD-AA59-0344076F9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2652713"/>
            <a:ext cx="97948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Let</a:t>
            </a:r>
            <a:r>
              <a:rPr lang="ja-JP" altLang="en-US" sz="1600">
                <a:latin typeface="Tahoma" panose="020B0604030504040204" pitchFamily="34" charset="0"/>
              </a:rPr>
              <a:t>’</a:t>
            </a:r>
            <a:r>
              <a:rPr lang="en-US" altLang="ja-JP" sz="1600">
                <a:latin typeface="Tahoma" panose="020B0604030504040204" pitchFamily="34" charset="0"/>
              </a:rPr>
              <a:t>s talk</a:t>
            </a: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20" name="Rectangle 57">
            <a:extLst>
              <a:ext uri="{FF2B5EF4-FFF2-40B4-BE49-F238E27FC236}">
                <a16:creationId xmlns:a16="http://schemas.microsoft.com/office/drawing/2014/main" id="{877A717C-A359-4A14-93B0-707C300B8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3098800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" name="Text Box 58">
            <a:extLst>
              <a:ext uri="{FF2B5EF4-FFF2-40B4-BE49-F238E27FC236}">
                <a16:creationId xmlns:a16="http://schemas.microsoft.com/office/drawing/2014/main" id="{90D0FDC5-8DDE-44E4-BA04-A884D9F61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3076575"/>
            <a:ext cx="447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OK</a:t>
            </a:r>
          </a:p>
        </p:txBody>
      </p:sp>
      <p:sp>
        <p:nvSpPr>
          <p:cNvPr id="22" name="Text Box 60">
            <a:extLst>
              <a:ext uri="{FF2B5EF4-FFF2-40B4-BE49-F238E27FC236}">
                <a16:creationId xmlns:a16="http://schemas.microsoft.com/office/drawing/2014/main" id="{3A8E95D9-990E-4073-B5B3-AC5CAC454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338" y="290988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23" name="Text Box 61">
            <a:extLst>
              <a:ext uri="{FF2B5EF4-FFF2-40B4-BE49-F238E27FC236}">
                <a16:creationId xmlns:a16="http://schemas.microsoft.com/office/drawing/2014/main" id="{4D458865-D51C-4C68-A710-34800AF2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24326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24" name="Oval 66">
            <a:extLst>
              <a:ext uri="{FF2B5EF4-FFF2-40B4-BE49-F238E27FC236}">
                <a16:creationId xmlns:a16="http://schemas.microsoft.com/office/drawing/2014/main" id="{9A832FC8-3102-4914-929B-DC026BF0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id="{B204272C-F720-4C3A-A1FE-08DEE5F8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6" name="Text Box 72">
            <a:extLst>
              <a:ext uri="{FF2B5EF4-FFF2-40B4-BE49-F238E27FC236}">
                <a16:creationId xmlns:a16="http://schemas.microsoft.com/office/drawing/2014/main" id="{A26B3C17-73CC-4F6A-9C5C-958563999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45025"/>
            <a:ext cx="9731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choose x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27" name="Line 73">
            <a:extLst>
              <a:ext uri="{FF2B5EF4-FFF2-40B4-BE49-F238E27FC236}">
                <a16:creationId xmlns:a16="http://schemas.microsoft.com/office/drawing/2014/main" id="{C3EFD1CC-36CB-458E-8151-C7074DB3D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" name="Line 74">
            <a:extLst>
              <a:ext uri="{FF2B5EF4-FFF2-40B4-BE49-F238E27FC236}">
                <a16:creationId xmlns:a16="http://schemas.microsoft.com/office/drawing/2014/main" id="{035E07EE-F255-4447-A843-DAC556CA8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473551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9" name="Line 75">
            <a:extLst>
              <a:ext uri="{FF2B5EF4-FFF2-40B4-BE49-F238E27FC236}">
                <a16:creationId xmlns:a16="http://schemas.microsoft.com/office/drawing/2014/main" id="{4E278907-1062-4050-92C5-3F2CE988C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150" y="4762500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0" name="Line 76">
            <a:extLst>
              <a:ext uri="{FF2B5EF4-FFF2-40B4-BE49-F238E27FC236}">
                <a16:creationId xmlns:a16="http://schemas.microsoft.com/office/drawing/2014/main" id="{41C83712-E94A-4956-A7EA-B9B69C97E8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" name="Rectangle 77">
            <a:extLst>
              <a:ext uri="{FF2B5EF4-FFF2-40B4-BE49-F238E27FC236}">
                <a16:creationId xmlns:a16="http://schemas.microsoft.com/office/drawing/2014/main" id="{4413C10B-B7DF-4144-A9B2-124CAE1F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4803775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" name="Text Box 78">
            <a:extLst>
              <a:ext uri="{FF2B5EF4-FFF2-40B4-BE49-F238E27FC236}">
                <a16:creationId xmlns:a16="http://schemas.microsoft.com/office/drawing/2014/main" id="{8FCE7ADE-0854-4969-84D5-C909014C8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4770438"/>
            <a:ext cx="1273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req_conn(x)</a:t>
            </a:r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E35B324F-3B79-4FC2-8135-89A23B1B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5227638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81">
            <a:extLst>
              <a:ext uri="{FF2B5EF4-FFF2-40B4-BE49-F238E27FC236}">
                <a16:creationId xmlns:a16="http://schemas.microsoft.com/office/drawing/2014/main" id="{3018F346-06FB-4419-967A-5E85324C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503872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35" name="Text Box 82">
            <a:extLst>
              <a:ext uri="{FF2B5EF4-FFF2-40B4-BE49-F238E27FC236}">
                <a16:creationId xmlns:a16="http://schemas.microsoft.com/office/drawing/2014/main" id="{32F86663-C96E-4042-9DD2-D86533E56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5372100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36" name="Oval 83">
            <a:extLst>
              <a:ext uri="{FF2B5EF4-FFF2-40B4-BE49-F238E27FC236}">
                <a16:creationId xmlns:a16="http://schemas.microsoft.com/office/drawing/2014/main" id="{880168FB-2926-4D53-87CF-F938F2C8E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37" name="Oval 84">
            <a:extLst>
              <a:ext uri="{FF2B5EF4-FFF2-40B4-BE49-F238E27FC236}">
                <a16:creationId xmlns:a16="http://schemas.microsoft.com/office/drawing/2014/main" id="{A8883EE6-377C-4F7E-9BD7-32872273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38" name="Rectangle 86">
            <a:extLst>
              <a:ext uri="{FF2B5EF4-FFF2-40B4-BE49-F238E27FC236}">
                <a16:creationId xmlns:a16="http://schemas.microsoft.com/office/drawing/2014/main" id="{A233F20C-BDCA-49D8-835F-2A49B50F8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" name="Text Box 85">
            <a:extLst>
              <a:ext uri="{FF2B5EF4-FFF2-40B4-BE49-F238E27FC236}">
                <a16:creationId xmlns:a16="http://schemas.microsoft.com/office/drawing/2014/main" id="{F10FF769-2C99-4B8B-9601-C69BF1F81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5195888"/>
            <a:ext cx="1274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acc_conn(x)</a:t>
            </a:r>
          </a:p>
        </p:txBody>
      </p:sp>
      <p:grpSp>
        <p:nvGrpSpPr>
          <p:cNvPr id="42" name="Group 92">
            <a:extLst>
              <a:ext uri="{FF2B5EF4-FFF2-40B4-BE49-F238E27FC236}">
                <a16:creationId xmlns:a16="http://schemas.microsoft.com/office/drawing/2014/main" id="{F36F40DE-C0DA-48FE-AF12-D7B7401ABB5C}"/>
              </a:ext>
            </a:extLst>
          </p:cNvPr>
          <p:cNvGrpSpPr>
            <a:grpSpLocks/>
          </p:cNvGrpSpPr>
          <p:nvPr/>
        </p:nvGrpSpPr>
        <p:grpSpPr bwMode="auto">
          <a:xfrm>
            <a:off x="1209675" y="4202113"/>
            <a:ext cx="574675" cy="520700"/>
            <a:chOff x="-44" y="1473"/>
            <a:chExt cx="981" cy="1105"/>
          </a:xfrm>
        </p:grpSpPr>
        <p:pic>
          <p:nvPicPr>
            <p:cNvPr id="43" name="Picture 93" descr="desktop_computer_stylized_medium">
              <a:extLst>
                <a:ext uri="{FF2B5EF4-FFF2-40B4-BE49-F238E27FC236}">
                  <a16:creationId xmlns:a16="http://schemas.microsoft.com/office/drawing/2014/main" id="{4ED8EC2C-C024-44A9-A0A7-CBEDBDB2C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94">
              <a:extLst>
                <a:ext uri="{FF2B5EF4-FFF2-40B4-BE49-F238E27FC236}">
                  <a16:creationId xmlns:a16="http://schemas.microsoft.com/office/drawing/2014/main" id="{2CC43F41-BC78-4DC3-9040-7B1CF59CC5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5" name="Group 95">
            <a:extLst>
              <a:ext uri="{FF2B5EF4-FFF2-40B4-BE49-F238E27FC236}">
                <a16:creationId xmlns:a16="http://schemas.microsoft.com/office/drawing/2014/main" id="{FE9884D3-6653-4764-B977-24E26DE35DA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183063"/>
            <a:ext cx="336550" cy="512762"/>
            <a:chOff x="4140" y="429"/>
            <a:chExt cx="1425" cy="2396"/>
          </a:xfrm>
        </p:grpSpPr>
        <p:sp>
          <p:nvSpPr>
            <p:cNvPr id="46" name="Freeform 96">
              <a:extLst>
                <a:ext uri="{FF2B5EF4-FFF2-40B4-BE49-F238E27FC236}">
                  <a16:creationId xmlns:a16="http://schemas.microsoft.com/office/drawing/2014/main" id="{AF002D23-358C-4004-93E6-1FA29549A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Rectangle 97">
              <a:extLst>
                <a:ext uri="{FF2B5EF4-FFF2-40B4-BE49-F238E27FC236}">
                  <a16:creationId xmlns:a16="http://schemas.microsoft.com/office/drawing/2014/main" id="{EAC43383-4019-401D-9469-EB5A1E72D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Freeform 98">
              <a:extLst>
                <a:ext uri="{FF2B5EF4-FFF2-40B4-BE49-F238E27FC236}">
                  <a16:creationId xmlns:a16="http://schemas.microsoft.com/office/drawing/2014/main" id="{F4C6A1EF-6818-4A3E-B749-183D8FBD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99">
              <a:extLst>
                <a:ext uri="{FF2B5EF4-FFF2-40B4-BE49-F238E27FC236}">
                  <a16:creationId xmlns:a16="http://schemas.microsoft.com/office/drawing/2014/main" id="{83CDEB15-EC30-4556-A302-1423B7B44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Rectangle 100">
              <a:extLst>
                <a:ext uri="{FF2B5EF4-FFF2-40B4-BE49-F238E27FC236}">
                  <a16:creationId xmlns:a16="http://schemas.microsoft.com/office/drawing/2014/main" id="{CEDE2BB7-E43E-43C6-8A7F-514B5317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1" name="Group 101">
              <a:extLst>
                <a:ext uri="{FF2B5EF4-FFF2-40B4-BE49-F238E27FC236}">
                  <a16:creationId xmlns:a16="http://schemas.microsoft.com/office/drawing/2014/main" id="{44579DC9-8234-46F9-ABB9-01E90BBFC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" name="AutoShape 102">
                <a:extLst>
                  <a:ext uri="{FF2B5EF4-FFF2-40B4-BE49-F238E27FC236}">
                    <a16:creationId xmlns:a16="http://schemas.microsoft.com/office/drawing/2014/main" id="{85D6355D-D1BE-49D4-88BD-78A1F8807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AutoShape 103">
                <a:extLst>
                  <a:ext uri="{FF2B5EF4-FFF2-40B4-BE49-F238E27FC236}">
                    <a16:creationId xmlns:a16="http://schemas.microsoft.com/office/drawing/2014/main" id="{C65A2015-751F-4D02-B28C-0E2C01A5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2" name="Rectangle 104">
              <a:extLst>
                <a:ext uri="{FF2B5EF4-FFF2-40B4-BE49-F238E27FC236}">
                  <a16:creationId xmlns:a16="http://schemas.microsoft.com/office/drawing/2014/main" id="{E798F184-98AD-4D90-A16C-C51AE2E5B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3" name="Group 105">
              <a:extLst>
                <a:ext uri="{FF2B5EF4-FFF2-40B4-BE49-F238E27FC236}">
                  <a16:creationId xmlns:a16="http://schemas.microsoft.com/office/drawing/2014/main" id="{BFDC3E3C-4541-4B42-8D01-3BA6C7A61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" name="AutoShape 106">
                <a:extLst>
                  <a:ext uri="{FF2B5EF4-FFF2-40B4-BE49-F238E27FC236}">
                    <a16:creationId xmlns:a16="http://schemas.microsoft.com/office/drawing/2014/main" id="{B1585A7E-A44C-4EB1-B84A-872261667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AutoShape 107">
                <a:extLst>
                  <a:ext uri="{FF2B5EF4-FFF2-40B4-BE49-F238E27FC236}">
                    <a16:creationId xmlns:a16="http://schemas.microsoft.com/office/drawing/2014/main" id="{7BBEF56A-A86C-436C-A311-5F0863407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4" name="Rectangle 108">
              <a:extLst>
                <a:ext uri="{FF2B5EF4-FFF2-40B4-BE49-F238E27FC236}">
                  <a16:creationId xmlns:a16="http://schemas.microsoft.com/office/drawing/2014/main" id="{CE04E8C9-EFF1-4BCF-AC27-EF63A6C10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" name="Rectangle 109">
              <a:extLst>
                <a:ext uri="{FF2B5EF4-FFF2-40B4-BE49-F238E27FC236}">
                  <a16:creationId xmlns:a16="http://schemas.microsoft.com/office/drawing/2014/main" id="{C24D46D9-3B07-4319-AB8E-BC66E29C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6" name="Group 110">
              <a:extLst>
                <a:ext uri="{FF2B5EF4-FFF2-40B4-BE49-F238E27FC236}">
                  <a16:creationId xmlns:a16="http://schemas.microsoft.com/office/drawing/2014/main" id="{C288BC17-7471-4B7D-8AC9-5753C349D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" name="AutoShape 111">
                <a:extLst>
                  <a:ext uri="{FF2B5EF4-FFF2-40B4-BE49-F238E27FC236}">
                    <a16:creationId xmlns:a16="http://schemas.microsoft.com/office/drawing/2014/main" id="{FD5A0F86-CBCD-46B5-AF93-7E40BEBCD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AutoShape 112">
                <a:extLst>
                  <a:ext uri="{FF2B5EF4-FFF2-40B4-BE49-F238E27FC236}">
                    <a16:creationId xmlns:a16="http://schemas.microsoft.com/office/drawing/2014/main" id="{9A1E194A-36C1-4928-B8E8-13150C7DD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7" name="Freeform 113">
              <a:extLst>
                <a:ext uri="{FF2B5EF4-FFF2-40B4-BE49-F238E27FC236}">
                  <a16:creationId xmlns:a16="http://schemas.microsoft.com/office/drawing/2014/main" id="{EA552273-EDEF-4877-BFA2-809B54F80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8" name="Group 114">
              <a:extLst>
                <a:ext uri="{FF2B5EF4-FFF2-40B4-BE49-F238E27FC236}">
                  <a16:creationId xmlns:a16="http://schemas.microsoft.com/office/drawing/2014/main" id="{CCDC8598-F692-4DB8-9856-C7A313105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" name="AutoShape 115">
                <a:extLst>
                  <a:ext uri="{FF2B5EF4-FFF2-40B4-BE49-F238E27FC236}">
                    <a16:creationId xmlns:a16="http://schemas.microsoft.com/office/drawing/2014/main" id="{FD256FA4-C9DF-4FB6-A684-F4B837124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" name="AutoShape 116">
                <a:extLst>
                  <a:ext uri="{FF2B5EF4-FFF2-40B4-BE49-F238E27FC236}">
                    <a16:creationId xmlns:a16="http://schemas.microsoft.com/office/drawing/2014/main" id="{86B8FE92-8E53-4318-9E56-A6AFEF1C8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9" name="Rectangle 117">
              <a:extLst>
                <a:ext uri="{FF2B5EF4-FFF2-40B4-BE49-F238E27FC236}">
                  <a16:creationId xmlns:a16="http://schemas.microsoft.com/office/drawing/2014/main" id="{C944B8D4-D520-4F4A-8E9C-4A017637A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Freeform 118">
              <a:extLst>
                <a:ext uri="{FF2B5EF4-FFF2-40B4-BE49-F238E27FC236}">
                  <a16:creationId xmlns:a16="http://schemas.microsoft.com/office/drawing/2014/main" id="{E5FA9D67-825F-42FD-AD8F-65A7366A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119">
              <a:extLst>
                <a:ext uri="{FF2B5EF4-FFF2-40B4-BE49-F238E27FC236}">
                  <a16:creationId xmlns:a16="http://schemas.microsoft.com/office/drawing/2014/main" id="{2C2A140B-F61E-467E-BF7B-4147D1F5D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Oval 120">
              <a:extLst>
                <a:ext uri="{FF2B5EF4-FFF2-40B4-BE49-F238E27FC236}">
                  <a16:creationId xmlns:a16="http://schemas.microsoft.com/office/drawing/2014/main" id="{78A84124-3227-4EFD-A1A2-E7677E333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" name="Freeform 121">
              <a:extLst>
                <a:ext uri="{FF2B5EF4-FFF2-40B4-BE49-F238E27FC236}">
                  <a16:creationId xmlns:a16="http://schemas.microsoft.com/office/drawing/2014/main" id="{ABF5A6BD-7513-4F21-8C0F-9147845C2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AutoShape 122">
              <a:extLst>
                <a:ext uri="{FF2B5EF4-FFF2-40B4-BE49-F238E27FC236}">
                  <a16:creationId xmlns:a16="http://schemas.microsoft.com/office/drawing/2014/main" id="{B977B7EE-FF87-414C-9772-55BB4676A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" name="AutoShape 123">
              <a:extLst>
                <a:ext uri="{FF2B5EF4-FFF2-40B4-BE49-F238E27FC236}">
                  <a16:creationId xmlns:a16="http://schemas.microsoft.com/office/drawing/2014/main" id="{88D8C806-97B2-4C23-B79C-B5C39DDA7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" name="Oval 124">
              <a:extLst>
                <a:ext uri="{FF2B5EF4-FFF2-40B4-BE49-F238E27FC236}">
                  <a16:creationId xmlns:a16="http://schemas.microsoft.com/office/drawing/2014/main" id="{5056ABD8-E123-45C8-A0F1-5C30F04F2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7" name="Oval 125">
              <a:extLst>
                <a:ext uri="{FF2B5EF4-FFF2-40B4-BE49-F238E27FC236}">
                  <a16:creationId xmlns:a16="http://schemas.microsoft.com/office/drawing/2014/main" id="{24CA0F3F-726A-4A36-83A4-0C0AA5EE6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126">
              <a:extLst>
                <a:ext uri="{FF2B5EF4-FFF2-40B4-BE49-F238E27FC236}">
                  <a16:creationId xmlns:a16="http://schemas.microsoft.com/office/drawing/2014/main" id="{F68BC976-9F87-470F-93CB-13703D300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" name="Rectangle 127">
              <a:extLst>
                <a:ext uri="{FF2B5EF4-FFF2-40B4-BE49-F238E27FC236}">
                  <a16:creationId xmlns:a16="http://schemas.microsoft.com/office/drawing/2014/main" id="{81C5DCCA-41D8-456A-832E-8CF388318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86689979-68D6-4087-88F2-2863658ADE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B09A3C5A-837F-4418-91C5-5A7A5743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3680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Agreeing to establish a connection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Text Box 7">
            <a:extLst>
              <a:ext uri="{FF2B5EF4-FFF2-40B4-BE49-F238E27FC236}">
                <a16:creationId xmlns:a16="http://schemas.microsoft.com/office/drawing/2014/main" id="{24F69329-95B9-4330-8AE9-A67F6EE67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83" y="1196452"/>
            <a:ext cx="4929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2-way handshake failure scenarios:</a:t>
            </a: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2C9AF46A-9AB3-426F-A107-B11C128B6F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3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07BB0ADC-5DC0-423C-80DF-CD153E6273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2638" y="2374900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15" name="Group 95">
            <a:extLst>
              <a:ext uri="{FF2B5EF4-FFF2-40B4-BE49-F238E27FC236}">
                <a16:creationId xmlns:a16="http://schemas.microsoft.com/office/drawing/2014/main" id="{090EC689-0763-459F-85BD-E0BEE689159D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2927350"/>
            <a:ext cx="3646487" cy="3549650"/>
            <a:chOff x="309" y="1844"/>
            <a:chExt cx="2297" cy="2236"/>
          </a:xfrm>
        </p:grpSpPr>
        <p:sp>
          <p:nvSpPr>
            <p:cNvPr id="16" name="Text Box 42">
              <a:extLst>
                <a:ext uri="{FF2B5EF4-FFF2-40B4-BE49-F238E27FC236}">
                  <a16:creationId xmlns:a16="http://schemas.microsoft.com/office/drawing/2014/main" id="{9D3F72D2-8A1D-4A66-96EC-E2E482934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CDF6278F-3C02-4410-B55A-E1E192D9C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" name="Text Box 44">
              <a:extLst>
                <a:ext uri="{FF2B5EF4-FFF2-40B4-BE49-F238E27FC236}">
                  <a16:creationId xmlns:a16="http://schemas.microsoft.com/office/drawing/2014/main" id="{C3B34FE6-1950-486B-932C-0BD048EED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3517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19" name="Oval 45">
              <a:extLst>
                <a:ext uri="{FF2B5EF4-FFF2-40B4-BE49-F238E27FC236}">
                  <a16:creationId xmlns:a16="http://schemas.microsoft.com/office/drawing/2014/main" id="{2A9E1E81-9F7A-41BB-A963-9E7EED74C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grpSp>
          <p:nvGrpSpPr>
            <p:cNvPr id="20" name="Group 46">
              <a:extLst>
                <a:ext uri="{FF2B5EF4-FFF2-40B4-BE49-F238E27FC236}">
                  <a16:creationId xmlns:a16="http://schemas.microsoft.com/office/drawing/2014/main" id="{33DC5304-DE26-4A19-BADE-E7D3664F1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22" name="Rectangle 47">
                <a:extLst>
                  <a:ext uri="{FF2B5EF4-FFF2-40B4-BE49-F238E27FC236}">
                    <a16:creationId xmlns:a16="http://schemas.microsoft.com/office/drawing/2014/main" id="{1C1EEC79-6428-4268-9028-7162D7FB1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Text Box 48">
                <a:extLst>
                  <a:ext uri="{FF2B5EF4-FFF2-40B4-BE49-F238E27FC236}">
                    <a16:creationId xmlns:a16="http://schemas.microsoft.com/office/drawing/2014/main" id="{0AFD9DBD-5F8E-47C2-ABC1-AE545BAF0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</a:rPr>
                  <a:t>req_conn(x)</a:t>
                </a:r>
              </a:p>
            </p:txBody>
          </p:sp>
        </p:grpSp>
        <p:sp>
          <p:nvSpPr>
            <p:cNvPr id="21" name="Text Box 49">
              <a:extLst>
                <a:ext uri="{FF2B5EF4-FFF2-40B4-BE49-F238E27FC236}">
                  <a16:creationId xmlns:a16="http://schemas.microsoft.com/office/drawing/2014/main" id="{6CDE65D5-835C-417A-BD33-71BB44576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half open connection!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(no client!)</a:t>
              </a:r>
            </a:p>
          </p:txBody>
        </p:sp>
      </p:grpSp>
      <p:grpSp>
        <p:nvGrpSpPr>
          <p:cNvPr id="24" name="Group 93">
            <a:extLst>
              <a:ext uri="{FF2B5EF4-FFF2-40B4-BE49-F238E27FC236}">
                <a16:creationId xmlns:a16="http://schemas.microsoft.com/office/drawing/2014/main" id="{82BA669B-93BE-45E4-AAE9-6AA65D356814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4456113"/>
            <a:ext cx="3830638" cy="715962"/>
            <a:chOff x="406" y="2807"/>
            <a:chExt cx="2413" cy="451"/>
          </a:xfrm>
        </p:grpSpPr>
        <p:sp>
          <p:nvSpPr>
            <p:cNvPr id="25" name="Line 40">
              <a:extLst>
                <a:ext uri="{FF2B5EF4-FFF2-40B4-BE49-F238E27FC236}">
                  <a16:creationId xmlns:a16="http://schemas.microsoft.com/office/drawing/2014/main" id="{FB3E4C34-6B0A-4A3D-932A-F8C8B2C39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" name="Text Box 83">
              <a:extLst>
                <a:ext uri="{FF2B5EF4-FFF2-40B4-BE49-F238E27FC236}">
                  <a16:creationId xmlns:a16="http://schemas.microsoft.com/office/drawing/2014/main" id="{5119381D-8CC0-4E4F-BDE7-06E35DF2B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client terminates</a:t>
              </a:r>
            </a:p>
          </p:txBody>
        </p:sp>
        <p:sp>
          <p:nvSpPr>
            <p:cNvPr id="27" name="Text Box 84">
              <a:extLst>
                <a:ext uri="{FF2B5EF4-FFF2-40B4-BE49-F238E27FC236}">
                  <a16:creationId xmlns:a16="http://schemas.microsoft.com/office/drawing/2014/main" id="{75E9FAB1-1C1A-4C37-917B-C394DE3DB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forgets x</a:t>
              </a:r>
            </a:p>
          </p:txBody>
        </p:sp>
        <p:sp>
          <p:nvSpPr>
            <p:cNvPr id="28" name="Text Box 85">
              <a:extLst>
                <a:ext uri="{FF2B5EF4-FFF2-40B4-BE49-F238E27FC236}">
                  <a16:creationId xmlns:a16="http://schemas.microsoft.com/office/drawing/2014/main" id="{98513F59-148F-4179-91BF-ABE34EBBE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connection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x completes</a:t>
              </a:r>
            </a:p>
          </p:txBody>
        </p:sp>
      </p:grpSp>
      <p:grpSp>
        <p:nvGrpSpPr>
          <p:cNvPr id="29" name="Group 99">
            <a:extLst>
              <a:ext uri="{FF2B5EF4-FFF2-40B4-BE49-F238E27FC236}">
                <a16:creationId xmlns:a16="http://schemas.microsoft.com/office/drawing/2014/main" id="{DA57F3A9-DA6E-41B2-A56E-99E7613D3BAE}"/>
              </a:ext>
            </a:extLst>
          </p:cNvPr>
          <p:cNvGrpSpPr>
            <a:grpSpLocks/>
          </p:cNvGrpSpPr>
          <p:nvPr/>
        </p:nvGrpSpPr>
        <p:grpSpPr bwMode="auto">
          <a:xfrm>
            <a:off x="4810125" y="2914650"/>
            <a:ext cx="4048125" cy="3417888"/>
            <a:chOff x="3030" y="1831"/>
            <a:chExt cx="2550" cy="2153"/>
          </a:xfrm>
        </p:grpSpPr>
        <p:sp>
          <p:nvSpPr>
            <p:cNvPr id="30" name="Text Box 69">
              <a:extLst>
                <a:ext uri="{FF2B5EF4-FFF2-40B4-BE49-F238E27FC236}">
                  <a16:creationId xmlns:a16="http://schemas.microsoft.com/office/drawing/2014/main" id="{83A9B974-319D-48D4-9C83-BB3E7407F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68B1182A-D995-4F01-86AC-AE553968B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2" name="Text Box 71">
              <a:extLst>
                <a:ext uri="{FF2B5EF4-FFF2-40B4-BE49-F238E27FC236}">
                  <a16:creationId xmlns:a16="http://schemas.microsoft.com/office/drawing/2014/main" id="{9CD21556-EA52-4451-9D53-0D975A7F1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" y="3504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33" name="Oval 72">
              <a:extLst>
                <a:ext uri="{FF2B5EF4-FFF2-40B4-BE49-F238E27FC236}">
                  <a16:creationId xmlns:a16="http://schemas.microsoft.com/office/drawing/2014/main" id="{1CAF3081-88F6-4F6B-926F-1C04984E5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4" name="Rectangle 74">
              <a:extLst>
                <a:ext uri="{FF2B5EF4-FFF2-40B4-BE49-F238E27FC236}">
                  <a16:creationId xmlns:a16="http://schemas.microsoft.com/office/drawing/2014/main" id="{761850B5-60EB-4C45-91EA-B58CA21F2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AA417CED-B252-459C-AF90-C7046E355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req_conn(x)</a:t>
              </a:r>
            </a:p>
          </p:txBody>
        </p:sp>
        <p:sp>
          <p:nvSpPr>
            <p:cNvPr id="36" name="Freeform 86">
              <a:extLst>
                <a:ext uri="{FF2B5EF4-FFF2-40B4-BE49-F238E27FC236}">
                  <a16:creationId xmlns:a16="http://schemas.microsoft.com/office/drawing/2014/main" id="{E2C6BFC2-5A1E-4314-B054-375A4B0C6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B3BC220F-4BFE-419E-BB16-5CC441D79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Text Box 87">
              <a:extLst>
                <a:ext uri="{FF2B5EF4-FFF2-40B4-BE49-F238E27FC236}">
                  <a16:creationId xmlns:a16="http://schemas.microsoft.com/office/drawing/2014/main" id="{AA524BF3-35B2-4FA3-87BD-3577C9658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data(x+1)</a:t>
              </a:r>
            </a:p>
          </p:txBody>
        </p:sp>
        <p:sp>
          <p:nvSpPr>
            <p:cNvPr id="39" name="Text Box 89">
              <a:extLst>
                <a:ext uri="{FF2B5EF4-FFF2-40B4-BE49-F238E27FC236}">
                  <a16:creationId xmlns:a16="http://schemas.microsoft.com/office/drawing/2014/main" id="{07E9B2F7-9456-4F95-A383-2CDC4F411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data(x+1)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0" name="Text Box 90">
              <a:extLst>
                <a:ext uri="{FF2B5EF4-FFF2-40B4-BE49-F238E27FC236}">
                  <a16:creationId xmlns:a16="http://schemas.microsoft.com/office/drawing/2014/main" id="{F9057910-67A4-4289-997E-2BD7FEDD2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data(x+1)</a:t>
              </a:r>
            </a:p>
          </p:txBody>
        </p:sp>
      </p:grpSp>
      <p:grpSp>
        <p:nvGrpSpPr>
          <p:cNvPr id="41" name="Group 102">
            <a:extLst>
              <a:ext uri="{FF2B5EF4-FFF2-40B4-BE49-F238E27FC236}">
                <a16:creationId xmlns:a16="http://schemas.microsoft.com/office/drawing/2014/main" id="{E723363A-F884-4A10-A238-BB635CF6DC2D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1746250"/>
            <a:ext cx="3389313" cy="2136775"/>
            <a:chOff x="484" y="1100"/>
            <a:chExt cx="2135" cy="1346"/>
          </a:xfrm>
        </p:grpSpPr>
        <p:sp>
          <p:nvSpPr>
            <p:cNvPr id="42" name="Text Box 103">
              <a:extLst>
                <a:ext uri="{FF2B5EF4-FFF2-40B4-BE49-F238E27FC236}">
                  <a16:creationId xmlns:a16="http://schemas.microsoft.com/office/drawing/2014/main" id="{0084344E-7633-43DF-9659-2CF146B1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393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3" name="Line 104">
              <a:extLst>
                <a:ext uri="{FF2B5EF4-FFF2-40B4-BE49-F238E27FC236}">
                  <a16:creationId xmlns:a16="http://schemas.microsoft.com/office/drawing/2014/main" id="{0DABF5AE-BE7A-4851-B3F8-B4A9B0898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" name="Line 105">
              <a:extLst>
                <a:ext uri="{FF2B5EF4-FFF2-40B4-BE49-F238E27FC236}">
                  <a16:creationId xmlns:a16="http://schemas.microsoft.com/office/drawing/2014/main" id="{EF6C7187-64E6-4D40-B297-9D05AF47E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5" name="Rectangle 106">
              <a:extLst>
                <a:ext uri="{FF2B5EF4-FFF2-40B4-BE49-F238E27FC236}">
                  <a16:creationId xmlns:a16="http://schemas.microsoft.com/office/drawing/2014/main" id="{2CF66772-72ED-4A3B-AE3F-9E514C872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Text Box 107">
              <a:extLst>
                <a:ext uri="{FF2B5EF4-FFF2-40B4-BE49-F238E27FC236}">
                  <a16:creationId xmlns:a16="http://schemas.microsoft.com/office/drawing/2014/main" id="{A55250B0-E350-489F-9C10-D9B9C1E77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req_conn(x)</a:t>
              </a:r>
            </a:p>
          </p:txBody>
        </p:sp>
        <p:sp>
          <p:nvSpPr>
            <p:cNvPr id="47" name="Rectangle 108">
              <a:extLst>
                <a:ext uri="{FF2B5EF4-FFF2-40B4-BE49-F238E27FC236}">
                  <a16:creationId xmlns:a16="http://schemas.microsoft.com/office/drawing/2014/main" id="{650239F7-538A-45E0-B523-D307000FD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Text Box 109">
              <a:extLst>
                <a:ext uri="{FF2B5EF4-FFF2-40B4-BE49-F238E27FC236}">
                  <a16:creationId xmlns:a16="http://schemas.microsoft.com/office/drawing/2014/main" id="{74C7382D-611C-45E3-98A2-DD52FA361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1649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49" name="Text Box 110">
              <a:extLst>
                <a:ext uri="{FF2B5EF4-FFF2-40B4-BE49-F238E27FC236}">
                  <a16:creationId xmlns:a16="http://schemas.microsoft.com/office/drawing/2014/main" id="{B5DD8574-CBC2-4158-B670-D396406CF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2234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50" name="Oval 111">
              <a:extLst>
                <a:ext uri="{FF2B5EF4-FFF2-40B4-BE49-F238E27FC236}">
                  <a16:creationId xmlns:a16="http://schemas.microsoft.com/office/drawing/2014/main" id="{E97C0C9F-911B-4808-9707-D4CE7856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51" name="Oval 112">
              <a:extLst>
                <a:ext uri="{FF2B5EF4-FFF2-40B4-BE49-F238E27FC236}">
                  <a16:creationId xmlns:a16="http://schemas.microsoft.com/office/drawing/2014/main" id="{EE6F1F21-E869-4BCA-9713-0C5F15AF7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grpSp>
          <p:nvGrpSpPr>
            <p:cNvPr id="52" name="Group 113">
              <a:extLst>
                <a:ext uri="{FF2B5EF4-FFF2-40B4-BE49-F238E27FC236}">
                  <a16:creationId xmlns:a16="http://schemas.microsoft.com/office/drawing/2014/main" id="{FC7C9094-14A6-48A2-9A3A-503CE3979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1861"/>
              <a:ext cx="803" cy="212"/>
              <a:chOff x="1065" y="2085"/>
              <a:chExt cx="803" cy="212"/>
            </a:xfrm>
          </p:grpSpPr>
          <p:sp>
            <p:nvSpPr>
              <p:cNvPr id="89" name="Rectangle 114">
                <a:extLst>
                  <a:ext uri="{FF2B5EF4-FFF2-40B4-BE49-F238E27FC236}">
                    <a16:creationId xmlns:a16="http://schemas.microsoft.com/office/drawing/2014/main" id="{601296A2-3133-4D41-AFEB-D826D8731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" name="Text Box 115">
                <a:extLst>
                  <a:ext uri="{FF2B5EF4-FFF2-40B4-BE49-F238E27FC236}">
                    <a16:creationId xmlns:a16="http://schemas.microsoft.com/office/drawing/2014/main" id="{58BF31D4-90FE-4848-B471-578ED3916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</a:rPr>
                  <a:t>acc_conn(x)</a:t>
                </a:r>
              </a:p>
            </p:txBody>
          </p:sp>
        </p:grpSp>
        <p:grpSp>
          <p:nvGrpSpPr>
            <p:cNvPr id="53" name="Group 116">
              <a:extLst>
                <a:ext uri="{FF2B5EF4-FFF2-40B4-BE49-F238E27FC236}">
                  <a16:creationId xmlns:a16="http://schemas.microsoft.com/office/drawing/2014/main" id="{0DAFAD29-0367-43BF-B451-728AE6D63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87" name="Picture 117" descr="desktop_computer_stylized_medium">
                <a:extLst>
                  <a:ext uri="{FF2B5EF4-FFF2-40B4-BE49-F238E27FC236}">
                    <a16:creationId xmlns:a16="http://schemas.microsoft.com/office/drawing/2014/main" id="{67FDB72D-C5DA-4F49-B6BB-ABF3FC60DE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Freeform 118">
                <a:extLst>
                  <a:ext uri="{FF2B5EF4-FFF2-40B4-BE49-F238E27FC236}">
                    <a16:creationId xmlns:a16="http://schemas.microsoft.com/office/drawing/2014/main" id="{BC74AFBC-1A20-48B8-9738-673B569298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54" name="Group 119">
              <a:extLst>
                <a:ext uri="{FF2B5EF4-FFF2-40B4-BE49-F238E27FC236}">
                  <a16:creationId xmlns:a16="http://schemas.microsoft.com/office/drawing/2014/main" id="{E09FDC61-F13D-4BF3-B6EF-F73D39758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55" name="Freeform 120">
                <a:extLst>
                  <a:ext uri="{FF2B5EF4-FFF2-40B4-BE49-F238E27FC236}">
                    <a16:creationId xmlns:a16="http://schemas.microsoft.com/office/drawing/2014/main" id="{EA1070EF-5FAA-4F02-853F-3DDBB7A3D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Rectangle 121">
                <a:extLst>
                  <a:ext uri="{FF2B5EF4-FFF2-40B4-BE49-F238E27FC236}">
                    <a16:creationId xmlns:a16="http://schemas.microsoft.com/office/drawing/2014/main" id="{2C70186B-6691-4DD6-AE22-F081458B3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Freeform 122">
                <a:extLst>
                  <a:ext uri="{FF2B5EF4-FFF2-40B4-BE49-F238E27FC236}">
                    <a16:creationId xmlns:a16="http://schemas.microsoft.com/office/drawing/2014/main" id="{CFD7861F-E202-4996-B311-8DF3317CD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Freeform 123">
                <a:extLst>
                  <a:ext uri="{FF2B5EF4-FFF2-40B4-BE49-F238E27FC236}">
                    <a16:creationId xmlns:a16="http://schemas.microsoft.com/office/drawing/2014/main" id="{C839D2D7-A59A-4547-90A9-E96701CD3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Rectangle 124">
                <a:extLst>
                  <a:ext uri="{FF2B5EF4-FFF2-40B4-BE49-F238E27FC236}">
                    <a16:creationId xmlns:a16="http://schemas.microsoft.com/office/drawing/2014/main" id="{0A9AAF25-F131-4C36-9E05-0B219D5AF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60" name="Group 125">
                <a:extLst>
                  <a:ext uri="{FF2B5EF4-FFF2-40B4-BE49-F238E27FC236}">
                    <a16:creationId xmlns:a16="http://schemas.microsoft.com/office/drawing/2014/main" id="{8B410E98-5E46-47D9-9FD1-E29243B75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" name="AutoShape 126">
                  <a:extLst>
                    <a:ext uri="{FF2B5EF4-FFF2-40B4-BE49-F238E27FC236}">
                      <a16:creationId xmlns:a16="http://schemas.microsoft.com/office/drawing/2014/main" id="{4E1B186C-192A-41A4-A474-E445E9330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6" name="AutoShape 127">
                  <a:extLst>
                    <a:ext uri="{FF2B5EF4-FFF2-40B4-BE49-F238E27FC236}">
                      <a16:creationId xmlns:a16="http://schemas.microsoft.com/office/drawing/2014/main" id="{1752FB96-B8D8-4008-A40C-E561B4FF0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61" name="Rectangle 128">
                <a:extLst>
                  <a:ext uri="{FF2B5EF4-FFF2-40B4-BE49-F238E27FC236}">
                    <a16:creationId xmlns:a16="http://schemas.microsoft.com/office/drawing/2014/main" id="{0BF66D17-5FDD-45EB-95E9-928304FCF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62" name="Group 129">
                <a:extLst>
                  <a:ext uri="{FF2B5EF4-FFF2-40B4-BE49-F238E27FC236}">
                    <a16:creationId xmlns:a16="http://schemas.microsoft.com/office/drawing/2014/main" id="{707DDC69-750F-4074-8CE3-1B14A05F2A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3" name="AutoShape 130">
                  <a:extLst>
                    <a:ext uri="{FF2B5EF4-FFF2-40B4-BE49-F238E27FC236}">
                      <a16:creationId xmlns:a16="http://schemas.microsoft.com/office/drawing/2014/main" id="{9D5ECB82-E485-454D-AFDD-01819D171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4" name="AutoShape 131">
                  <a:extLst>
                    <a:ext uri="{FF2B5EF4-FFF2-40B4-BE49-F238E27FC236}">
                      <a16:creationId xmlns:a16="http://schemas.microsoft.com/office/drawing/2014/main" id="{C58AF6D8-E33E-49FB-9A82-C13DF866A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63" name="Rectangle 132">
                <a:extLst>
                  <a:ext uri="{FF2B5EF4-FFF2-40B4-BE49-F238E27FC236}">
                    <a16:creationId xmlns:a16="http://schemas.microsoft.com/office/drawing/2014/main" id="{5BC6BAD0-6A64-4E3B-837E-88033F958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133">
                <a:extLst>
                  <a:ext uri="{FF2B5EF4-FFF2-40B4-BE49-F238E27FC236}">
                    <a16:creationId xmlns:a16="http://schemas.microsoft.com/office/drawing/2014/main" id="{F6327B73-D617-4ADD-AA45-72776404C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65" name="Group 134">
                <a:extLst>
                  <a:ext uri="{FF2B5EF4-FFF2-40B4-BE49-F238E27FC236}">
                    <a16:creationId xmlns:a16="http://schemas.microsoft.com/office/drawing/2014/main" id="{9CB0A4BF-FD1D-442E-A475-5CAD61680C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" name="AutoShape 135">
                  <a:extLst>
                    <a:ext uri="{FF2B5EF4-FFF2-40B4-BE49-F238E27FC236}">
                      <a16:creationId xmlns:a16="http://schemas.microsoft.com/office/drawing/2014/main" id="{A5FA3DA2-161C-4C2C-B2B4-E285955049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2" name="AutoShape 136">
                  <a:extLst>
                    <a:ext uri="{FF2B5EF4-FFF2-40B4-BE49-F238E27FC236}">
                      <a16:creationId xmlns:a16="http://schemas.microsoft.com/office/drawing/2014/main" id="{C8D6FC64-7736-4D48-B9F3-7710108B7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66" name="Freeform 137">
                <a:extLst>
                  <a:ext uri="{FF2B5EF4-FFF2-40B4-BE49-F238E27FC236}">
                    <a16:creationId xmlns:a16="http://schemas.microsoft.com/office/drawing/2014/main" id="{3AC4CF51-7B26-4589-BA51-EBAB7DC9D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67" name="Group 138">
                <a:extLst>
                  <a:ext uri="{FF2B5EF4-FFF2-40B4-BE49-F238E27FC236}">
                    <a16:creationId xmlns:a16="http://schemas.microsoft.com/office/drawing/2014/main" id="{FC91EB4B-8170-44E0-A2E1-32B222F15E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9" name="AutoShape 139">
                  <a:extLst>
                    <a:ext uri="{FF2B5EF4-FFF2-40B4-BE49-F238E27FC236}">
                      <a16:creationId xmlns:a16="http://schemas.microsoft.com/office/drawing/2014/main" id="{B7FF21CC-188A-4ADF-94FB-6B552C0DF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0" name="AutoShape 140">
                  <a:extLst>
                    <a:ext uri="{FF2B5EF4-FFF2-40B4-BE49-F238E27FC236}">
                      <a16:creationId xmlns:a16="http://schemas.microsoft.com/office/drawing/2014/main" id="{7D47B5EE-B564-48F9-B214-B1F01E4BED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68" name="Rectangle 141">
                <a:extLst>
                  <a:ext uri="{FF2B5EF4-FFF2-40B4-BE49-F238E27FC236}">
                    <a16:creationId xmlns:a16="http://schemas.microsoft.com/office/drawing/2014/main" id="{F66A0531-390C-48FD-A3D8-EABBC41D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9" name="Freeform 142">
                <a:extLst>
                  <a:ext uri="{FF2B5EF4-FFF2-40B4-BE49-F238E27FC236}">
                    <a16:creationId xmlns:a16="http://schemas.microsoft.com/office/drawing/2014/main" id="{6E67925C-9B9C-4304-A985-B4B88FADF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Freeform 143">
                <a:extLst>
                  <a:ext uri="{FF2B5EF4-FFF2-40B4-BE49-F238E27FC236}">
                    <a16:creationId xmlns:a16="http://schemas.microsoft.com/office/drawing/2014/main" id="{E9773D72-C79E-4615-906D-E8130F78B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" name="Oval 144">
                <a:extLst>
                  <a:ext uri="{FF2B5EF4-FFF2-40B4-BE49-F238E27FC236}">
                    <a16:creationId xmlns:a16="http://schemas.microsoft.com/office/drawing/2014/main" id="{3E544EEA-A537-46F7-966C-1F1C48E25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2" name="Freeform 145">
                <a:extLst>
                  <a:ext uri="{FF2B5EF4-FFF2-40B4-BE49-F238E27FC236}">
                    <a16:creationId xmlns:a16="http://schemas.microsoft.com/office/drawing/2014/main" id="{1B942975-15E8-45A1-A124-D070E989B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" name="AutoShape 146">
                <a:extLst>
                  <a:ext uri="{FF2B5EF4-FFF2-40B4-BE49-F238E27FC236}">
                    <a16:creationId xmlns:a16="http://schemas.microsoft.com/office/drawing/2014/main" id="{30698422-1425-4F98-B2E5-8141B3C4E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" name="AutoShape 147">
                <a:extLst>
                  <a:ext uri="{FF2B5EF4-FFF2-40B4-BE49-F238E27FC236}">
                    <a16:creationId xmlns:a16="http://schemas.microsoft.com/office/drawing/2014/main" id="{1F96D2C4-57CE-4DF1-81CE-D00E445DB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Oval 148">
                <a:extLst>
                  <a:ext uri="{FF2B5EF4-FFF2-40B4-BE49-F238E27FC236}">
                    <a16:creationId xmlns:a16="http://schemas.microsoft.com/office/drawing/2014/main" id="{59B3DC30-0D16-42C9-A3F0-70EFAA768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6" name="Oval 149">
                <a:extLst>
                  <a:ext uri="{FF2B5EF4-FFF2-40B4-BE49-F238E27FC236}">
                    <a16:creationId xmlns:a16="http://schemas.microsoft.com/office/drawing/2014/main" id="{E35B3445-F3B5-478C-AACD-ED4A5ED24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Oval 150">
                <a:extLst>
                  <a:ext uri="{FF2B5EF4-FFF2-40B4-BE49-F238E27FC236}">
                    <a16:creationId xmlns:a16="http://schemas.microsoft.com/office/drawing/2014/main" id="{58D676A8-7841-4C4C-96EE-D9A58BE8F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8" name="Rectangle 151">
                <a:extLst>
                  <a:ext uri="{FF2B5EF4-FFF2-40B4-BE49-F238E27FC236}">
                    <a16:creationId xmlns:a16="http://schemas.microsoft.com/office/drawing/2014/main" id="{C758A064-7670-418E-8CD2-70DB7F342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91" name="Group 152">
            <a:extLst>
              <a:ext uri="{FF2B5EF4-FFF2-40B4-BE49-F238E27FC236}">
                <a16:creationId xmlns:a16="http://schemas.microsoft.com/office/drawing/2014/main" id="{E97517C2-CFEC-4725-BD16-52A8D30C592E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757363"/>
            <a:ext cx="3933825" cy="4568825"/>
            <a:chOff x="3150" y="1107"/>
            <a:chExt cx="2478" cy="2878"/>
          </a:xfrm>
        </p:grpSpPr>
        <p:sp>
          <p:nvSpPr>
            <p:cNvPr id="92" name="Line 153">
              <a:extLst>
                <a:ext uri="{FF2B5EF4-FFF2-40B4-BE49-F238E27FC236}">
                  <a16:creationId xmlns:a16="http://schemas.microsoft.com/office/drawing/2014/main" id="{7AB39910-C448-4D60-8B69-2BCFF28D6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3" name="Text Box 154">
              <a:extLst>
                <a:ext uri="{FF2B5EF4-FFF2-40B4-BE49-F238E27FC236}">
                  <a16:creationId xmlns:a16="http://schemas.microsoft.com/office/drawing/2014/main" id="{5425AC32-2D4F-4942-8BA1-94376D454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client terminates</a:t>
              </a:r>
            </a:p>
          </p:txBody>
        </p:sp>
        <p:sp>
          <p:nvSpPr>
            <p:cNvPr id="94" name="Line 155">
              <a:extLst>
                <a:ext uri="{FF2B5EF4-FFF2-40B4-BE49-F238E27FC236}">
                  <a16:creationId xmlns:a16="http://schemas.microsoft.com/office/drawing/2014/main" id="{FB81ACCA-1A61-47D5-96F5-E3AD6F5AD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5" name="Line 156">
              <a:extLst>
                <a:ext uri="{FF2B5EF4-FFF2-40B4-BE49-F238E27FC236}">
                  <a16:creationId xmlns:a16="http://schemas.microsoft.com/office/drawing/2014/main" id="{476C6487-CA01-46B9-8933-2F6C868DA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6" name="Rectangle 157">
              <a:extLst>
                <a:ext uri="{FF2B5EF4-FFF2-40B4-BE49-F238E27FC236}">
                  <a16:creationId xmlns:a16="http://schemas.microsoft.com/office/drawing/2014/main" id="{C1A4ADB4-C8DB-4903-9358-651EBB990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7" name="Text Box 158">
              <a:extLst>
                <a:ext uri="{FF2B5EF4-FFF2-40B4-BE49-F238E27FC236}">
                  <a16:creationId xmlns:a16="http://schemas.microsoft.com/office/drawing/2014/main" id="{04BB537E-AF8E-4D14-B23B-06672BAA2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98" name="Oval 159">
              <a:extLst>
                <a:ext uri="{FF2B5EF4-FFF2-40B4-BE49-F238E27FC236}">
                  <a16:creationId xmlns:a16="http://schemas.microsoft.com/office/drawing/2014/main" id="{14C9FC59-BEC7-4A8C-B7CF-60A301921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99" name="Text Box 160">
              <a:extLst>
                <a:ext uri="{FF2B5EF4-FFF2-40B4-BE49-F238E27FC236}">
                  <a16:creationId xmlns:a16="http://schemas.microsoft.com/office/drawing/2014/main" id="{9B79206B-9A7B-48D6-A216-003ECD2BC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0" name="Line 161">
              <a:extLst>
                <a:ext uri="{FF2B5EF4-FFF2-40B4-BE49-F238E27FC236}">
                  <a16:creationId xmlns:a16="http://schemas.microsoft.com/office/drawing/2014/main" id="{FEDCA577-D366-44C3-A169-9E12E3939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1" name="Rectangle 162">
              <a:extLst>
                <a:ext uri="{FF2B5EF4-FFF2-40B4-BE49-F238E27FC236}">
                  <a16:creationId xmlns:a16="http://schemas.microsoft.com/office/drawing/2014/main" id="{67B548C6-52D3-45E3-8069-56B1013C2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" name="Text Box 163">
              <a:extLst>
                <a:ext uri="{FF2B5EF4-FFF2-40B4-BE49-F238E27FC236}">
                  <a16:creationId xmlns:a16="http://schemas.microsoft.com/office/drawing/2014/main" id="{34CF64A7-3181-423D-9225-8F247C40A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req_conn(x)</a:t>
              </a:r>
            </a:p>
          </p:txBody>
        </p:sp>
        <p:sp>
          <p:nvSpPr>
            <p:cNvPr id="103" name="Text Box 164">
              <a:extLst>
                <a:ext uri="{FF2B5EF4-FFF2-40B4-BE49-F238E27FC236}">
                  <a16:creationId xmlns:a16="http://schemas.microsoft.com/office/drawing/2014/main" id="{67C038F9-5C6C-4A04-9C22-8982C1A8D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104" name="Oval 165">
              <a:extLst>
                <a:ext uri="{FF2B5EF4-FFF2-40B4-BE49-F238E27FC236}">
                  <a16:creationId xmlns:a16="http://schemas.microsoft.com/office/drawing/2014/main" id="{EF670C2C-AAB3-4F00-938C-20CAA3AA7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grpSp>
          <p:nvGrpSpPr>
            <p:cNvPr id="105" name="Group 166">
              <a:extLst>
                <a:ext uri="{FF2B5EF4-FFF2-40B4-BE49-F238E27FC236}">
                  <a16:creationId xmlns:a16="http://schemas.microsoft.com/office/drawing/2014/main" id="{D1206EAF-48EF-447D-9ACC-30F3A5E4C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151" name="Rectangle 167">
                <a:extLst>
                  <a:ext uri="{FF2B5EF4-FFF2-40B4-BE49-F238E27FC236}">
                    <a16:creationId xmlns:a16="http://schemas.microsoft.com/office/drawing/2014/main" id="{D61FCC0A-BEC4-4595-9A5D-31B15D68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2" name="Text Box 168">
                <a:extLst>
                  <a:ext uri="{FF2B5EF4-FFF2-40B4-BE49-F238E27FC236}">
                    <a16:creationId xmlns:a16="http://schemas.microsoft.com/office/drawing/2014/main" id="{346B145A-66F0-433A-8F24-1B43E0AFF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</a:rPr>
                  <a:t>acc_conn(x)</a:t>
                </a:r>
              </a:p>
            </p:txBody>
          </p:sp>
        </p:grpSp>
        <p:sp>
          <p:nvSpPr>
            <p:cNvPr id="106" name="Line 169">
              <a:extLst>
                <a:ext uri="{FF2B5EF4-FFF2-40B4-BE49-F238E27FC236}">
                  <a16:creationId xmlns:a16="http://schemas.microsoft.com/office/drawing/2014/main" id="{60067BFB-D6E5-4714-92F8-090BB2F2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7" name="Rectangle 170">
              <a:extLst>
                <a:ext uri="{FF2B5EF4-FFF2-40B4-BE49-F238E27FC236}">
                  <a16:creationId xmlns:a16="http://schemas.microsoft.com/office/drawing/2014/main" id="{DB689F80-00F8-414B-AAA4-193F4784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" name="Text Box 171">
              <a:extLst>
                <a:ext uri="{FF2B5EF4-FFF2-40B4-BE49-F238E27FC236}">
                  <a16:creationId xmlns:a16="http://schemas.microsoft.com/office/drawing/2014/main" id="{B67247E0-1DA7-4779-992C-4180D8C37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data(x+1)</a:t>
              </a:r>
            </a:p>
          </p:txBody>
        </p:sp>
        <p:sp>
          <p:nvSpPr>
            <p:cNvPr id="109" name="Oval 172">
              <a:extLst>
                <a:ext uri="{FF2B5EF4-FFF2-40B4-BE49-F238E27FC236}">
                  <a16:creationId xmlns:a16="http://schemas.microsoft.com/office/drawing/2014/main" id="{663B3C56-A38A-4412-AB4F-D24EF9B40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10" name="Text Box 173">
              <a:extLst>
                <a:ext uri="{FF2B5EF4-FFF2-40B4-BE49-F238E27FC236}">
                  <a16:creationId xmlns:a16="http://schemas.microsoft.com/office/drawing/2014/main" id="{624EA14D-FF78-4462-B86D-08C1F007B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data(x+1)</a:t>
              </a:r>
            </a:p>
          </p:txBody>
        </p:sp>
        <p:grpSp>
          <p:nvGrpSpPr>
            <p:cNvPr id="111" name="Group 174">
              <a:extLst>
                <a:ext uri="{FF2B5EF4-FFF2-40B4-BE49-F238E27FC236}">
                  <a16:creationId xmlns:a16="http://schemas.microsoft.com/office/drawing/2014/main" id="{603973D9-2FC0-4F32-AB28-BC0FED0084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149" name="Line 175">
                <a:extLst>
                  <a:ext uri="{FF2B5EF4-FFF2-40B4-BE49-F238E27FC236}">
                    <a16:creationId xmlns:a16="http://schemas.microsoft.com/office/drawing/2014/main" id="{66525220-321A-4E2D-9E49-B2F839069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50" name="Text Box 176">
                <a:extLst>
                  <a:ext uri="{FF2B5EF4-FFF2-40B4-BE49-F238E27FC236}">
                    <a16:creationId xmlns:a16="http://schemas.microsoft.com/office/drawing/2014/main" id="{1EBF5B16-9EF9-463B-A221-DCF7D258D1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connection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x completes</a:t>
                </a:r>
              </a:p>
            </p:txBody>
          </p:sp>
        </p:grpSp>
        <p:sp>
          <p:nvSpPr>
            <p:cNvPr id="112" name="Text Box 177">
              <a:extLst>
                <a:ext uri="{FF2B5EF4-FFF2-40B4-BE49-F238E27FC236}">
                  <a16:creationId xmlns:a16="http://schemas.microsoft.com/office/drawing/2014/main" id="{BE483B27-9C97-471E-9AF8-F9FA4C426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forgets x</a:t>
              </a:r>
            </a:p>
          </p:txBody>
        </p:sp>
        <p:grpSp>
          <p:nvGrpSpPr>
            <p:cNvPr id="113" name="Group 178">
              <a:extLst>
                <a:ext uri="{FF2B5EF4-FFF2-40B4-BE49-F238E27FC236}">
                  <a16:creationId xmlns:a16="http://schemas.microsoft.com/office/drawing/2014/main" id="{7E0140CA-DE9F-4D69-B397-F1999F733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147" name="Picture 179" descr="desktop_computer_stylized_medium">
                <a:extLst>
                  <a:ext uri="{FF2B5EF4-FFF2-40B4-BE49-F238E27FC236}">
                    <a16:creationId xmlns:a16="http://schemas.microsoft.com/office/drawing/2014/main" id="{02FEFF43-A60E-4322-8700-A794D714C0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" name="Freeform 180">
                <a:extLst>
                  <a:ext uri="{FF2B5EF4-FFF2-40B4-BE49-F238E27FC236}">
                    <a16:creationId xmlns:a16="http://schemas.microsoft.com/office/drawing/2014/main" id="{B2C3C2E2-EB8B-4D78-9979-B07D8D80FD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14" name="Group 181">
              <a:extLst>
                <a:ext uri="{FF2B5EF4-FFF2-40B4-BE49-F238E27FC236}">
                  <a16:creationId xmlns:a16="http://schemas.microsoft.com/office/drawing/2014/main" id="{BF0F918E-4B3F-47CB-A059-341516EDD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115" name="Freeform 182">
                <a:extLst>
                  <a:ext uri="{FF2B5EF4-FFF2-40B4-BE49-F238E27FC236}">
                    <a16:creationId xmlns:a16="http://schemas.microsoft.com/office/drawing/2014/main" id="{4FB2C982-A59A-429A-8507-AAEF27AC5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D50834BA-38E7-4C14-8356-3F9201B48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7" name="Freeform 184">
                <a:extLst>
                  <a:ext uri="{FF2B5EF4-FFF2-40B4-BE49-F238E27FC236}">
                    <a16:creationId xmlns:a16="http://schemas.microsoft.com/office/drawing/2014/main" id="{EC858556-2843-494E-AD9E-9286EF3A6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8" name="Freeform 185">
                <a:extLst>
                  <a:ext uri="{FF2B5EF4-FFF2-40B4-BE49-F238E27FC236}">
                    <a16:creationId xmlns:a16="http://schemas.microsoft.com/office/drawing/2014/main" id="{4B2FA55F-7545-4FDD-B364-BB2E7114A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" name="Rectangle 186">
                <a:extLst>
                  <a:ext uri="{FF2B5EF4-FFF2-40B4-BE49-F238E27FC236}">
                    <a16:creationId xmlns:a16="http://schemas.microsoft.com/office/drawing/2014/main" id="{3F3E7DC5-AFDC-4DDA-839D-FBAE19F9D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0" name="Group 187">
                <a:extLst>
                  <a:ext uri="{FF2B5EF4-FFF2-40B4-BE49-F238E27FC236}">
                    <a16:creationId xmlns:a16="http://schemas.microsoft.com/office/drawing/2014/main" id="{63FC37D6-8FCF-41D6-9767-013EFEA7EB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5" name="AutoShape 188">
                  <a:extLst>
                    <a:ext uri="{FF2B5EF4-FFF2-40B4-BE49-F238E27FC236}">
                      <a16:creationId xmlns:a16="http://schemas.microsoft.com/office/drawing/2014/main" id="{B377B006-AA0C-4A05-A8CB-7C172E746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6" name="AutoShape 189">
                  <a:extLst>
                    <a:ext uri="{FF2B5EF4-FFF2-40B4-BE49-F238E27FC236}">
                      <a16:creationId xmlns:a16="http://schemas.microsoft.com/office/drawing/2014/main" id="{2B287A9B-2D56-4EA7-B8D6-5A907CD46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1" name="Rectangle 190">
                <a:extLst>
                  <a:ext uri="{FF2B5EF4-FFF2-40B4-BE49-F238E27FC236}">
                    <a16:creationId xmlns:a16="http://schemas.microsoft.com/office/drawing/2014/main" id="{226FC256-D77A-482A-94DB-D6FBE95F8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2" name="Group 191">
                <a:extLst>
                  <a:ext uri="{FF2B5EF4-FFF2-40B4-BE49-F238E27FC236}">
                    <a16:creationId xmlns:a16="http://schemas.microsoft.com/office/drawing/2014/main" id="{71B7A836-4687-4684-9378-62833C876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3" name="AutoShape 192">
                  <a:extLst>
                    <a:ext uri="{FF2B5EF4-FFF2-40B4-BE49-F238E27FC236}">
                      <a16:creationId xmlns:a16="http://schemas.microsoft.com/office/drawing/2014/main" id="{6E110FC6-2D11-459F-BFE0-DCDE364B6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4" name="AutoShape 193">
                  <a:extLst>
                    <a:ext uri="{FF2B5EF4-FFF2-40B4-BE49-F238E27FC236}">
                      <a16:creationId xmlns:a16="http://schemas.microsoft.com/office/drawing/2014/main" id="{1206B60A-3B96-4B5D-83E6-E6BFCBFD5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3" name="Rectangle 194">
                <a:extLst>
                  <a:ext uri="{FF2B5EF4-FFF2-40B4-BE49-F238E27FC236}">
                    <a16:creationId xmlns:a16="http://schemas.microsoft.com/office/drawing/2014/main" id="{C7EB9C8D-6183-4148-9C0E-4309E4F3F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4" name="Rectangle 195">
                <a:extLst>
                  <a:ext uri="{FF2B5EF4-FFF2-40B4-BE49-F238E27FC236}">
                    <a16:creationId xmlns:a16="http://schemas.microsoft.com/office/drawing/2014/main" id="{04AA72BA-F03B-400F-A861-2F6D04DC2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5" name="Group 196">
                <a:extLst>
                  <a:ext uri="{FF2B5EF4-FFF2-40B4-BE49-F238E27FC236}">
                    <a16:creationId xmlns:a16="http://schemas.microsoft.com/office/drawing/2014/main" id="{5E80808C-E302-4265-B89B-14071EC259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1" name="AutoShape 197">
                  <a:extLst>
                    <a:ext uri="{FF2B5EF4-FFF2-40B4-BE49-F238E27FC236}">
                      <a16:creationId xmlns:a16="http://schemas.microsoft.com/office/drawing/2014/main" id="{2A8E509E-313E-4707-AA14-542CED0A9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2" name="AutoShape 198">
                  <a:extLst>
                    <a:ext uri="{FF2B5EF4-FFF2-40B4-BE49-F238E27FC236}">
                      <a16:creationId xmlns:a16="http://schemas.microsoft.com/office/drawing/2014/main" id="{D8B23513-9F21-4C8A-8F3A-9FF236B91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6" name="Freeform 199">
                <a:extLst>
                  <a:ext uri="{FF2B5EF4-FFF2-40B4-BE49-F238E27FC236}">
                    <a16:creationId xmlns:a16="http://schemas.microsoft.com/office/drawing/2014/main" id="{2407E6B0-F26B-42FF-9049-6E4C4FE99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27" name="Group 200">
                <a:extLst>
                  <a:ext uri="{FF2B5EF4-FFF2-40B4-BE49-F238E27FC236}">
                    <a16:creationId xmlns:a16="http://schemas.microsoft.com/office/drawing/2014/main" id="{3BA66C46-656C-4BB9-A882-7A4EE19406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9" name="AutoShape 201">
                  <a:extLst>
                    <a:ext uri="{FF2B5EF4-FFF2-40B4-BE49-F238E27FC236}">
                      <a16:creationId xmlns:a16="http://schemas.microsoft.com/office/drawing/2014/main" id="{3C2E91CF-8493-4F86-9240-5FF37ACC9D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0" name="AutoShape 202">
                  <a:extLst>
                    <a:ext uri="{FF2B5EF4-FFF2-40B4-BE49-F238E27FC236}">
                      <a16:creationId xmlns:a16="http://schemas.microsoft.com/office/drawing/2014/main" id="{7DE5AAFD-CE0D-4BD1-A1E2-E3E386DB3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8" name="Rectangle 203">
                <a:extLst>
                  <a:ext uri="{FF2B5EF4-FFF2-40B4-BE49-F238E27FC236}">
                    <a16:creationId xmlns:a16="http://schemas.microsoft.com/office/drawing/2014/main" id="{7DA50ED7-94EE-4126-B4CC-D46E104C8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" name="Freeform 204">
                <a:extLst>
                  <a:ext uri="{FF2B5EF4-FFF2-40B4-BE49-F238E27FC236}">
                    <a16:creationId xmlns:a16="http://schemas.microsoft.com/office/drawing/2014/main" id="{0C48503C-CB6C-41DA-BA3F-3C8C345E5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0" name="Freeform 205">
                <a:extLst>
                  <a:ext uri="{FF2B5EF4-FFF2-40B4-BE49-F238E27FC236}">
                    <a16:creationId xmlns:a16="http://schemas.microsoft.com/office/drawing/2014/main" id="{3243CB63-FE6E-4C6A-9B5A-5BAFD7294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" name="Oval 206">
                <a:extLst>
                  <a:ext uri="{FF2B5EF4-FFF2-40B4-BE49-F238E27FC236}">
                    <a16:creationId xmlns:a16="http://schemas.microsoft.com/office/drawing/2014/main" id="{167D2C5E-BB35-48BC-A410-3F19ED670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2" name="Freeform 207">
                <a:extLst>
                  <a:ext uri="{FF2B5EF4-FFF2-40B4-BE49-F238E27FC236}">
                    <a16:creationId xmlns:a16="http://schemas.microsoft.com/office/drawing/2014/main" id="{5F7A7514-27E0-4774-948F-40703D921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" name="AutoShape 208">
                <a:extLst>
                  <a:ext uri="{FF2B5EF4-FFF2-40B4-BE49-F238E27FC236}">
                    <a16:creationId xmlns:a16="http://schemas.microsoft.com/office/drawing/2014/main" id="{B0BD0BDC-E069-4EB8-B1D1-E79D220BB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4" name="AutoShape 209">
                <a:extLst>
                  <a:ext uri="{FF2B5EF4-FFF2-40B4-BE49-F238E27FC236}">
                    <a16:creationId xmlns:a16="http://schemas.microsoft.com/office/drawing/2014/main" id="{AD865A9B-19A9-4400-8323-E28384680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5" name="Oval 210">
                <a:extLst>
                  <a:ext uri="{FF2B5EF4-FFF2-40B4-BE49-F238E27FC236}">
                    <a16:creationId xmlns:a16="http://schemas.microsoft.com/office/drawing/2014/main" id="{889F18DC-FC39-4452-A765-C5266637E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6" name="Oval 211">
                <a:extLst>
                  <a:ext uri="{FF2B5EF4-FFF2-40B4-BE49-F238E27FC236}">
                    <a16:creationId xmlns:a16="http://schemas.microsoft.com/office/drawing/2014/main" id="{999A9D97-DC28-4041-A6F6-344E9E482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Oval 212">
                <a:extLst>
                  <a:ext uri="{FF2B5EF4-FFF2-40B4-BE49-F238E27FC236}">
                    <a16:creationId xmlns:a16="http://schemas.microsoft.com/office/drawing/2014/main" id="{EB9A8CE5-9B2B-4489-978F-EDC36DFFE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8" name="Rectangle 213">
                <a:extLst>
                  <a:ext uri="{FF2B5EF4-FFF2-40B4-BE49-F238E27FC236}">
                    <a16:creationId xmlns:a16="http://schemas.microsoft.com/office/drawing/2014/main" id="{4551315E-5A27-4CEF-B776-7620FC92F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3FD99CB-471C-4D56-8789-01F6E176C43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154" name="Slide Number Placeholder 3">
            <a:extLst>
              <a:ext uri="{FF2B5EF4-FFF2-40B4-BE49-F238E27FC236}">
                <a16:creationId xmlns:a16="http://schemas.microsoft.com/office/drawing/2014/main" id="{02A02D7D-5584-43C4-86A0-5925AFE1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9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2768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3-way handshake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220CB1-8DAB-4C19-9812-8901AE43D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2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13" name="Group 102">
            <a:extLst>
              <a:ext uri="{FF2B5EF4-FFF2-40B4-BE49-F238E27FC236}">
                <a16:creationId xmlns:a16="http://schemas.microsoft.com/office/drawing/2014/main" id="{9830B406-4AFB-417A-A570-3F2B0C3CD123}"/>
              </a:ext>
            </a:extLst>
          </p:cNvPr>
          <p:cNvGrpSpPr>
            <a:grpSpLocks/>
          </p:cNvGrpSpPr>
          <p:nvPr/>
        </p:nvGrpSpPr>
        <p:grpSpPr bwMode="auto">
          <a:xfrm>
            <a:off x="1296988" y="2241550"/>
            <a:ext cx="4494212" cy="955675"/>
            <a:chOff x="810" y="1363"/>
            <a:chExt cx="2831" cy="602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E0FB790C-BBE8-4E06-B9C8-3B67CB6D3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A5867B57-5F00-43DA-9296-D4A3F2AA5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20F3DE30-FE75-4D1C-95C5-2FA80A9E9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SYNbit=1, Seq=x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33B30DAF-65B6-41B9-BB8E-9DCEEC78E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choose init seq num, x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TCP SYN msg</a:t>
              </a:r>
            </a:p>
          </p:txBody>
        </p:sp>
      </p:grpSp>
      <p:sp>
        <p:nvSpPr>
          <p:cNvPr id="18" name="Line 22">
            <a:extLst>
              <a:ext uri="{FF2B5EF4-FFF2-40B4-BE49-F238E27FC236}">
                <a16:creationId xmlns:a16="http://schemas.microsoft.com/office/drawing/2014/main" id="{DB96A4A0-E141-4D59-8994-770F352775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" name="Text Box 92">
            <a:extLst>
              <a:ext uri="{FF2B5EF4-FFF2-40B4-BE49-F238E27FC236}">
                <a16:creationId xmlns:a16="http://schemas.microsoft.com/office/drawing/2014/main" id="{64D96B77-FA4F-45AC-806E-959D9A4D8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grpSp>
        <p:nvGrpSpPr>
          <p:cNvPr id="20" name="Group 109">
            <a:extLst>
              <a:ext uri="{FF2B5EF4-FFF2-40B4-BE49-F238E27FC236}">
                <a16:creationId xmlns:a16="http://schemas.microsoft.com/office/drawing/2014/main" id="{1A15A104-8FEF-4580-92E7-3AD3290FB58E}"/>
              </a:ext>
            </a:extLst>
          </p:cNvPr>
          <p:cNvGrpSpPr>
            <a:grpSpLocks/>
          </p:cNvGrpSpPr>
          <p:nvPr/>
        </p:nvGrpSpPr>
        <p:grpSpPr bwMode="auto">
          <a:xfrm>
            <a:off x="3281363" y="2911475"/>
            <a:ext cx="4519612" cy="1425575"/>
            <a:chOff x="2060" y="1785"/>
            <a:chExt cx="2847" cy="898"/>
          </a:xfrm>
        </p:grpSpPr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505B3540-E825-4EB6-8947-49A9D0083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A3AC2FA7-AF00-4D85-9AF8-9B0E62A6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83">
              <a:extLst>
                <a:ext uri="{FF2B5EF4-FFF2-40B4-BE49-F238E27FC236}">
                  <a16:creationId xmlns:a16="http://schemas.microsoft.com/office/drawing/2014/main" id="{7F60613E-AF09-4016-B65F-7AD356AC6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SYNbit=1, Seq=y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ACKbit=1; ACKnum=x+1</a:t>
              </a:r>
            </a:p>
          </p:txBody>
        </p:sp>
        <p:sp>
          <p:nvSpPr>
            <p:cNvPr id="24" name="Text Box 93">
              <a:extLst>
                <a:ext uri="{FF2B5EF4-FFF2-40B4-BE49-F238E27FC236}">
                  <a16:creationId xmlns:a16="http://schemas.microsoft.com/office/drawing/2014/main" id="{8E45427F-7D4E-46D8-B1B0-3CFC2DB3C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choose init seq num, 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TCP SYNACK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msg, acking SYN</a:t>
              </a:r>
            </a:p>
          </p:txBody>
        </p:sp>
      </p:grpSp>
      <p:grpSp>
        <p:nvGrpSpPr>
          <p:cNvPr id="25" name="Group 110">
            <a:extLst>
              <a:ext uri="{FF2B5EF4-FFF2-40B4-BE49-F238E27FC236}">
                <a16:creationId xmlns:a16="http://schemas.microsoft.com/office/drawing/2014/main" id="{DD12DB15-451E-4EAA-BC80-B95FA58EE817}"/>
              </a:ext>
            </a:extLst>
          </p:cNvPr>
          <p:cNvGrpSpPr>
            <a:grpSpLocks/>
          </p:cNvGrpSpPr>
          <p:nvPr/>
        </p:nvGrpSpPr>
        <p:grpSpPr bwMode="auto"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26" name="Line 84">
              <a:extLst>
                <a:ext uri="{FF2B5EF4-FFF2-40B4-BE49-F238E27FC236}">
                  <a16:creationId xmlns:a16="http://schemas.microsoft.com/office/drawing/2014/main" id="{72FEE3E4-7C44-4753-83B7-7D43181C0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" name="Rectangle 89">
              <a:extLst>
                <a:ext uri="{FF2B5EF4-FFF2-40B4-BE49-F238E27FC236}">
                  <a16:creationId xmlns:a16="http://schemas.microsoft.com/office/drawing/2014/main" id="{436FBF76-E91E-4E3E-9BDD-47BF92C20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Text Box 90">
              <a:extLst>
                <a:ext uri="{FF2B5EF4-FFF2-40B4-BE49-F238E27FC236}">
                  <a16:creationId xmlns:a16="http://schemas.microsoft.com/office/drawing/2014/main" id="{0FC0DE78-C691-4C12-8BBB-38AF50C1A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ACKbit=1, ACKnum=y+1</a:t>
              </a:r>
            </a:p>
          </p:txBody>
        </p:sp>
        <p:sp>
          <p:nvSpPr>
            <p:cNvPr id="29" name="Text Box 94">
              <a:extLst>
                <a:ext uri="{FF2B5EF4-FFF2-40B4-BE49-F238E27FC236}">
                  <a16:creationId xmlns:a16="http://schemas.microsoft.com/office/drawing/2014/main" id="{F1CEC17D-3796-4992-970C-45A21FE99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received SYNACK(x)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indicates server is live;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ACK for SYNACK;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this segment may contain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client-to-server data</a:t>
              </a:r>
            </a:p>
          </p:txBody>
        </p:sp>
        <p:sp>
          <p:nvSpPr>
            <p:cNvPr id="30" name="Text Box 95">
              <a:extLst>
                <a:ext uri="{FF2B5EF4-FFF2-40B4-BE49-F238E27FC236}">
                  <a16:creationId xmlns:a16="http://schemas.microsoft.com/office/drawing/2014/main" id="{948C51AF-CCF9-4707-A3BD-1BD8AA15C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received ACK(y)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indicates client is live</a:t>
              </a:r>
            </a:p>
          </p:txBody>
        </p:sp>
      </p:grpSp>
      <p:grpSp>
        <p:nvGrpSpPr>
          <p:cNvPr id="31" name="Group 105">
            <a:extLst>
              <a:ext uri="{FF2B5EF4-FFF2-40B4-BE49-F238E27FC236}">
                <a16:creationId xmlns:a16="http://schemas.microsoft.com/office/drawing/2014/main" id="{D45A4BC1-0AE9-4418-9AD1-99AFE9520DB9}"/>
              </a:ext>
            </a:extLst>
          </p:cNvPr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32" name="Text Box 91">
              <a:extLst>
                <a:ext uri="{FF2B5EF4-FFF2-40B4-BE49-F238E27FC236}">
                  <a16:creationId xmlns:a16="http://schemas.microsoft.com/office/drawing/2014/main" id="{A320AB3F-11A5-4CFD-B38F-1C7F8D74F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SYNSENT</a:t>
              </a:r>
            </a:p>
          </p:txBody>
        </p:sp>
        <p:sp>
          <p:nvSpPr>
            <p:cNvPr id="33" name="Line 103">
              <a:extLst>
                <a:ext uri="{FF2B5EF4-FFF2-40B4-BE49-F238E27FC236}">
                  <a16:creationId xmlns:a16="http://schemas.microsoft.com/office/drawing/2014/main" id="{31F7B1FE-7334-4E01-B00E-D9C14C441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4" name="Group 111">
            <a:extLst>
              <a:ext uri="{FF2B5EF4-FFF2-40B4-BE49-F238E27FC236}">
                <a16:creationId xmlns:a16="http://schemas.microsoft.com/office/drawing/2014/main" id="{1F2DF829-2596-42FB-8352-E55CA4F2B852}"/>
              </a:ext>
            </a:extLst>
          </p:cNvPr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35" name="Text Box 16">
              <a:extLst>
                <a:ext uri="{FF2B5EF4-FFF2-40B4-BE49-F238E27FC236}">
                  <a16:creationId xmlns:a16="http://schemas.microsoft.com/office/drawing/2014/main" id="{C60B2928-DF05-4B22-A383-F6349DC9D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36" name="Line 104">
              <a:extLst>
                <a:ext uri="{FF2B5EF4-FFF2-40B4-BE49-F238E27FC236}">
                  <a16:creationId xmlns:a16="http://schemas.microsoft.com/office/drawing/2014/main" id="{1200C33B-0C8D-44A3-A283-D5A73D323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7" name="Group 108">
            <a:extLst>
              <a:ext uri="{FF2B5EF4-FFF2-40B4-BE49-F238E27FC236}">
                <a16:creationId xmlns:a16="http://schemas.microsoft.com/office/drawing/2014/main" id="{EF24FC66-ED4E-4B28-9918-4E7610030DC3}"/>
              </a:ext>
            </a:extLst>
          </p:cNvPr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38" name="Text Box 99">
              <a:extLst>
                <a:ext uri="{FF2B5EF4-FFF2-40B4-BE49-F238E27FC236}">
                  <a16:creationId xmlns:a16="http://schemas.microsoft.com/office/drawing/2014/main" id="{80C3EAFB-A3E2-466A-BF4F-073133B3E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SYN RCVD</a:t>
              </a:r>
            </a:p>
          </p:txBody>
        </p:sp>
        <p:sp>
          <p:nvSpPr>
            <p:cNvPr id="39" name="Line 106">
              <a:extLst>
                <a:ext uri="{FF2B5EF4-FFF2-40B4-BE49-F238E27FC236}">
                  <a16:creationId xmlns:a16="http://schemas.microsoft.com/office/drawing/2014/main" id="{6911361C-5A19-45FA-B114-2633975C9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40" name="Line 107">
            <a:extLst>
              <a:ext uri="{FF2B5EF4-FFF2-40B4-BE49-F238E27FC236}">
                <a16:creationId xmlns:a16="http://schemas.microsoft.com/office/drawing/2014/main" id="{93CACFB8-EA8A-4E49-AF12-B52B20937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1" name="Group 113">
            <a:extLst>
              <a:ext uri="{FF2B5EF4-FFF2-40B4-BE49-F238E27FC236}">
                <a16:creationId xmlns:a16="http://schemas.microsoft.com/office/drawing/2014/main" id="{9F03FC0A-B59F-4DA3-862C-847BB02E5868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42" name="Text Box 114">
              <a:extLst>
                <a:ext uri="{FF2B5EF4-FFF2-40B4-BE49-F238E27FC236}">
                  <a16:creationId xmlns:a16="http://schemas.microsoft.com/office/drawing/2014/main" id="{C57D545A-F07C-4C72-8CA6-10E8D0B3C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Tahoma" panose="020B0604030504040204" pitchFamily="34" charset="0"/>
                </a:rPr>
                <a:t>client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i="1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Text Box 115">
              <a:extLst>
                <a:ext uri="{FF2B5EF4-FFF2-40B4-BE49-F238E27FC236}">
                  <a16:creationId xmlns:a16="http://schemas.microsoft.com/office/drawing/2014/main" id="{2A403CD7-40A8-48F7-8C07-65F2F6AF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LISTEN</a:t>
              </a:r>
            </a:p>
          </p:txBody>
        </p:sp>
        <p:sp>
          <p:nvSpPr>
            <p:cNvPr id="44" name="Text Box 116">
              <a:extLst>
                <a:ext uri="{FF2B5EF4-FFF2-40B4-BE49-F238E27FC236}">
                  <a16:creationId xmlns:a16="http://schemas.microsoft.com/office/drawing/2014/main" id="{AD4B9FAB-93F7-4500-A2D1-479E5042A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Tahoma" panose="020B0604030504040204" pitchFamily="34" charset="0"/>
                </a:rPr>
                <a:t>server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i="1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" name="Text Box 117">
              <a:extLst>
                <a:ext uri="{FF2B5EF4-FFF2-40B4-BE49-F238E27FC236}">
                  <a16:creationId xmlns:a16="http://schemas.microsoft.com/office/drawing/2014/main" id="{B8CA2762-4C81-40C8-AAE6-871F10340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LISTEN</a:t>
              </a:r>
            </a:p>
          </p:txBody>
        </p:sp>
        <p:grpSp>
          <p:nvGrpSpPr>
            <p:cNvPr id="46" name="Group 118">
              <a:extLst>
                <a:ext uri="{FF2B5EF4-FFF2-40B4-BE49-F238E27FC236}">
                  <a16:creationId xmlns:a16="http://schemas.microsoft.com/office/drawing/2014/main" id="{A7B47AC9-4735-4114-A056-B6DEAB665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80" name="Picture 119" descr="desktop_computer_stylized_medium">
                <a:extLst>
                  <a:ext uri="{FF2B5EF4-FFF2-40B4-BE49-F238E27FC236}">
                    <a16:creationId xmlns:a16="http://schemas.microsoft.com/office/drawing/2014/main" id="{3B624B3A-99BD-4D73-8FD3-CCB952B699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Freeform 120">
                <a:extLst>
                  <a:ext uri="{FF2B5EF4-FFF2-40B4-BE49-F238E27FC236}">
                    <a16:creationId xmlns:a16="http://schemas.microsoft.com/office/drawing/2014/main" id="{24033A68-ED37-4B12-87BF-DD146A5FE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47" name="Group 121">
              <a:extLst>
                <a:ext uri="{FF2B5EF4-FFF2-40B4-BE49-F238E27FC236}">
                  <a16:creationId xmlns:a16="http://schemas.microsoft.com/office/drawing/2014/main" id="{45CEAC0A-8479-442E-8EA3-31A35FB1C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48" name="Freeform 122">
                <a:extLst>
                  <a:ext uri="{FF2B5EF4-FFF2-40B4-BE49-F238E27FC236}">
                    <a16:creationId xmlns:a16="http://schemas.microsoft.com/office/drawing/2014/main" id="{CF905E3D-5E50-465C-88E4-C8C9389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Rectangle 123">
                <a:extLst>
                  <a:ext uri="{FF2B5EF4-FFF2-40B4-BE49-F238E27FC236}">
                    <a16:creationId xmlns:a16="http://schemas.microsoft.com/office/drawing/2014/main" id="{BAC74BD7-8C7E-49F6-892D-0238EC09D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Freeform 124">
                <a:extLst>
                  <a:ext uri="{FF2B5EF4-FFF2-40B4-BE49-F238E27FC236}">
                    <a16:creationId xmlns:a16="http://schemas.microsoft.com/office/drawing/2014/main" id="{0B27D35A-D1E8-4AA3-8488-E6DC9E583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Freeform 125">
                <a:extLst>
                  <a:ext uri="{FF2B5EF4-FFF2-40B4-BE49-F238E27FC236}">
                    <a16:creationId xmlns:a16="http://schemas.microsoft.com/office/drawing/2014/main" id="{6D83A869-8E7E-44A6-859A-120CBBACA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Rectangle 126">
                <a:extLst>
                  <a:ext uri="{FF2B5EF4-FFF2-40B4-BE49-F238E27FC236}">
                    <a16:creationId xmlns:a16="http://schemas.microsoft.com/office/drawing/2014/main" id="{A56D7AC7-0BC5-4199-B434-E9D5297B3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3" name="Group 127">
                <a:extLst>
                  <a:ext uri="{FF2B5EF4-FFF2-40B4-BE49-F238E27FC236}">
                    <a16:creationId xmlns:a16="http://schemas.microsoft.com/office/drawing/2014/main" id="{7F2A7666-14BC-4F91-A68D-4D24C82B0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8" name="AutoShape 128">
                  <a:extLst>
                    <a:ext uri="{FF2B5EF4-FFF2-40B4-BE49-F238E27FC236}">
                      <a16:creationId xmlns:a16="http://schemas.microsoft.com/office/drawing/2014/main" id="{653E6CAC-7BCD-4EEF-923A-88D423267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9" name="AutoShape 129">
                  <a:extLst>
                    <a:ext uri="{FF2B5EF4-FFF2-40B4-BE49-F238E27FC236}">
                      <a16:creationId xmlns:a16="http://schemas.microsoft.com/office/drawing/2014/main" id="{6FF08DCE-D6B5-4F14-B366-C1D7170EB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54" name="Rectangle 130">
                <a:extLst>
                  <a:ext uri="{FF2B5EF4-FFF2-40B4-BE49-F238E27FC236}">
                    <a16:creationId xmlns:a16="http://schemas.microsoft.com/office/drawing/2014/main" id="{30E0CE4B-79B6-4062-8EB6-1324CC110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5" name="Group 131">
                <a:extLst>
                  <a:ext uri="{FF2B5EF4-FFF2-40B4-BE49-F238E27FC236}">
                    <a16:creationId xmlns:a16="http://schemas.microsoft.com/office/drawing/2014/main" id="{07C0E45A-BF80-43D3-AF68-E192E4CC9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6" name="AutoShape 132">
                  <a:extLst>
                    <a:ext uri="{FF2B5EF4-FFF2-40B4-BE49-F238E27FC236}">
                      <a16:creationId xmlns:a16="http://schemas.microsoft.com/office/drawing/2014/main" id="{EF785F88-2B8B-4920-9DCF-D19914EFB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7" name="AutoShape 133">
                  <a:extLst>
                    <a:ext uri="{FF2B5EF4-FFF2-40B4-BE49-F238E27FC236}">
                      <a16:creationId xmlns:a16="http://schemas.microsoft.com/office/drawing/2014/main" id="{98DF6BF3-F1F0-4364-9F30-C8E84EB460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56" name="Rectangle 134">
                <a:extLst>
                  <a:ext uri="{FF2B5EF4-FFF2-40B4-BE49-F238E27FC236}">
                    <a16:creationId xmlns:a16="http://schemas.microsoft.com/office/drawing/2014/main" id="{62DEC450-3045-43B0-BCD2-B2F81A483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135">
                <a:extLst>
                  <a:ext uri="{FF2B5EF4-FFF2-40B4-BE49-F238E27FC236}">
                    <a16:creationId xmlns:a16="http://schemas.microsoft.com/office/drawing/2014/main" id="{D24FE208-E197-4FC9-A951-079744F47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8" name="Group 136">
                <a:extLst>
                  <a:ext uri="{FF2B5EF4-FFF2-40B4-BE49-F238E27FC236}">
                    <a16:creationId xmlns:a16="http://schemas.microsoft.com/office/drawing/2014/main" id="{053BB857-1B19-4AC2-9186-F1D7415D8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" name="AutoShape 137">
                  <a:extLst>
                    <a:ext uri="{FF2B5EF4-FFF2-40B4-BE49-F238E27FC236}">
                      <a16:creationId xmlns:a16="http://schemas.microsoft.com/office/drawing/2014/main" id="{2C018167-8931-4F94-B1DF-0DA6EFEC56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5" name="AutoShape 138">
                  <a:extLst>
                    <a:ext uri="{FF2B5EF4-FFF2-40B4-BE49-F238E27FC236}">
                      <a16:creationId xmlns:a16="http://schemas.microsoft.com/office/drawing/2014/main" id="{C6339E10-6950-4CE6-A584-ADDBD0CD46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59" name="Freeform 139">
                <a:extLst>
                  <a:ext uri="{FF2B5EF4-FFF2-40B4-BE49-F238E27FC236}">
                    <a16:creationId xmlns:a16="http://schemas.microsoft.com/office/drawing/2014/main" id="{BF3D460D-A7EA-4A22-ADD5-39B945276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60" name="Group 140">
                <a:extLst>
                  <a:ext uri="{FF2B5EF4-FFF2-40B4-BE49-F238E27FC236}">
                    <a16:creationId xmlns:a16="http://schemas.microsoft.com/office/drawing/2014/main" id="{CC194A49-83FC-499C-8469-BD1A567B0A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" name="AutoShape 141">
                  <a:extLst>
                    <a:ext uri="{FF2B5EF4-FFF2-40B4-BE49-F238E27FC236}">
                      <a16:creationId xmlns:a16="http://schemas.microsoft.com/office/drawing/2014/main" id="{CF82CE3F-FB2F-4D4B-AB4B-00DB86E511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3" name="AutoShape 142">
                  <a:extLst>
                    <a:ext uri="{FF2B5EF4-FFF2-40B4-BE49-F238E27FC236}">
                      <a16:creationId xmlns:a16="http://schemas.microsoft.com/office/drawing/2014/main" id="{45C2AEF1-21DC-4ACB-996F-175660EBA9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61" name="Rectangle 143">
                <a:extLst>
                  <a:ext uri="{FF2B5EF4-FFF2-40B4-BE49-F238E27FC236}">
                    <a16:creationId xmlns:a16="http://schemas.microsoft.com/office/drawing/2014/main" id="{988BE08F-D861-4A82-965D-746265929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Freeform 144">
                <a:extLst>
                  <a:ext uri="{FF2B5EF4-FFF2-40B4-BE49-F238E27FC236}">
                    <a16:creationId xmlns:a16="http://schemas.microsoft.com/office/drawing/2014/main" id="{72FD3180-2D03-417B-96C4-3405C329E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Freeform 145">
                <a:extLst>
                  <a:ext uri="{FF2B5EF4-FFF2-40B4-BE49-F238E27FC236}">
                    <a16:creationId xmlns:a16="http://schemas.microsoft.com/office/drawing/2014/main" id="{A9372BA1-320B-40A4-AF9E-2A2D2FC55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" name="Oval 146">
                <a:extLst>
                  <a:ext uri="{FF2B5EF4-FFF2-40B4-BE49-F238E27FC236}">
                    <a16:creationId xmlns:a16="http://schemas.microsoft.com/office/drawing/2014/main" id="{4FAE463B-B4D6-4245-A29D-0CB5CD99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Freeform 147">
                <a:extLst>
                  <a:ext uri="{FF2B5EF4-FFF2-40B4-BE49-F238E27FC236}">
                    <a16:creationId xmlns:a16="http://schemas.microsoft.com/office/drawing/2014/main" id="{4124A244-B1CC-4540-A795-14CACB981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" name="AutoShape 148">
                <a:extLst>
                  <a:ext uri="{FF2B5EF4-FFF2-40B4-BE49-F238E27FC236}">
                    <a16:creationId xmlns:a16="http://schemas.microsoft.com/office/drawing/2014/main" id="{D9C99C67-B7E4-4A67-B0EC-D0C7AF5D8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AutoShape 149">
                <a:extLst>
                  <a:ext uri="{FF2B5EF4-FFF2-40B4-BE49-F238E27FC236}">
                    <a16:creationId xmlns:a16="http://schemas.microsoft.com/office/drawing/2014/main" id="{8817FDDC-6823-4C00-825E-EFF374232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8" name="Oval 150">
                <a:extLst>
                  <a:ext uri="{FF2B5EF4-FFF2-40B4-BE49-F238E27FC236}">
                    <a16:creationId xmlns:a16="http://schemas.microsoft.com/office/drawing/2014/main" id="{354AF83D-2588-4C6C-95D7-E6E34AA0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9" name="Oval 151">
                <a:extLst>
                  <a:ext uri="{FF2B5EF4-FFF2-40B4-BE49-F238E27FC236}">
                    <a16:creationId xmlns:a16="http://schemas.microsoft.com/office/drawing/2014/main" id="{837A1D9A-3F14-4176-A746-6650B528E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152">
                <a:extLst>
                  <a:ext uri="{FF2B5EF4-FFF2-40B4-BE49-F238E27FC236}">
                    <a16:creationId xmlns:a16="http://schemas.microsoft.com/office/drawing/2014/main" id="{6769BBEC-CF6F-4BBA-A577-3AA18BB6B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" name="Rectangle 153">
                <a:extLst>
                  <a:ext uri="{FF2B5EF4-FFF2-40B4-BE49-F238E27FC236}">
                    <a16:creationId xmlns:a16="http://schemas.microsoft.com/office/drawing/2014/main" id="{C992E197-94A6-48B3-ACC9-2019B04F2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B5A05A5C-3A59-4925-A710-3FB9062EF54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2B4D934C-ED2E-426A-B630-B9F48746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2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7483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3-way handshake: FSM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12" name="Group 47">
            <a:extLst>
              <a:ext uri="{FF2B5EF4-FFF2-40B4-BE49-F238E27FC236}">
                <a16:creationId xmlns:a16="http://schemas.microsoft.com/office/drawing/2014/main" id="{E1A91DBF-5D27-487E-86FB-1136428B6602}"/>
              </a:ext>
            </a:extLst>
          </p:cNvPr>
          <p:cNvGrpSpPr>
            <a:grpSpLocks/>
          </p:cNvGrpSpPr>
          <p:nvPr/>
        </p:nvGrpSpPr>
        <p:grpSpPr bwMode="auto">
          <a:xfrm>
            <a:off x="3690938" y="1246188"/>
            <a:ext cx="876300" cy="827087"/>
            <a:chOff x="1778" y="1720"/>
            <a:chExt cx="722" cy="642"/>
          </a:xfrm>
        </p:grpSpPr>
        <p:sp>
          <p:nvSpPr>
            <p:cNvPr id="13" name="Oval 41">
              <a:extLst>
                <a:ext uri="{FF2B5EF4-FFF2-40B4-BE49-F238E27FC236}">
                  <a16:creationId xmlns:a16="http://schemas.microsoft.com/office/drawing/2014/main" id="{E63A24C3-FFEB-4EF1-B0D9-409324321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Oval 42">
              <a:extLst>
                <a:ext uri="{FF2B5EF4-FFF2-40B4-BE49-F238E27FC236}">
                  <a16:creationId xmlns:a16="http://schemas.microsoft.com/office/drawing/2014/main" id="{6DB4A066-6AAF-4696-8FC1-79658B22E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" name="Text Box 43">
            <a:extLst>
              <a:ext uri="{FF2B5EF4-FFF2-40B4-BE49-F238E27FC236}">
                <a16:creationId xmlns:a16="http://schemas.microsoft.com/office/drawing/2014/main" id="{26478221-6357-4A3A-8DBF-BAA46C13D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146685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closed</a:t>
            </a:r>
          </a:p>
        </p:txBody>
      </p:sp>
      <p:sp>
        <p:nvSpPr>
          <p:cNvPr id="16" name="Text Box 46">
            <a:extLst>
              <a:ext uri="{FF2B5EF4-FFF2-40B4-BE49-F238E27FC236}">
                <a16:creationId xmlns:a16="http://schemas.microsoft.com/office/drawing/2014/main" id="{1BBD75C5-CDE9-4439-B172-EFAA0214F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75" y="2498725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L</a:t>
            </a:r>
          </a:p>
        </p:txBody>
      </p:sp>
      <p:grpSp>
        <p:nvGrpSpPr>
          <p:cNvPr id="17" name="Group 48">
            <a:extLst>
              <a:ext uri="{FF2B5EF4-FFF2-40B4-BE49-F238E27FC236}">
                <a16:creationId xmlns:a16="http://schemas.microsoft.com/office/drawing/2014/main" id="{DF776C5F-5D73-4BD2-A682-EA5B9FC41CD4}"/>
              </a:ext>
            </a:extLst>
          </p:cNvPr>
          <p:cNvGrpSpPr>
            <a:grpSpLocks/>
          </p:cNvGrpSpPr>
          <p:nvPr/>
        </p:nvGrpSpPr>
        <p:grpSpPr bwMode="auto">
          <a:xfrm>
            <a:off x="3652838" y="3175000"/>
            <a:ext cx="876300" cy="827088"/>
            <a:chOff x="1778" y="1720"/>
            <a:chExt cx="722" cy="642"/>
          </a:xfrm>
        </p:grpSpPr>
        <p:sp>
          <p:nvSpPr>
            <p:cNvPr id="18" name="Oval 49">
              <a:extLst>
                <a:ext uri="{FF2B5EF4-FFF2-40B4-BE49-F238E27FC236}">
                  <a16:creationId xmlns:a16="http://schemas.microsoft.com/office/drawing/2014/main" id="{31CDBF1A-0028-4B07-B896-24F302202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Oval 50">
              <a:extLst>
                <a:ext uri="{FF2B5EF4-FFF2-40B4-BE49-F238E27FC236}">
                  <a16:creationId xmlns:a16="http://schemas.microsoft.com/office/drawing/2014/main" id="{E5EC657B-F8D7-4729-964F-47FAA7BA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0" name="Text Box 51">
            <a:extLst>
              <a:ext uri="{FF2B5EF4-FFF2-40B4-BE49-F238E27FC236}">
                <a16:creationId xmlns:a16="http://schemas.microsoft.com/office/drawing/2014/main" id="{5F10ED9B-55BB-4BD4-90F5-BACF80345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33956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listen</a:t>
            </a:r>
          </a:p>
        </p:txBody>
      </p:sp>
      <p:grpSp>
        <p:nvGrpSpPr>
          <p:cNvPr id="21" name="Group 52">
            <a:extLst>
              <a:ext uri="{FF2B5EF4-FFF2-40B4-BE49-F238E27FC236}">
                <a16:creationId xmlns:a16="http://schemas.microsoft.com/office/drawing/2014/main" id="{F4994459-735E-428A-BC27-0FC50EBD8CD1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27513"/>
            <a:ext cx="876300" cy="827087"/>
            <a:chOff x="1778" y="1720"/>
            <a:chExt cx="722" cy="642"/>
          </a:xfrm>
        </p:grpSpPr>
        <p:sp>
          <p:nvSpPr>
            <p:cNvPr id="22" name="Oval 53">
              <a:extLst>
                <a:ext uri="{FF2B5EF4-FFF2-40B4-BE49-F238E27FC236}">
                  <a16:creationId xmlns:a16="http://schemas.microsoft.com/office/drawing/2014/main" id="{D719A3C4-21FA-4135-9F55-459609DC9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Oval 54">
              <a:extLst>
                <a:ext uri="{FF2B5EF4-FFF2-40B4-BE49-F238E27FC236}">
                  <a16:creationId xmlns:a16="http://schemas.microsoft.com/office/drawing/2014/main" id="{21DCD17C-B414-4A9C-86D8-2DCDDA614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4" name="Text Box 55">
            <a:extLst>
              <a:ext uri="{FF2B5EF4-FFF2-40B4-BE49-F238E27FC236}">
                <a16:creationId xmlns:a16="http://schemas.microsoft.com/office/drawing/2014/main" id="{E3659407-C3D4-4808-BF8F-831CBACC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4425950"/>
            <a:ext cx="654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rcvd</a:t>
            </a:r>
          </a:p>
        </p:txBody>
      </p:sp>
      <p:grpSp>
        <p:nvGrpSpPr>
          <p:cNvPr id="25" name="Group 56">
            <a:extLst>
              <a:ext uri="{FF2B5EF4-FFF2-40B4-BE49-F238E27FC236}">
                <a16:creationId xmlns:a16="http://schemas.microsoft.com/office/drawing/2014/main" id="{9349C347-FC0B-495D-8F83-01FB058C46D9}"/>
              </a:ext>
            </a:extLst>
          </p:cNvPr>
          <p:cNvGrpSpPr>
            <a:grpSpLocks/>
          </p:cNvGrpSpPr>
          <p:nvPr/>
        </p:nvGrpSpPr>
        <p:grpSpPr bwMode="auto">
          <a:xfrm>
            <a:off x="5119688" y="4189413"/>
            <a:ext cx="876300" cy="827087"/>
            <a:chOff x="1778" y="1720"/>
            <a:chExt cx="722" cy="642"/>
          </a:xfrm>
        </p:grpSpPr>
        <p:sp>
          <p:nvSpPr>
            <p:cNvPr id="26" name="Oval 57">
              <a:extLst>
                <a:ext uri="{FF2B5EF4-FFF2-40B4-BE49-F238E27FC236}">
                  <a16:creationId xmlns:a16="http://schemas.microsoft.com/office/drawing/2014/main" id="{CAB895B9-702E-439A-B79F-4BF47675B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Oval 58">
              <a:extLst>
                <a:ext uri="{FF2B5EF4-FFF2-40B4-BE49-F238E27FC236}">
                  <a16:creationId xmlns:a16="http://schemas.microsoft.com/office/drawing/2014/main" id="{957ABE51-452D-499E-ACDC-51F51494A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8" name="Text Box 59">
            <a:extLst>
              <a:ext uri="{FF2B5EF4-FFF2-40B4-BE49-F238E27FC236}">
                <a16:creationId xmlns:a16="http://schemas.microsoft.com/office/drawing/2014/main" id="{925129BC-F640-4A60-96E7-9D4F2875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387850"/>
            <a:ext cx="654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sent</a:t>
            </a:r>
          </a:p>
        </p:txBody>
      </p:sp>
      <p:grpSp>
        <p:nvGrpSpPr>
          <p:cNvPr id="29" name="Group 60">
            <a:extLst>
              <a:ext uri="{FF2B5EF4-FFF2-40B4-BE49-F238E27FC236}">
                <a16:creationId xmlns:a16="http://schemas.microsoft.com/office/drawing/2014/main" id="{C1E45784-801B-4696-BF79-5E5D06453AF9}"/>
              </a:ext>
            </a:extLst>
          </p:cNvPr>
          <p:cNvGrpSpPr>
            <a:grpSpLocks/>
          </p:cNvGrpSpPr>
          <p:nvPr/>
        </p:nvGrpSpPr>
        <p:grpSpPr bwMode="auto">
          <a:xfrm>
            <a:off x="3686175" y="5060950"/>
            <a:ext cx="876300" cy="827088"/>
            <a:chOff x="1778" y="1720"/>
            <a:chExt cx="722" cy="642"/>
          </a:xfrm>
        </p:grpSpPr>
        <p:sp>
          <p:nvSpPr>
            <p:cNvPr id="30" name="Oval 61">
              <a:extLst>
                <a:ext uri="{FF2B5EF4-FFF2-40B4-BE49-F238E27FC236}">
                  <a16:creationId xmlns:a16="http://schemas.microsoft.com/office/drawing/2014/main" id="{1C3EA3C5-7F2A-4C93-BB81-D954E7417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Oval 62">
              <a:extLst>
                <a:ext uri="{FF2B5EF4-FFF2-40B4-BE49-F238E27FC236}">
                  <a16:creationId xmlns:a16="http://schemas.microsoft.com/office/drawing/2014/main" id="{ADF50D95-D676-4316-9345-BD0299B99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" name="Text Box 63">
            <a:extLst>
              <a:ext uri="{FF2B5EF4-FFF2-40B4-BE49-F238E27FC236}">
                <a16:creationId xmlns:a16="http://schemas.microsoft.com/office/drawing/2014/main" id="{C345D826-8222-4936-B116-B677EEDF9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5348288"/>
            <a:ext cx="933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ESTAB</a:t>
            </a:r>
          </a:p>
        </p:txBody>
      </p:sp>
      <p:sp>
        <p:nvSpPr>
          <p:cNvPr id="33" name="Text Box 66">
            <a:extLst>
              <a:ext uri="{FF2B5EF4-FFF2-40B4-BE49-F238E27FC236}">
                <a16:creationId xmlns:a16="http://schemas.microsoft.com/office/drawing/2014/main" id="{1AD937B3-DC3D-4CAE-8967-DEFD2DEA2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088" y="2687638"/>
            <a:ext cx="2894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Socket clientSocket =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newSocket("hostname","port number");</a:t>
            </a:r>
          </a:p>
        </p:txBody>
      </p:sp>
      <p:sp>
        <p:nvSpPr>
          <p:cNvPr id="34" name="Line 67">
            <a:extLst>
              <a:ext uri="{FF2B5EF4-FFF2-40B4-BE49-F238E27FC236}">
                <a16:creationId xmlns:a16="http://schemas.microsoft.com/office/drawing/2014/main" id="{F49C5B9F-BA42-4D8D-AD60-56AC26CD0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6263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5" name="Text Box 68">
            <a:extLst>
              <a:ext uri="{FF2B5EF4-FFF2-40B4-BE49-F238E27FC236}">
                <a16:creationId xmlns:a16="http://schemas.microsoft.com/office/drawing/2014/main" id="{50250444-ED99-4706-89B8-C2079CAD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338" y="3351213"/>
            <a:ext cx="1262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SYN(seq=x)</a:t>
            </a:r>
          </a:p>
        </p:txBody>
      </p:sp>
      <p:sp>
        <p:nvSpPr>
          <p:cNvPr id="36" name="Freeform 69">
            <a:extLst>
              <a:ext uri="{FF2B5EF4-FFF2-40B4-BE49-F238E27FC236}">
                <a16:creationId xmlns:a16="http://schemas.microsoft.com/office/drawing/2014/main" id="{92CC4EFE-FCD6-4F60-9B46-8884CF1647FB}"/>
              </a:ext>
            </a:extLst>
          </p:cNvPr>
          <p:cNvSpPr>
            <a:spLocks/>
          </p:cNvSpPr>
          <p:nvPr/>
        </p:nvSpPr>
        <p:spPr bwMode="auto">
          <a:xfrm>
            <a:off x="4583113" y="1727200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6 w 576"/>
              <a:gd name="T3" fmla="*/ 0 h 1138"/>
              <a:gd name="T4" fmla="*/ 2147483646 w 576"/>
              <a:gd name="T5" fmla="*/ 2147483646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7" name="Line 70">
            <a:extLst>
              <a:ext uri="{FF2B5EF4-FFF2-40B4-BE49-F238E27FC236}">
                <a16:creationId xmlns:a16="http://schemas.microsoft.com/office/drawing/2014/main" id="{4AFAFE6D-1F79-4423-9D7F-DB1BB4057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8" name="Text Box 71">
            <a:extLst>
              <a:ext uri="{FF2B5EF4-FFF2-40B4-BE49-F238E27FC236}">
                <a16:creationId xmlns:a16="http://schemas.microsoft.com/office/drawing/2014/main" id="{ECE3F052-63A4-475B-A792-8E1092780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074863"/>
            <a:ext cx="257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Socket connectionSocket = welcomeSocket.accept();</a:t>
            </a:r>
          </a:p>
        </p:txBody>
      </p:sp>
      <p:sp>
        <p:nvSpPr>
          <p:cNvPr id="39" name="Line 72">
            <a:extLst>
              <a:ext uri="{FF2B5EF4-FFF2-40B4-BE49-F238E27FC236}">
                <a16:creationId xmlns:a16="http://schemas.microsoft.com/office/drawing/2014/main" id="{33F9FB1B-6AFC-4036-9FD3-003E99F6F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775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0" name="Freeform 73">
            <a:extLst>
              <a:ext uri="{FF2B5EF4-FFF2-40B4-BE49-F238E27FC236}">
                <a16:creationId xmlns:a16="http://schemas.microsoft.com/office/drawing/2014/main" id="{F67F0613-DC95-4278-B0D6-7521F381BD01}"/>
              </a:ext>
            </a:extLst>
          </p:cNvPr>
          <p:cNvSpPr>
            <a:spLocks/>
          </p:cNvSpPr>
          <p:nvPr/>
        </p:nvSpPr>
        <p:spPr bwMode="auto">
          <a:xfrm>
            <a:off x="2051050" y="3836988"/>
            <a:ext cx="1579563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" name="Text Box 74">
            <a:extLst>
              <a:ext uri="{FF2B5EF4-FFF2-40B4-BE49-F238E27FC236}">
                <a16:creationId xmlns:a16="http://schemas.microsoft.com/office/drawing/2014/main" id="{B3C5E6FF-2461-416A-B81E-3B15288A3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838450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SYN(x)</a:t>
            </a:r>
          </a:p>
        </p:txBody>
      </p:sp>
      <p:sp>
        <p:nvSpPr>
          <p:cNvPr id="42" name="Line 75">
            <a:extLst>
              <a:ext uri="{FF2B5EF4-FFF2-40B4-BE49-F238E27FC236}">
                <a16:creationId xmlns:a16="http://schemas.microsoft.com/office/drawing/2014/main" id="{DE3AC0BB-D6C2-4F41-A351-B90C5D7A3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6188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" name="Text Box 76">
            <a:extLst>
              <a:ext uri="{FF2B5EF4-FFF2-40B4-BE49-F238E27FC236}">
                <a16:creationId xmlns:a16="http://schemas.microsoft.com/office/drawing/2014/main" id="{02955835-93EE-42C2-A631-22F5A694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2989263"/>
            <a:ext cx="2606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create new socket for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communication back to client</a:t>
            </a:r>
          </a:p>
        </p:txBody>
      </p:sp>
      <p:sp>
        <p:nvSpPr>
          <p:cNvPr id="44" name="Freeform 77">
            <a:extLst>
              <a:ext uri="{FF2B5EF4-FFF2-40B4-BE49-F238E27FC236}">
                <a16:creationId xmlns:a16="http://schemas.microsoft.com/office/drawing/2014/main" id="{B8DAE243-5B05-48F4-BB49-61CC146EC11C}"/>
              </a:ext>
            </a:extLst>
          </p:cNvPr>
          <p:cNvSpPr>
            <a:spLocks/>
          </p:cNvSpPr>
          <p:nvPr/>
        </p:nvSpPr>
        <p:spPr bwMode="auto">
          <a:xfrm flipV="1">
            <a:off x="2046288" y="5076825"/>
            <a:ext cx="1579562" cy="373063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5" name="Freeform 78">
            <a:extLst>
              <a:ext uri="{FF2B5EF4-FFF2-40B4-BE49-F238E27FC236}">
                <a16:creationId xmlns:a16="http://schemas.microsoft.com/office/drawing/2014/main" id="{7F1765B5-8593-48EA-AD52-34098B87C587}"/>
              </a:ext>
            </a:extLst>
          </p:cNvPr>
          <p:cNvSpPr>
            <a:spLocks/>
          </p:cNvSpPr>
          <p:nvPr/>
        </p:nvSpPr>
        <p:spPr bwMode="auto">
          <a:xfrm flipH="1" flipV="1">
            <a:off x="4613275" y="5094288"/>
            <a:ext cx="947738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6" name="Text Box 79">
            <a:extLst>
              <a:ext uri="{FF2B5EF4-FFF2-40B4-BE49-F238E27FC236}">
                <a16:creationId xmlns:a16="http://schemas.microsoft.com/office/drawing/2014/main" id="{160EFA58-9F9C-4BB0-B252-379977714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4970463"/>
            <a:ext cx="2606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7" name="Line 80">
            <a:extLst>
              <a:ext uri="{FF2B5EF4-FFF2-40B4-BE49-F238E27FC236}">
                <a16:creationId xmlns:a16="http://schemas.microsoft.com/office/drawing/2014/main" id="{F6FB034C-DD17-4CFB-85F9-56430E6E3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8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8" name="Text Box 81">
            <a:extLst>
              <a:ext uri="{FF2B5EF4-FFF2-40B4-BE49-F238E27FC236}">
                <a16:creationId xmlns:a16="http://schemas.microsoft.com/office/drawing/2014/main" id="{990F3E9C-5F14-4030-9886-C78FF5551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5248275"/>
            <a:ext cx="1744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9" name="Line 82">
            <a:extLst>
              <a:ext uri="{FF2B5EF4-FFF2-40B4-BE49-F238E27FC236}">
                <a16:creationId xmlns:a16="http://schemas.microsoft.com/office/drawing/2014/main" id="{88E74073-F8A2-4AE8-A5DC-4DC2BFD18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0" name="Text Box 83">
            <a:extLst>
              <a:ext uri="{FF2B5EF4-FFF2-40B4-BE49-F238E27FC236}">
                <a16:creationId xmlns:a16="http://schemas.microsoft.com/office/drawing/2014/main" id="{2D40F2C0-E1B1-4CF4-B485-5D1D3669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5356225"/>
            <a:ext cx="1744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1" name="Text Box 84">
            <a:extLst>
              <a:ext uri="{FF2B5EF4-FFF2-40B4-BE49-F238E27FC236}">
                <a16:creationId xmlns:a16="http://schemas.microsoft.com/office/drawing/2014/main" id="{78C81D1F-F38B-4E8C-AEB9-E826052B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578802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25D277-7E41-4EF3-853E-A5B26D726153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45292F94-6A5C-4173-983F-25A357F1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0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0188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TCP: closing a connection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47">
            <a:extLst>
              <a:ext uri="{FF2B5EF4-FFF2-40B4-BE49-F238E27FC236}">
                <a16:creationId xmlns:a16="http://schemas.microsoft.com/office/drawing/2014/main" id="{6FCE07AA-B65E-4753-B37B-CC95779F195C}"/>
              </a:ext>
            </a:extLst>
          </p:cNvPr>
          <p:cNvSpPr txBox="1">
            <a:spLocks noChangeArrowheads="1"/>
          </p:cNvSpPr>
          <p:nvPr/>
        </p:nvSpPr>
        <p:spPr>
          <a:xfrm>
            <a:off x="736600" y="1328738"/>
            <a:ext cx="76835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 TCP segment with FIN bit = 1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on receiving FIN, ACK can be combined with own FIN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simultaneous FIN exchanges can be handled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8E8B8-F694-4D47-9D06-73D65DD9ACCA}"/>
              </a:ext>
            </a:extLst>
          </p:cNvPr>
          <p:cNvSpPr/>
          <p:nvPr/>
        </p:nvSpPr>
        <p:spPr>
          <a:xfrm>
            <a:off x="393111" y="23338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50F7AFB-F905-460C-8913-2F5533FE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6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79806" y="61864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TCP: closing a connection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Line 4">
            <a:extLst>
              <a:ext uri="{FF2B5EF4-FFF2-40B4-BE49-F238E27FC236}">
                <a16:creationId xmlns:a16="http://schemas.microsoft.com/office/drawing/2014/main" id="{80431522-A240-4C3F-A206-803564AFD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C4C54F5-E325-489E-886E-BFBF22AEF3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13" name="Group 74">
            <a:extLst>
              <a:ext uri="{FF2B5EF4-FFF2-40B4-BE49-F238E27FC236}">
                <a16:creationId xmlns:a16="http://schemas.microsoft.com/office/drawing/2014/main" id="{7A7CB570-AB2D-4825-9B5F-25CABCD6FB17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894B0534-72A4-408A-B7D0-6CB462DCF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FIN_WAIT_2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F543F2CB-FE52-4CFA-A41A-B6D14B376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6" name="Group 73">
            <a:extLst>
              <a:ext uri="{FF2B5EF4-FFF2-40B4-BE49-F238E27FC236}">
                <a16:creationId xmlns:a16="http://schemas.microsoft.com/office/drawing/2014/main" id="{2719BDC4-857C-4493-AE5B-8BAEFA8ABABA}"/>
              </a:ext>
            </a:extLst>
          </p:cNvPr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17" name="Text Box 37">
              <a:extLst>
                <a:ext uri="{FF2B5EF4-FFF2-40B4-BE49-F238E27FC236}">
                  <a16:creationId xmlns:a16="http://schemas.microsoft.com/office/drawing/2014/main" id="{F578D3C8-D9E9-455E-92CD-4E501D3C1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CLOSE_WAIT</a:t>
              </a:r>
            </a:p>
          </p:txBody>
        </p:sp>
        <p:sp>
          <p:nvSpPr>
            <p:cNvPr id="18" name="Line 38">
              <a:extLst>
                <a:ext uri="{FF2B5EF4-FFF2-40B4-BE49-F238E27FC236}">
                  <a16:creationId xmlns:a16="http://schemas.microsoft.com/office/drawing/2014/main" id="{4EE0D904-F8A0-41D6-A1B1-657B8CC5A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9" name="Group 75">
            <a:extLst>
              <a:ext uri="{FF2B5EF4-FFF2-40B4-BE49-F238E27FC236}">
                <a16:creationId xmlns:a16="http://schemas.microsoft.com/office/drawing/2014/main" id="{A813C25D-AF5C-4937-B773-B439C7C51C69}"/>
              </a:ext>
            </a:extLst>
          </p:cNvPr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20" name="Line 41">
              <a:extLst>
                <a:ext uri="{FF2B5EF4-FFF2-40B4-BE49-F238E27FC236}">
                  <a16:creationId xmlns:a16="http://schemas.microsoft.com/office/drawing/2014/main" id="{52FF5955-5EE0-4E86-BC15-F04535C71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" name="Rectangle 42">
              <a:extLst>
                <a:ext uri="{FF2B5EF4-FFF2-40B4-BE49-F238E27FC236}">
                  <a16:creationId xmlns:a16="http://schemas.microsoft.com/office/drawing/2014/main" id="{8131E738-E43B-42C9-9F1A-94E2C4357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Text Box 43">
              <a:extLst>
                <a:ext uri="{FF2B5EF4-FFF2-40B4-BE49-F238E27FC236}">
                  <a16:creationId xmlns:a16="http://schemas.microsoft.com/office/drawing/2014/main" id="{80285CDF-41F0-4E54-9FA3-BCE20E91B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FINbit=1, seq=y</a:t>
              </a:r>
            </a:p>
          </p:txBody>
        </p:sp>
      </p:grpSp>
      <p:grpSp>
        <p:nvGrpSpPr>
          <p:cNvPr id="23" name="Group 80">
            <a:extLst>
              <a:ext uri="{FF2B5EF4-FFF2-40B4-BE49-F238E27FC236}">
                <a16:creationId xmlns:a16="http://schemas.microsoft.com/office/drawing/2014/main" id="{F33D8897-E991-45F0-A38D-5BE9861984E6}"/>
              </a:ext>
            </a:extLst>
          </p:cNvPr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24" name="Line 44">
              <a:extLst>
                <a:ext uri="{FF2B5EF4-FFF2-40B4-BE49-F238E27FC236}">
                  <a16:creationId xmlns:a16="http://schemas.microsoft.com/office/drawing/2014/main" id="{8A5845D7-05F3-42C6-A437-D15589D8D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D389F360-9042-4462-80B1-051809F4D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Text Box 47">
              <a:extLst>
                <a:ext uri="{FF2B5EF4-FFF2-40B4-BE49-F238E27FC236}">
                  <a16:creationId xmlns:a16="http://schemas.microsoft.com/office/drawing/2014/main" id="{C977CCA2-0853-4D7C-8A85-63F33B1A9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ACKbit=1; ACKnum=y+1</a:t>
              </a:r>
            </a:p>
          </p:txBody>
        </p:sp>
      </p:grpSp>
      <p:grpSp>
        <p:nvGrpSpPr>
          <p:cNvPr id="27" name="Group 72">
            <a:extLst>
              <a:ext uri="{FF2B5EF4-FFF2-40B4-BE49-F238E27FC236}">
                <a16:creationId xmlns:a16="http://schemas.microsoft.com/office/drawing/2014/main" id="{0C50D676-F0E9-4F65-ACD9-02563D71DBBC}"/>
              </a:ext>
            </a:extLst>
          </p:cNvPr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372B5CDF-392C-4335-B99B-9F03332FB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04DFA6A2-816E-45B6-A722-049FCED75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46AC1269-A088-4100-8ACC-BDAFE8AD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ACKbit=1; ACKnum=x+1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3907B8FE-C02D-4E87-B0BD-1229EFBDA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 wait for server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close</a:t>
              </a:r>
            </a:p>
          </p:txBody>
        </p:sp>
        <p:sp>
          <p:nvSpPr>
            <p:cNvPr id="32" name="Text Box 49">
              <a:extLst>
                <a:ext uri="{FF2B5EF4-FFF2-40B4-BE49-F238E27FC236}">
                  <a16:creationId xmlns:a16="http://schemas.microsoft.com/office/drawing/2014/main" id="{90F2AC4A-3041-43C3-8123-F0E540F13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can still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data</a:t>
              </a:r>
            </a:p>
          </p:txBody>
        </p:sp>
      </p:grpSp>
      <p:grpSp>
        <p:nvGrpSpPr>
          <p:cNvPr id="33" name="Group 78">
            <a:extLst>
              <a:ext uri="{FF2B5EF4-FFF2-40B4-BE49-F238E27FC236}">
                <a16:creationId xmlns:a16="http://schemas.microsoft.com/office/drawing/2014/main" id="{063E32FA-BF20-487E-BB3B-564AE488EE14}"/>
              </a:ext>
            </a:extLst>
          </p:cNvPr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34" name="Text Box 50">
              <a:extLst>
                <a:ext uri="{FF2B5EF4-FFF2-40B4-BE49-F238E27FC236}">
                  <a16:creationId xmlns:a16="http://schemas.microsoft.com/office/drawing/2014/main" id="{6F34F0C1-FD01-4D6A-8A07-772DD2D4B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can no longer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data</a:t>
              </a:r>
            </a:p>
          </p:txBody>
        </p:sp>
        <p:grpSp>
          <p:nvGrpSpPr>
            <p:cNvPr id="35" name="Group 76">
              <a:extLst>
                <a:ext uri="{FF2B5EF4-FFF2-40B4-BE49-F238E27FC236}">
                  <a16:creationId xmlns:a16="http://schemas.microsoft.com/office/drawing/2014/main" id="{A3094E57-DF62-4D8F-B020-07206CAD9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36" name="Line 39">
                <a:extLst>
                  <a:ext uri="{FF2B5EF4-FFF2-40B4-BE49-F238E27FC236}">
                    <a16:creationId xmlns:a16="http://schemas.microsoft.com/office/drawing/2014/main" id="{32E036FB-E9DA-4AAA-A729-32A572684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" name="Text Box 55">
                <a:extLst>
                  <a:ext uri="{FF2B5EF4-FFF2-40B4-BE49-F238E27FC236}">
                    <a16:creationId xmlns:a16="http://schemas.microsoft.com/office/drawing/2014/main" id="{1DCE68DE-2567-404B-A0C8-8DEEA4251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</a:rPr>
                  <a:t>LAST_ACK</a:t>
                </a:r>
              </a:p>
            </p:txBody>
          </p:sp>
        </p:grpSp>
      </p:grpSp>
      <p:grpSp>
        <p:nvGrpSpPr>
          <p:cNvPr id="38" name="Group 82">
            <a:extLst>
              <a:ext uri="{FF2B5EF4-FFF2-40B4-BE49-F238E27FC236}">
                <a16:creationId xmlns:a16="http://schemas.microsoft.com/office/drawing/2014/main" id="{8FC9D390-5D5B-4590-8C22-92C6FFB2020F}"/>
              </a:ext>
            </a:extLst>
          </p:cNvPr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D029F122-3079-4B7A-B67E-89A625207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CLOSED</a:t>
              </a:r>
            </a:p>
          </p:txBody>
        </p:sp>
        <p:sp>
          <p:nvSpPr>
            <p:cNvPr id="40" name="Line 57">
              <a:extLst>
                <a:ext uri="{FF2B5EF4-FFF2-40B4-BE49-F238E27FC236}">
                  <a16:creationId xmlns:a16="http://schemas.microsoft.com/office/drawing/2014/main" id="{8552EE4A-AC6E-4C27-944A-7490F8998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881ADB60-B07A-4CCF-B3E3-D3763ECA4E69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42" name="Text Box 58">
              <a:extLst>
                <a:ext uri="{FF2B5EF4-FFF2-40B4-BE49-F238E27FC236}">
                  <a16:creationId xmlns:a16="http://schemas.microsoft.com/office/drawing/2014/main" id="{1B33E196-3433-4D4A-86CB-9197CFC5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TIMED_WAIT</a:t>
              </a:r>
            </a:p>
          </p:txBody>
        </p:sp>
        <p:sp>
          <p:nvSpPr>
            <p:cNvPr id="43" name="Line 60">
              <a:extLst>
                <a:ext uri="{FF2B5EF4-FFF2-40B4-BE49-F238E27FC236}">
                  <a16:creationId xmlns:a16="http://schemas.microsoft.com/office/drawing/2014/main" id="{154D4FAF-8622-46DD-ABC7-A927396A7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4" name="Group 81">
            <a:extLst>
              <a:ext uri="{FF2B5EF4-FFF2-40B4-BE49-F238E27FC236}">
                <a16:creationId xmlns:a16="http://schemas.microsoft.com/office/drawing/2014/main" id="{B4027767-D4F1-4C11-88E6-8092C0277505}"/>
              </a:ext>
            </a:extLst>
          </p:cNvPr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45" name="Line 52">
              <a:extLst>
                <a:ext uri="{FF2B5EF4-FFF2-40B4-BE49-F238E27FC236}">
                  <a16:creationId xmlns:a16="http://schemas.microsoft.com/office/drawing/2014/main" id="{B5CDF213-8021-4A1D-BD99-A0F960D59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6" name="Text Box 51">
              <a:extLst>
                <a:ext uri="{FF2B5EF4-FFF2-40B4-BE49-F238E27FC236}">
                  <a16:creationId xmlns:a16="http://schemas.microsoft.com/office/drawing/2014/main" id="{AB9C8F0B-82FA-4F2A-A05A-F94F1999F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 timed wait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for 2*max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segment lifetime</a:t>
              </a:r>
            </a:p>
          </p:txBody>
        </p:sp>
        <p:sp>
          <p:nvSpPr>
            <p:cNvPr id="47" name="Line 53">
              <a:extLst>
                <a:ext uri="{FF2B5EF4-FFF2-40B4-BE49-F238E27FC236}">
                  <a16:creationId xmlns:a16="http://schemas.microsoft.com/office/drawing/2014/main" id="{2E9A78FA-3743-4270-885F-87162B12E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8" name="Line 54">
              <a:extLst>
                <a:ext uri="{FF2B5EF4-FFF2-40B4-BE49-F238E27FC236}">
                  <a16:creationId xmlns:a16="http://schemas.microsoft.com/office/drawing/2014/main" id="{3451E9EF-18B9-4EC8-A551-60C907779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" name="Text Box 59">
              <a:extLst>
                <a:ext uri="{FF2B5EF4-FFF2-40B4-BE49-F238E27FC236}">
                  <a16:creationId xmlns:a16="http://schemas.microsoft.com/office/drawing/2014/main" id="{43062609-EF55-40BF-925A-AD96FAD1D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CLOSED</a:t>
              </a:r>
            </a:p>
          </p:txBody>
        </p:sp>
        <p:sp>
          <p:nvSpPr>
            <p:cNvPr id="50" name="Line 61">
              <a:extLst>
                <a:ext uri="{FF2B5EF4-FFF2-40B4-BE49-F238E27FC236}">
                  <a16:creationId xmlns:a16="http://schemas.microsoft.com/office/drawing/2014/main" id="{13928279-4749-48C7-B28F-599B25477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2" name="Group 71">
            <a:extLst>
              <a:ext uri="{FF2B5EF4-FFF2-40B4-BE49-F238E27FC236}">
                <a16:creationId xmlns:a16="http://schemas.microsoft.com/office/drawing/2014/main" id="{6CE1B7EA-2751-47BE-A5CB-99FAA174D581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53" name="Text Box 31">
              <a:extLst>
                <a:ext uri="{FF2B5EF4-FFF2-40B4-BE49-F238E27FC236}">
                  <a16:creationId xmlns:a16="http://schemas.microsoft.com/office/drawing/2014/main" id="{AA47ADB2-AFE4-4752-A34B-C862B9DD4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FIN_WAIT_1</a:t>
              </a:r>
            </a:p>
          </p:txBody>
        </p:sp>
        <p:sp>
          <p:nvSpPr>
            <p:cNvPr id="54" name="Line 32">
              <a:extLst>
                <a:ext uri="{FF2B5EF4-FFF2-40B4-BE49-F238E27FC236}">
                  <a16:creationId xmlns:a16="http://schemas.microsoft.com/office/drawing/2014/main" id="{289239B7-D438-4CF1-9650-40BDF145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5" name="Group 70">
            <a:extLst>
              <a:ext uri="{FF2B5EF4-FFF2-40B4-BE49-F238E27FC236}">
                <a16:creationId xmlns:a16="http://schemas.microsoft.com/office/drawing/2014/main" id="{4797E39F-5C15-444F-98E2-606C788B0F6E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828B2E8D-FB13-4B98-839F-F4FE355E8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816E3801-104F-4717-8CAA-0E494DF0C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Text Box 8">
              <a:extLst>
                <a:ext uri="{FF2B5EF4-FFF2-40B4-BE49-F238E27FC236}">
                  <a16:creationId xmlns:a16="http://schemas.microsoft.com/office/drawing/2014/main" id="{7EAD0ACE-E117-4EB6-BC45-219BDA602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FINbit=1, seq=x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437B28A-D68A-486E-B6C5-4ABBCC54C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can no longer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but can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 receive data</a:t>
              </a:r>
            </a:p>
          </p:txBody>
        </p:sp>
        <p:sp>
          <p:nvSpPr>
            <p:cNvPr id="60" name="Text Box 67">
              <a:extLst>
                <a:ext uri="{FF2B5EF4-FFF2-40B4-BE49-F238E27FC236}">
                  <a16:creationId xmlns:a16="http://schemas.microsoft.com/office/drawing/2014/main" id="{CA51EA41-042A-49EA-9748-3C17BF8CD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Courier New" panose="02070309020205020404" pitchFamily="49" charset="0"/>
                </a:rPr>
                <a:t>clientSocket.close()</a:t>
              </a:r>
            </a:p>
          </p:txBody>
        </p:sp>
      </p:grpSp>
      <p:sp>
        <p:nvSpPr>
          <p:cNvPr id="61" name="Text Box 84">
            <a:extLst>
              <a:ext uri="{FF2B5EF4-FFF2-40B4-BE49-F238E27FC236}">
                <a16:creationId xmlns:a16="http://schemas.microsoft.com/office/drawing/2014/main" id="{1E532ECE-E889-4EC7-8EE1-789C162DD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Tahoma" panose="020B0604030504040204" pitchFamily="34" charset="0"/>
              </a:rPr>
              <a:t>client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i="1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62" name="Text Box 85">
            <a:extLst>
              <a:ext uri="{FF2B5EF4-FFF2-40B4-BE49-F238E27FC236}">
                <a16:creationId xmlns:a16="http://schemas.microsoft.com/office/drawing/2014/main" id="{814CFB95-81FA-4EED-9639-FC3C72E8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Tahoma" panose="020B0604030504040204" pitchFamily="34" charset="0"/>
              </a:rPr>
              <a:t>server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i="1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63" name="Text Box 86">
            <a:extLst>
              <a:ext uri="{FF2B5EF4-FFF2-40B4-BE49-F238E27FC236}">
                <a16:creationId xmlns:a16="http://schemas.microsoft.com/office/drawing/2014/main" id="{33430FC1-50D7-4061-BCE5-2D212C108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64" name="Text Box 87">
            <a:extLst>
              <a:ext uri="{FF2B5EF4-FFF2-40B4-BE49-F238E27FC236}">
                <a16:creationId xmlns:a16="http://schemas.microsoft.com/office/drawing/2014/main" id="{15766D49-1EF8-4670-9CEC-9BDC6641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ESTAB</a:t>
            </a:r>
          </a:p>
        </p:txBody>
      </p:sp>
      <p:grpSp>
        <p:nvGrpSpPr>
          <p:cNvPr id="65" name="Group 88">
            <a:extLst>
              <a:ext uri="{FF2B5EF4-FFF2-40B4-BE49-F238E27FC236}">
                <a16:creationId xmlns:a16="http://schemas.microsoft.com/office/drawing/2014/main" id="{4AAB0383-7FF4-44FF-8F4A-55ECEC03AE7D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66" name="Picture 89" descr="desktop_computer_stylized_medium">
              <a:extLst>
                <a:ext uri="{FF2B5EF4-FFF2-40B4-BE49-F238E27FC236}">
                  <a16:creationId xmlns:a16="http://schemas.microsoft.com/office/drawing/2014/main" id="{DEAC0EA6-0C36-4E26-9360-17FBB62D2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90">
              <a:extLst>
                <a:ext uri="{FF2B5EF4-FFF2-40B4-BE49-F238E27FC236}">
                  <a16:creationId xmlns:a16="http://schemas.microsoft.com/office/drawing/2014/main" id="{C4AF4823-B35D-42FC-BFAC-E421E376FA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" name="Group 91">
            <a:extLst>
              <a:ext uri="{FF2B5EF4-FFF2-40B4-BE49-F238E27FC236}">
                <a16:creationId xmlns:a16="http://schemas.microsoft.com/office/drawing/2014/main" id="{77ECE9B0-90CF-4A04-8CD8-7FF6283DB6EE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69" name="Freeform 92">
              <a:extLst>
                <a:ext uri="{FF2B5EF4-FFF2-40B4-BE49-F238E27FC236}">
                  <a16:creationId xmlns:a16="http://schemas.microsoft.com/office/drawing/2014/main" id="{06275072-26FF-418E-A377-E3767C391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Rectangle 93">
              <a:extLst>
                <a:ext uri="{FF2B5EF4-FFF2-40B4-BE49-F238E27FC236}">
                  <a16:creationId xmlns:a16="http://schemas.microsoft.com/office/drawing/2014/main" id="{9E6BCFDC-C127-48F6-BBCC-4DA80FB71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" name="Freeform 94">
              <a:extLst>
                <a:ext uri="{FF2B5EF4-FFF2-40B4-BE49-F238E27FC236}">
                  <a16:creationId xmlns:a16="http://schemas.microsoft.com/office/drawing/2014/main" id="{14C224AE-EF77-4623-82EC-A81574844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95">
              <a:extLst>
                <a:ext uri="{FF2B5EF4-FFF2-40B4-BE49-F238E27FC236}">
                  <a16:creationId xmlns:a16="http://schemas.microsoft.com/office/drawing/2014/main" id="{73FF33F1-A191-4703-9ADA-45789EDEB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Rectangle 96">
              <a:extLst>
                <a:ext uri="{FF2B5EF4-FFF2-40B4-BE49-F238E27FC236}">
                  <a16:creationId xmlns:a16="http://schemas.microsoft.com/office/drawing/2014/main" id="{B6D57BB8-FF47-4167-ADD6-2A2F35FAB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4" name="Group 97">
              <a:extLst>
                <a:ext uri="{FF2B5EF4-FFF2-40B4-BE49-F238E27FC236}">
                  <a16:creationId xmlns:a16="http://schemas.microsoft.com/office/drawing/2014/main" id="{20345CB9-DB5D-4EA2-BCCB-7D77B91A6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9" name="AutoShape 98">
                <a:extLst>
                  <a:ext uri="{FF2B5EF4-FFF2-40B4-BE49-F238E27FC236}">
                    <a16:creationId xmlns:a16="http://schemas.microsoft.com/office/drawing/2014/main" id="{ACE53F50-2E1D-4D2F-AB66-A1AC03584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0" name="AutoShape 99">
                <a:extLst>
                  <a:ext uri="{FF2B5EF4-FFF2-40B4-BE49-F238E27FC236}">
                    <a16:creationId xmlns:a16="http://schemas.microsoft.com/office/drawing/2014/main" id="{2F041640-BC7C-46B6-A653-D7ED71B5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5" name="Rectangle 100">
              <a:extLst>
                <a:ext uri="{FF2B5EF4-FFF2-40B4-BE49-F238E27FC236}">
                  <a16:creationId xmlns:a16="http://schemas.microsoft.com/office/drawing/2014/main" id="{586F99F8-08CC-431E-B1FF-44F8B73F0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6" name="Group 101">
              <a:extLst>
                <a:ext uri="{FF2B5EF4-FFF2-40B4-BE49-F238E27FC236}">
                  <a16:creationId xmlns:a16="http://schemas.microsoft.com/office/drawing/2014/main" id="{AC0BBCE8-996D-4873-88BA-A7696B279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7" name="AutoShape 102">
                <a:extLst>
                  <a:ext uri="{FF2B5EF4-FFF2-40B4-BE49-F238E27FC236}">
                    <a16:creationId xmlns:a16="http://schemas.microsoft.com/office/drawing/2014/main" id="{EF4CDA28-C95C-44B6-ABF9-938EE04D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" name="AutoShape 103">
                <a:extLst>
                  <a:ext uri="{FF2B5EF4-FFF2-40B4-BE49-F238E27FC236}">
                    <a16:creationId xmlns:a16="http://schemas.microsoft.com/office/drawing/2014/main" id="{09D5B538-09F0-4624-9657-44D86364D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7" name="Rectangle 104">
              <a:extLst>
                <a:ext uri="{FF2B5EF4-FFF2-40B4-BE49-F238E27FC236}">
                  <a16:creationId xmlns:a16="http://schemas.microsoft.com/office/drawing/2014/main" id="{718FA48D-33D0-4364-8C9C-B1CCF64F8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" name="Rectangle 105">
              <a:extLst>
                <a:ext uri="{FF2B5EF4-FFF2-40B4-BE49-F238E27FC236}">
                  <a16:creationId xmlns:a16="http://schemas.microsoft.com/office/drawing/2014/main" id="{EF6F3E31-B73F-473F-9116-0E8FC33E5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9" name="Group 106">
              <a:extLst>
                <a:ext uri="{FF2B5EF4-FFF2-40B4-BE49-F238E27FC236}">
                  <a16:creationId xmlns:a16="http://schemas.microsoft.com/office/drawing/2014/main" id="{E2EAD758-5FAA-4D63-AE79-B58141DB0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" name="AutoShape 107">
                <a:extLst>
                  <a:ext uri="{FF2B5EF4-FFF2-40B4-BE49-F238E27FC236}">
                    <a16:creationId xmlns:a16="http://schemas.microsoft.com/office/drawing/2014/main" id="{DD1190E7-93AE-4E54-A5DE-0CC6974A9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" name="AutoShape 108">
                <a:extLst>
                  <a:ext uri="{FF2B5EF4-FFF2-40B4-BE49-F238E27FC236}">
                    <a16:creationId xmlns:a16="http://schemas.microsoft.com/office/drawing/2014/main" id="{0166FC1E-5276-435A-8131-C6FE9991C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80" name="Freeform 109">
              <a:extLst>
                <a:ext uri="{FF2B5EF4-FFF2-40B4-BE49-F238E27FC236}">
                  <a16:creationId xmlns:a16="http://schemas.microsoft.com/office/drawing/2014/main" id="{D25121C0-E5FC-48CF-9019-213AE9CD3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1" name="Group 110">
              <a:extLst>
                <a:ext uri="{FF2B5EF4-FFF2-40B4-BE49-F238E27FC236}">
                  <a16:creationId xmlns:a16="http://schemas.microsoft.com/office/drawing/2014/main" id="{403D56B1-2640-4C5D-8954-CAC8790DC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" name="AutoShape 111">
                <a:extLst>
                  <a:ext uri="{FF2B5EF4-FFF2-40B4-BE49-F238E27FC236}">
                    <a16:creationId xmlns:a16="http://schemas.microsoft.com/office/drawing/2014/main" id="{4B44340E-8AAD-46D4-B444-20CCBE21B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" name="AutoShape 112">
                <a:extLst>
                  <a:ext uri="{FF2B5EF4-FFF2-40B4-BE49-F238E27FC236}">
                    <a16:creationId xmlns:a16="http://schemas.microsoft.com/office/drawing/2014/main" id="{81B3FFC3-80CF-471A-823E-D66101B23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82" name="Rectangle 113">
              <a:extLst>
                <a:ext uri="{FF2B5EF4-FFF2-40B4-BE49-F238E27FC236}">
                  <a16:creationId xmlns:a16="http://schemas.microsoft.com/office/drawing/2014/main" id="{B05BDB53-A0F0-472E-966C-00CBDE3D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" name="Freeform 114">
              <a:extLst>
                <a:ext uri="{FF2B5EF4-FFF2-40B4-BE49-F238E27FC236}">
                  <a16:creationId xmlns:a16="http://schemas.microsoft.com/office/drawing/2014/main" id="{96D20D69-BDA6-439A-A3F1-7A040FBD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115">
              <a:extLst>
                <a:ext uri="{FF2B5EF4-FFF2-40B4-BE49-F238E27FC236}">
                  <a16:creationId xmlns:a16="http://schemas.microsoft.com/office/drawing/2014/main" id="{02E6BB8A-B7FD-48C6-966B-839194D36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Oval 116">
              <a:extLst>
                <a:ext uri="{FF2B5EF4-FFF2-40B4-BE49-F238E27FC236}">
                  <a16:creationId xmlns:a16="http://schemas.microsoft.com/office/drawing/2014/main" id="{67315C6C-7068-490B-84C0-F740B426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" name="Freeform 117">
              <a:extLst>
                <a:ext uri="{FF2B5EF4-FFF2-40B4-BE49-F238E27FC236}">
                  <a16:creationId xmlns:a16="http://schemas.microsoft.com/office/drawing/2014/main" id="{570AB459-B89E-4608-911A-0B879EFC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AutoShape 118">
              <a:extLst>
                <a:ext uri="{FF2B5EF4-FFF2-40B4-BE49-F238E27FC236}">
                  <a16:creationId xmlns:a16="http://schemas.microsoft.com/office/drawing/2014/main" id="{F8ABBCD9-76CD-4A3D-89BC-D0BE87F56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" name="AutoShape 119">
              <a:extLst>
                <a:ext uri="{FF2B5EF4-FFF2-40B4-BE49-F238E27FC236}">
                  <a16:creationId xmlns:a16="http://schemas.microsoft.com/office/drawing/2014/main" id="{CADA0FB9-4878-42E4-9DBA-AAA9CA7B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9" name="Oval 120">
              <a:extLst>
                <a:ext uri="{FF2B5EF4-FFF2-40B4-BE49-F238E27FC236}">
                  <a16:creationId xmlns:a16="http://schemas.microsoft.com/office/drawing/2014/main" id="{06056564-1C4B-4CAB-9391-20B6A8A3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" name="Oval 121">
              <a:extLst>
                <a:ext uri="{FF2B5EF4-FFF2-40B4-BE49-F238E27FC236}">
                  <a16:creationId xmlns:a16="http://schemas.microsoft.com/office/drawing/2014/main" id="{09BE2275-A8D8-44B1-8A63-27925908F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122">
              <a:extLst>
                <a:ext uri="{FF2B5EF4-FFF2-40B4-BE49-F238E27FC236}">
                  <a16:creationId xmlns:a16="http://schemas.microsoft.com/office/drawing/2014/main" id="{3113BC65-A8C5-4BC3-A298-C81BD751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" name="Rectangle 123">
              <a:extLst>
                <a:ext uri="{FF2B5EF4-FFF2-40B4-BE49-F238E27FC236}">
                  <a16:creationId xmlns:a16="http://schemas.microsoft.com/office/drawing/2014/main" id="{06DEB985-E492-40BC-B2C4-DD07DDC78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28B8CC6-CD30-43FE-96BF-14BAB585E4F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02" name="Slide Number Placeholder 3">
            <a:extLst>
              <a:ext uri="{FF2B5EF4-FFF2-40B4-BE49-F238E27FC236}">
                <a16:creationId xmlns:a16="http://schemas.microsoft.com/office/drawing/2014/main" id="{A1B9A429-6D82-4E1C-A92D-C463FE92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+91 80 66186603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88449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58831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Connection-oriented transport: TCP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Flow control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3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flow control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33042" y="61848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flow control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72">
            <a:extLst>
              <a:ext uri="{FF2B5EF4-FFF2-40B4-BE49-F238E27FC236}">
                <a16:creationId xmlns:a16="http://schemas.microsoft.com/office/drawing/2014/main" id="{49E38028-08FB-4ECB-AF40-DD146067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Freeform 32">
            <a:extLst>
              <a:ext uri="{FF2B5EF4-FFF2-40B4-BE49-F238E27FC236}">
                <a16:creationId xmlns:a16="http://schemas.microsoft.com/office/drawing/2014/main" id="{CEF08012-217D-4C70-8003-E3390DD205E9}"/>
              </a:ext>
            </a:extLst>
          </p:cNvPr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Rectangle 40">
            <a:extLst>
              <a:ext uri="{FF2B5EF4-FFF2-40B4-BE49-F238E27FC236}">
                <a16:creationId xmlns:a16="http://schemas.microsoft.com/office/drawing/2014/main" id="{5A9285A9-A97A-41B5-B000-27EDC222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id="{D388D88A-2B30-45DB-B106-9B290234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application</a:t>
            </a:r>
          </a:p>
          <a:p>
            <a:r>
              <a:rPr lang="en-US" altLang="en-US">
                <a:latin typeface="Arial" panose="020B0604020202020204" pitchFamily="34" charset="0"/>
              </a:rPr>
              <a:t>process</a:t>
            </a:r>
          </a:p>
        </p:txBody>
      </p:sp>
      <p:grpSp>
        <p:nvGrpSpPr>
          <p:cNvPr id="15" name="Group 47">
            <a:extLst>
              <a:ext uri="{FF2B5EF4-FFF2-40B4-BE49-F238E27FC236}">
                <a16:creationId xmlns:a16="http://schemas.microsoft.com/office/drawing/2014/main" id="{941740AB-2A38-47C4-AD21-49CF5E9E296A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16" name="Rectangle 44">
              <a:extLst>
                <a:ext uri="{FF2B5EF4-FFF2-40B4-BE49-F238E27FC236}">
                  <a16:creationId xmlns:a16="http://schemas.microsoft.com/office/drawing/2014/main" id="{5E886205-3841-45F2-B8AC-BAA7E50C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46">
              <a:extLst>
                <a:ext uri="{FF2B5EF4-FFF2-40B4-BE49-F238E27FC236}">
                  <a16:creationId xmlns:a16="http://schemas.microsoft.com/office/drawing/2014/main" id="{72443E76-6263-4602-B858-00AE88553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receiver buffers</a:t>
              </a:r>
            </a:p>
          </p:txBody>
        </p:sp>
      </p:grpSp>
      <p:sp>
        <p:nvSpPr>
          <p:cNvPr id="18" name="Oval 48">
            <a:extLst>
              <a:ext uri="{FF2B5EF4-FFF2-40B4-BE49-F238E27FC236}">
                <a16:creationId xmlns:a16="http://schemas.microsoft.com/office/drawing/2014/main" id="{A82E73DB-3367-47BD-8453-07A301AF2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" name="Text Box 64">
            <a:extLst>
              <a:ext uri="{FF2B5EF4-FFF2-40B4-BE49-F238E27FC236}">
                <a16:creationId xmlns:a16="http://schemas.microsoft.com/office/drawing/2014/main" id="{426C0F98-5C53-46C8-9F88-0DDD2AEE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20" name="Oval 65">
            <a:extLst>
              <a:ext uri="{FF2B5EF4-FFF2-40B4-BE49-F238E27FC236}">
                <a16:creationId xmlns:a16="http://schemas.microsoft.com/office/drawing/2014/main" id="{DFBE5047-3505-48FB-B199-75ACF09B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" name="Text Box 66">
            <a:extLst>
              <a:ext uri="{FF2B5EF4-FFF2-40B4-BE49-F238E27FC236}">
                <a16:creationId xmlns:a16="http://schemas.microsoft.com/office/drawing/2014/main" id="{356817AB-7008-4B8D-9DCA-D4B8256FE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22" name="Freeform 61">
            <a:extLst>
              <a:ext uri="{FF2B5EF4-FFF2-40B4-BE49-F238E27FC236}">
                <a16:creationId xmlns:a16="http://schemas.microsoft.com/office/drawing/2014/main" id="{FC3C418F-7167-4E35-97FF-AFBE84909782}"/>
              </a:ext>
            </a:extLst>
          </p:cNvPr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" name="Line 68">
            <a:extLst>
              <a:ext uri="{FF2B5EF4-FFF2-40B4-BE49-F238E27FC236}">
                <a16:creationId xmlns:a16="http://schemas.microsoft.com/office/drawing/2014/main" id="{B66B6D9C-CA99-4556-88EE-7F8037E77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" name="Line 69">
            <a:extLst>
              <a:ext uri="{FF2B5EF4-FFF2-40B4-BE49-F238E27FC236}">
                <a16:creationId xmlns:a16="http://schemas.microsoft.com/office/drawing/2014/main" id="{792EF9AF-6C17-40A6-BD31-AC6A17036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5" name="Group 56">
            <a:extLst>
              <a:ext uri="{FF2B5EF4-FFF2-40B4-BE49-F238E27FC236}">
                <a16:creationId xmlns:a16="http://schemas.microsoft.com/office/drawing/2014/main" id="{8354B059-70E5-4978-AF67-0BA32629DD19}"/>
              </a:ext>
            </a:extLst>
          </p:cNvPr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59EB256F-A665-4595-9CF8-BD1383D41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EAB56FFB-51AF-4FF1-8B06-54F2E6D2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id="{D649534B-9CBE-4552-98B8-CE87579C8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6F5BA0BB-3EF8-4457-9DCC-C66ACE42B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0" name="Freeform 63">
            <a:extLst>
              <a:ext uri="{FF2B5EF4-FFF2-40B4-BE49-F238E27FC236}">
                <a16:creationId xmlns:a16="http://schemas.microsoft.com/office/drawing/2014/main" id="{0D4C258F-7F0D-4B52-969B-499483C283D2}"/>
              </a:ext>
            </a:extLst>
          </p:cNvPr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31" name="Group 77">
            <a:extLst>
              <a:ext uri="{FF2B5EF4-FFF2-40B4-BE49-F238E27FC236}">
                <a16:creationId xmlns:a16="http://schemas.microsoft.com/office/drawing/2014/main" id="{AF09281F-9FCD-4550-9325-A6102A054CD3}"/>
              </a:ext>
            </a:extLst>
          </p:cNvPr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32" name="Rectangle 74">
              <a:extLst>
                <a:ext uri="{FF2B5EF4-FFF2-40B4-BE49-F238E27FC236}">
                  <a16:creationId xmlns:a16="http://schemas.microsoft.com/office/drawing/2014/main" id="{3A590770-40AD-4D20-AC71-C4280C13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Line 75">
              <a:extLst>
                <a:ext uri="{FF2B5EF4-FFF2-40B4-BE49-F238E27FC236}">
                  <a16:creationId xmlns:a16="http://schemas.microsoft.com/office/drawing/2014/main" id="{4E3B05B5-6B1A-4BA6-AB8D-66115926A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4" name="Line 76">
              <a:extLst>
                <a:ext uri="{FF2B5EF4-FFF2-40B4-BE49-F238E27FC236}">
                  <a16:creationId xmlns:a16="http://schemas.microsoft.com/office/drawing/2014/main" id="{4A562B7B-6452-43C0-957B-B554685DF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5" name="Rectangle 80">
            <a:extLst>
              <a:ext uri="{FF2B5EF4-FFF2-40B4-BE49-F238E27FC236}">
                <a16:creationId xmlns:a16="http://schemas.microsoft.com/office/drawing/2014/main" id="{182DCC16-7EA6-467B-8AB5-DD590133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" name="Rectangle 86">
            <a:extLst>
              <a:ext uri="{FF2B5EF4-FFF2-40B4-BE49-F238E27FC236}">
                <a16:creationId xmlns:a16="http://schemas.microsoft.com/office/drawing/2014/main" id="{9BB9A62C-947D-4B9A-A538-E17AB882B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72096B14-887A-4C51-8F30-A2E8083D4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" name="Rectangle 92">
            <a:extLst>
              <a:ext uri="{FF2B5EF4-FFF2-40B4-BE49-F238E27FC236}">
                <a16:creationId xmlns:a16="http://schemas.microsoft.com/office/drawing/2014/main" id="{045BBA6B-D4F5-41B3-B2F4-0961D8073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4BFAB4BF-C90B-45F0-A2B3-EE12F2427E8F}"/>
              </a:ext>
            </a:extLst>
          </p:cNvPr>
          <p:cNvGrpSpPr>
            <a:grpSpLocks/>
          </p:cNvGrpSpPr>
          <p:nvPr/>
        </p:nvGrpSpPr>
        <p:grpSpPr bwMode="auto"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40" name="Text Box 95">
              <a:extLst>
                <a:ext uri="{FF2B5EF4-FFF2-40B4-BE49-F238E27FC236}">
                  <a16:creationId xmlns:a16="http://schemas.microsoft.com/office/drawing/2014/main" id="{DF4028DC-8743-4544-AFCE-DCD6C8A46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41" name="Text Box 96">
              <a:extLst>
                <a:ext uri="{FF2B5EF4-FFF2-40B4-BE49-F238E27FC236}">
                  <a16:creationId xmlns:a16="http://schemas.microsoft.com/office/drawing/2014/main" id="{D291E137-A60F-4FE1-B23C-62B9C477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OS</a:t>
              </a:r>
            </a:p>
          </p:txBody>
        </p:sp>
        <p:sp>
          <p:nvSpPr>
            <p:cNvPr id="42" name="Line 98">
              <a:extLst>
                <a:ext uri="{FF2B5EF4-FFF2-40B4-BE49-F238E27FC236}">
                  <a16:creationId xmlns:a16="http://schemas.microsoft.com/office/drawing/2014/main" id="{1E8BF197-2F56-4327-8648-D840BBD6A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43" name="Text Box 103">
            <a:extLst>
              <a:ext uri="{FF2B5EF4-FFF2-40B4-BE49-F238E27FC236}">
                <a16:creationId xmlns:a16="http://schemas.microsoft.com/office/drawing/2014/main" id="{B3442596-484F-4B1D-B881-BF9AC77DD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receiver protocol stack</a:t>
            </a:r>
          </a:p>
        </p:txBody>
      </p:sp>
      <p:sp>
        <p:nvSpPr>
          <p:cNvPr id="44" name="Text Box 104">
            <a:extLst>
              <a:ext uri="{FF2B5EF4-FFF2-40B4-BE49-F238E27FC236}">
                <a16:creationId xmlns:a16="http://schemas.microsoft.com/office/drawing/2014/main" id="{69CF35B8-8CAC-477C-9ACB-63AE6770E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1314450"/>
            <a:ext cx="31924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application may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remove data from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TCP socket buffers …. </a:t>
            </a:r>
          </a:p>
        </p:txBody>
      </p:sp>
      <p:sp>
        <p:nvSpPr>
          <p:cNvPr id="45" name="Line 105">
            <a:extLst>
              <a:ext uri="{FF2B5EF4-FFF2-40B4-BE49-F238E27FC236}">
                <a16:creationId xmlns:a16="http://schemas.microsoft.com/office/drawing/2014/main" id="{185B0539-D3E1-4D59-9B84-32B91FF78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6" name="Text Box 106">
            <a:extLst>
              <a:ext uri="{FF2B5EF4-FFF2-40B4-BE49-F238E27FC236}">
                <a16:creationId xmlns:a16="http://schemas.microsoft.com/office/drawing/2014/main" id="{E46BC746-987C-48DC-B834-C9B70BF5F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525713"/>
            <a:ext cx="20812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… slower than TCP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receiver is delivering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(sender is sending)</a:t>
            </a:r>
          </a:p>
        </p:txBody>
      </p:sp>
      <p:sp>
        <p:nvSpPr>
          <p:cNvPr id="47" name="Line 108">
            <a:extLst>
              <a:ext uri="{FF2B5EF4-FFF2-40B4-BE49-F238E27FC236}">
                <a16:creationId xmlns:a16="http://schemas.microsoft.com/office/drawing/2014/main" id="{76599193-9D67-469E-B211-7D2953248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8" name="Line 115">
            <a:extLst>
              <a:ext uri="{FF2B5EF4-FFF2-40B4-BE49-F238E27FC236}">
                <a16:creationId xmlns:a16="http://schemas.microsoft.com/office/drawing/2014/main" id="{D183BB2B-24F6-4BD5-9E4F-9596B37FF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9" name="Text Box 116">
            <a:extLst>
              <a:ext uri="{FF2B5EF4-FFF2-40B4-BE49-F238E27FC236}">
                <a16:creationId xmlns:a16="http://schemas.microsoft.com/office/drawing/2014/main" id="{D42DE57A-EBE4-41BB-ABFA-0CA5042F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from sender</a:t>
            </a:r>
          </a:p>
        </p:txBody>
      </p:sp>
      <p:grpSp>
        <p:nvGrpSpPr>
          <p:cNvPr id="50" name="Group 123">
            <a:extLst>
              <a:ext uri="{FF2B5EF4-FFF2-40B4-BE49-F238E27FC236}">
                <a16:creationId xmlns:a16="http://schemas.microsoft.com/office/drawing/2014/main" id="{0963E6CD-47C6-4E9C-BAD1-980F89A602C3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4194175"/>
            <a:ext cx="5395912" cy="1755775"/>
            <a:chOff x="221" y="2091"/>
            <a:chExt cx="3399" cy="1106"/>
          </a:xfrm>
        </p:grpSpPr>
        <p:sp>
          <p:nvSpPr>
            <p:cNvPr id="51" name="Line 82">
              <a:extLst>
                <a:ext uri="{FF2B5EF4-FFF2-40B4-BE49-F238E27FC236}">
                  <a16:creationId xmlns:a16="http://schemas.microsoft.com/office/drawing/2014/main" id="{39A39C34-31E2-4F25-8432-2968E9C0F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" name="Rectangle 110">
              <a:extLst>
                <a:ext uri="{FF2B5EF4-FFF2-40B4-BE49-F238E27FC236}">
                  <a16:creationId xmlns:a16="http://schemas.microsoft.com/office/drawing/2014/main" id="{D95F0563-B4E9-4011-B6D1-F81D6928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Text Box 111">
              <a:extLst>
                <a:ext uri="{FF2B5EF4-FFF2-40B4-BE49-F238E27FC236}">
                  <a16:creationId xmlns:a16="http://schemas.microsoft.com/office/drawing/2014/main" id="{F1FA6824-EF07-4479-B1B3-8FFC50EF8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receiver controls sender, so sender won</a:t>
              </a:r>
              <a:r>
                <a:rPr lang="ja-JP" altLang="en-US" sz="2000" dirty="0"/>
                <a:t>’</a:t>
              </a:r>
              <a:r>
                <a:rPr lang="en-US" altLang="ja-JP" sz="2000" dirty="0"/>
                <a:t>t overflow receiver</a:t>
              </a:r>
              <a:r>
                <a:rPr lang="ja-JP" altLang="en-US" sz="2000" dirty="0"/>
                <a:t>’</a:t>
              </a:r>
              <a:r>
                <a:rPr lang="en-US" altLang="ja-JP" sz="2000" dirty="0"/>
                <a:t>s buffer by transmitting too much, too fast</a:t>
              </a:r>
              <a:endParaRPr lang="en-US" altLang="en-US" sz="1000" dirty="0"/>
            </a:p>
          </p:txBody>
        </p:sp>
        <p:grpSp>
          <p:nvGrpSpPr>
            <p:cNvPr id="54" name="Group 112">
              <a:extLst>
                <a:ext uri="{FF2B5EF4-FFF2-40B4-BE49-F238E27FC236}">
                  <a16:creationId xmlns:a16="http://schemas.microsoft.com/office/drawing/2014/main" id="{1356642C-C724-4CAC-9C17-FE6F2E89A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56" name="Rectangle 113">
                <a:extLst>
                  <a:ext uri="{FF2B5EF4-FFF2-40B4-BE49-F238E27FC236}">
                    <a16:creationId xmlns:a16="http://schemas.microsoft.com/office/drawing/2014/main" id="{C7621DB1-55B5-4949-9D5E-33D2D2E69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Text Box 114">
                <a:extLst>
                  <a:ext uri="{FF2B5EF4-FFF2-40B4-BE49-F238E27FC236}">
                    <a16:creationId xmlns:a16="http://schemas.microsoft.com/office/drawing/2014/main" id="{F066E545-38CD-4FEF-9E8A-9166C0798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i="1">
                    <a:solidFill>
                      <a:srgbClr val="CC0000"/>
                    </a:solidFill>
                  </a:rPr>
                  <a:t>flow control</a:t>
                </a:r>
              </a:p>
            </p:txBody>
          </p:sp>
        </p:grpSp>
        <p:sp>
          <p:nvSpPr>
            <p:cNvPr id="55" name="Line 117">
              <a:extLst>
                <a:ext uri="{FF2B5EF4-FFF2-40B4-BE49-F238E27FC236}">
                  <a16:creationId xmlns:a16="http://schemas.microsoft.com/office/drawing/2014/main" id="{9C3DFF8A-4F02-414E-9BD8-33E28047B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8" name="Line 118">
            <a:extLst>
              <a:ext uri="{FF2B5EF4-FFF2-40B4-BE49-F238E27FC236}">
                <a16:creationId xmlns:a16="http://schemas.microsoft.com/office/drawing/2014/main" id="{A660E6D8-43B6-4F65-8CF7-270D76A7D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60" name="Group 124">
            <a:extLst>
              <a:ext uri="{FF2B5EF4-FFF2-40B4-BE49-F238E27FC236}">
                <a16:creationId xmlns:a16="http://schemas.microsoft.com/office/drawing/2014/main" id="{54B661EB-BC00-4E85-AB2A-AEB07628C4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61" name="Picture 125" descr="desktop_computer_stylized_medium">
              <a:extLst>
                <a:ext uri="{FF2B5EF4-FFF2-40B4-BE49-F238E27FC236}">
                  <a16:creationId xmlns:a16="http://schemas.microsoft.com/office/drawing/2014/main" id="{DED578A5-E554-455B-AAE6-075319699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26">
              <a:extLst>
                <a:ext uri="{FF2B5EF4-FFF2-40B4-BE49-F238E27FC236}">
                  <a16:creationId xmlns:a16="http://schemas.microsoft.com/office/drawing/2014/main" id="{56AE2F5D-A9F5-434A-B2C5-3B892751F8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C434930-433C-4203-9CE7-B66CEF877EF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A95C1258-8111-416C-80AA-FBFD0AF8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659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flow control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12" name="Group 72">
            <a:extLst>
              <a:ext uri="{FF2B5EF4-FFF2-40B4-BE49-F238E27FC236}">
                <a16:creationId xmlns:a16="http://schemas.microsoft.com/office/drawing/2014/main" id="{901C75DC-5606-46C7-952A-F8ED3064CD00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2230438"/>
            <a:ext cx="2578100" cy="2155825"/>
            <a:chOff x="512" y="1294"/>
            <a:chExt cx="1888" cy="1358"/>
          </a:xfrm>
        </p:grpSpPr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92540026-CA41-4A71-AFC9-8E11F1090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1E11CA6-F8AD-47BB-A385-75EA47E4A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4A95C9FF-96E1-4BC0-90ED-342CA8F5D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20A51222-2718-45CC-9085-D07C21D2D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B8253C25-820F-4069-AF1C-93A67F7D3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4" name="Rectangle 52">
              <a:extLst>
                <a:ext uri="{FF2B5EF4-FFF2-40B4-BE49-F238E27FC236}">
                  <a16:creationId xmlns:a16="http://schemas.microsoft.com/office/drawing/2014/main" id="{05727D62-D9DD-4AC7-BF17-545B1344A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9F0E2441-0595-4BA0-AC47-D36F39BA8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6" name="AutoShape 54">
              <a:extLst>
                <a:ext uri="{FF2B5EF4-FFF2-40B4-BE49-F238E27FC236}">
                  <a16:creationId xmlns:a16="http://schemas.microsoft.com/office/drawing/2014/main" id="{00B23CEE-18DC-4BBB-9AFF-3ECFEF592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55" descr="Dark upward diagonal">
              <a:extLst>
                <a:ext uri="{FF2B5EF4-FFF2-40B4-BE49-F238E27FC236}">
                  <a16:creationId xmlns:a16="http://schemas.microsoft.com/office/drawing/2014/main" id="{023BB836-B9F3-423D-A16C-B67B5838C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AutoShape 56">
              <a:extLst>
                <a:ext uri="{FF2B5EF4-FFF2-40B4-BE49-F238E27FC236}">
                  <a16:creationId xmlns:a16="http://schemas.microsoft.com/office/drawing/2014/main" id="{BC299C60-D468-4358-82FF-75DAD3297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Text Box 57">
              <a:extLst>
                <a:ext uri="{FF2B5EF4-FFF2-40B4-BE49-F238E27FC236}">
                  <a16:creationId xmlns:a16="http://schemas.microsoft.com/office/drawing/2014/main" id="{A660C231-3990-4978-B53C-6E5AADF05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ahoma" panose="020B0604030504040204" pitchFamily="34" charset="0"/>
                </a:rPr>
                <a:t>buffered data</a:t>
              </a:r>
            </a:p>
          </p:txBody>
        </p:sp>
        <p:sp>
          <p:nvSpPr>
            <p:cNvPr id="20" name="Line 58">
              <a:extLst>
                <a:ext uri="{FF2B5EF4-FFF2-40B4-BE49-F238E27FC236}">
                  <a16:creationId xmlns:a16="http://schemas.microsoft.com/office/drawing/2014/main" id="{59CD034F-A9A3-4BE0-95A5-C6C7503F8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D4E5A12E-0B8C-4E40-BB02-F6ABC6CEC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ahoma" panose="020B0604030504040204" pitchFamily="34" charset="0"/>
                </a:rPr>
                <a:t>free buffer space</a:t>
              </a:r>
            </a:p>
          </p:txBody>
        </p:sp>
      </p:grpSp>
      <p:sp>
        <p:nvSpPr>
          <p:cNvPr id="26" name="Text Box 62">
            <a:extLst>
              <a:ext uri="{FF2B5EF4-FFF2-40B4-BE49-F238E27FC236}">
                <a16:creationId xmlns:a16="http://schemas.microsoft.com/office/drawing/2014/main" id="{85DEFF04-467D-4830-9B06-E72288551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rwnd</a:t>
            </a:r>
          </a:p>
        </p:txBody>
      </p:sp>
      <p:sp>
        <p:nvSpPr>
          <p:cNvPr id="27" name="Line 64">
            <a:extLst>
              <a:ext uri="{FF2B5EF4-FFF2-40B4-BE49-F238E27FC236}">
                <a16:creationId xmlns:a16="http://schemas.microsoft.com/office/drawing/2014/main" id="{034550EF-797E-47F5-AC68-0D4F0295C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3108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" name="Line 65">
            <a:extLst>
              <a:ext uri="{FF2B5EF4-FFF2-40B4-BE49-F238E27FC236}">
                <a16:creationId xmlns:a16="http://schemas.microsoft.com/office/drawing/2014/main" id="{108D474F-1C53-463A-8BF0-6D8C4CC653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9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9" name="Line 66">
            <a:extLst>
              <a:ext uri="{FF2B5EF4-FFF2-40B4-BE49-F238E27FC236}">
                <a16:creationId xmlns:a16="http://schemas.microsoft.com/office/drawing/2014/main" id="{D2F08DC2-724E-428D-933D-679E164FC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5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0" name="Line 67">
            <a:extLst>
              <a:ext uri="{FF2B5EF4-FFF2-40B4-BE49-F238E27FC236}">
                <a16:creationId xmlns:a16="http://schemas.microsoft.com/office/drawing/2014/main" id="{A433CEC2-4525-48D0-BA1F-DFDE0FFA3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" name="Line 68">
            <a:extLst>
              <a:ext uri="{FF2B5EF4-FFF2-40B4-BE49-F238E27FC236}">
                <a16:creationId xmlns:a16="http://schemas.microsoft.com/office/drawing/2014/main" id="{791B063C-E457-4896-8F56-8B01A3894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2" name="Line 69">
            <a:extLst>
              <a:ext uri="{FF2B5EF4-FFF2-40B4-BE49-F238E27FC236}">
                <a16:creationId xmlns:a16="http://schemas.microsoft.com/office/drawing/2014/main" id="{19595147-E044-4B44-90E9-09F210B5A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3" name="Line 70">
            <a:extLst>
              <a:ext uri="{FF2B5EF4-FFF2-40B4-BE49-F238E27FC236}">
                <a16:creationId xmlns:a16="http://schemas.microsoft.com/office/drawing/2014/main" id="{B3FD99D3-0E65-417A-B258-AE35EF0302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5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4" name="Text Box 71">
            <a:extLst>
              <a:ext uri="{FF2B5EF4-FFF2-40B4-BE49-F238E27FC236}">
                <a16:creationId xmlns:a16="http://schemas.microsoft.com/office/drawing/2014/main" id="{00F489CA-A14D-40EA-9C52-A93680281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2736850"/>
            <a:ext cx="1284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RcvBuffer</a:t>
            </a:r>
          </a:p>
        </p:txBody>
      </p:sp>
      <p:sp>
        <p:nvSpPr>
          <p:cNvPr id="35" name="Text Box 73">
            <a:extLst>
              <a:ext uri="{FF2B5EF4-FFF2-40B4-BE49-F238E27FC236}">
                <a16:creationId xmlns:a16="http://schemas.microsoft.com/office/drawing/2014/main" id="{9E3156E2-1733-4817-A378-48092FD1B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0" y="4365625"/>
            <a:ext cx="222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Tahoma" panose="020B0604030504040204" pitchFamily="34" charset="0"/>
              </a:rPr>
              <a:t>TCP segment payloads</a:t>
            </a:r>
          </a:p>
        </p:txBody>
      </p:sp>
      <p:sp>
        <p:nvSpPr>
          <p:cNvPr id="36" name="Text Box 74">
            <a:extLst>
              <a:ext uri="{FF2B5EF4-FFF2-40B4-BE49-F238E27FC236}">
                <a16:creationId xmlns:a16="http://schemas.microsoft.com/office/drawing/2014/main" id="{9B6C0C25-F7F4-49BC-916D-C18B19720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1865313"/>
            <a:ext cx="213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to application process</a:t>
            </a:r>
          </a:p>
        </p:txBody>
      </p:sp>
      <p:sp>
        <p:nvSpPr>
          <p:cNvPr id="37" name="Rectangle 75">
            <a:extLst>
              <a:ext uri="{FF2B5EF4-FFF2-40B4-BE49-F238E27FC236}">
                <a16:creationId xmlns:a16="http://schemas.microsoft.com/office/drawing/2014/main" id="{6B7E256E-793B-46A4-8041-F18D38497B83}"/>
              </a:ext>
            </a:extLst>
          </p:cNvPr>
          <p:cNvSpPr txBox="1">
            <a:spLocks noChangeArrowheads="1"/>
          </p:cNvSpPr>
          <p:nvPr/>
        </p:nvSpPr>
        <p:spPr>
          <a:xfrm>
            <a:off x="493713" y="1549400"/>
            <a:ext cx="4054475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receiver </a:t>
            </a:r>
            <a:r>
              <a:rPr lang="ja-JP" altLang="en-US" sz="2400" dirty="0"/>
              <a:t>“</a:t>
            </a:r>
            <a:r>
              <a:rPr lang="en-US" altLang="ja-JP" sz="2400" dirty="0"/>
              <a:t>advertises</a:t>
            </a:r>
            <a:r>
              <a:rPr lang="ja-JP" altLang="en-US" sz="2400" dirty="0"/>
              <a:t>”</a:t>
            </a:r>
            <a:r>
              <a:rPr lang="en-US" altLang="ja-JP" sz="2400" dirty="0"/>
              <a:t> free buffer space by including </a:t>
            </a:r>
            <a:r>
              <a:rPr lang="en-US" altLang="ja-JP" sz="2400" b="1" dirty="0" err="1"/>
              <a:t>rwnd</a:t>
            </a:r>
            <a:r>
              <a:rPr lang="en-US" altLang="ja-JP" sz="2400" dirty="0"/>
              <a:t> value in TCP header of receiver-to-sender segments</a:t>
            </a:r>
          </a:p>
          <a:p>
            <a:pPr lvl="1"/>
            <a:r>
              <a:rPr lang="en-US" altLang="en-US" b="1" dirty="0" err="1"/>
              <a:t>RcvBuffer</a:t>
            </a:r>
            <a:r>
              <a:rPr lang="en-US" altLang="en-US" b="1" dirty="0"/>
              <a:t> </a:t>
            </a:r>
            <a:r>
              <a:rPr lang="en-US" altLang="en-US" dirty="0"/>
              <a:t>size set via socket options (typical default is 4096 bytes)</a:t>
            </a:r>
          </a:p>
          <a:p>
            <a:pPr lvl="1"/>
            <a:r>
              <a:rPr lang="en-US" altLang="en-US" dirty="0"/>
              <a:t>many operating systems </a:t>
            </a:r>
            <a:r>
              <a:rPr lang="en-US" altLang="en-US" dirty="0" err="1"/>
              <a:t>autoadjust</a:t>
            </a:r>
            <a:r>
              <a:rPr lang="en-US" altLang="en-US" dirty="0"/>
              <a:t> </a:t>
            </a:r>
            <a:r>
              <a:rPr lang="en-US" altLang="en-US" b="1" dirty="0" err="1"/>
              <a:t>RcvBuffer</a:t>
            </a:r>
            <a:endParaRPr lang="en-US" altLang="en-US" dirty="0"/>
          </a:p>
          <a:p>
            <a:r>
              <a:rPr lang="en-US" altLang="en-US" sz="2400" dirty="0"/>
              <a:t>sender limits amount of </a:t>
            </a:r>
            <a:r>
              <a:rPr lang="en-US" altLang="en-US" sz="2400" dirty="0" err="1"/>
              <a:t>unacked</a:t>
            </a:r>
            <a:r>
              <a:rPr lang="en-US" altLang="en-US" sz="2400" dirty="0"/>
              <a:t> (</a:t>
            </a:r>
            <a:r>
              <a:rPr lang="ja-JP" altLang="en-US" sz="2400" dirty="0"/>
              <a:t>“</a:t>
            </a:r>
            <a:r>
              <a:rPr lang="en-US" altLang="ja-JP" sz="2400" dirty="0"/>
              <a:t>in-flight</a:t>
            </a:r>
            <a:r>
              <a:rPr lang="ja-JP" altLang="en-US" sz="2400" dirty="0"/>
              <a:t>”</a:t>
            </a:r>
            <a:r>
              <a:rPr lang="en-US" altLang="ja-JP" sz="2400" dirty="0"/>
              <a:t>) data to receiver</a:t>
            </a:r>
            <a:r>
              <a:rPr lang="ja-JP" altLang="en-US" sz="2400" dirty="0"/>
              <a:t>’</a:t>
            </a:r>
            <a:r>
              <a:rPr lang="en-US" altLang="ja-JP" sz="2400" dirty="0"/>
              <a:t>s </a:t>
            </a:r>
            <a:r>
              <a:rPr lang="en-US" altLang="ja-JP" sz="2400" b="1" dirty="0" err="1"/>
              <a:t>rwnd</a:t>
            </a:r>
            <a:r>
              <a:rPr lang="en-US" altLang="ja-JP" sz="2400" b="1" dirty="0"/>
              <a:t> </a:t>
            </a:r>
            <a:r>
              <a:rPr lang="en-US" altLang="ja-JP" sz="2400" dirty="0"/>
              <a:t>value </a:t>
            </a:r>
          </a:p>
          <a:p>
            <a:r>
              <a:rPr lang="en-US" altLang="en-US" sz="2400" dirty="0"/>
              <a:t>guarantees receive buffer will not overflow</a:t>
            </a:r>
          </a:p>
        </p:txBody>
      </p:sp>
      <p:sp>
        <p:nvSpPr>
          <p:cNvPr id="38" name="Text Box 76">
            <a:extLst>
              <a:ext uri="{FF2B5EF4-FFF2-40B4-BE49-F238E27FC236}">
                <a16:creationId xmlns:a16="http://schemas.microsoft.com/office/drawing/2014/main" id="{702C155F-4B6B-449C-94A4-4A546F63E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53" y="5018088"/>
            <a:ext cx="3215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ahoma" panose="020B0604030504040204" pitchFamily="34" charset="0"/>
              </a:rPr>
              <a:t>receiver-side buffering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271BC1-BB21-491C-9C13-3D8157C91FE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6CEDD406-461F-4F16-B1B7-3308617F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7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58920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Connection-oriented transport: TCP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Connection Management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Assistant Professor, 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5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8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Connection Management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Agreeing to establish a connection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3-way handshake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3-way handshake: FSM</a:t>
            </a:r>
            <a:endParaRPr lang="en-IN" sz="2400" dirty="0">
              <a:ea typeface="ＭＳ Ｐゴシック" charset="0"/>
            </a:endParaRP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TCP: closing a connection</a:t>
            </a:r>
          </a:p>
          <a:p>
            <a:pPr marL="1238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defRPr/>
            </a:pPr>
            <a:endParaRPr lang="en-IN" sz="2400" dirty="0">
              <a:ea typeface="ＭＳ Ｐゴシック" charset="0"/>
            </a:endParaRP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4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7392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Connection Management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62">
            <a:extLst>
              <a:ext uri="{FF2B5EF4-FFF2-40B4-BE49-F238E27FC236}">
                <a16:creationId xmlns:a16="http://schemas.microsoft.com/office/drawing/2014/main" id="{B6BC6B16-5E54-411F-9190-D2CD0F64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A56C5C70-CDD4-48AD-8845-A85BD201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6668098-56A0-487F-9A99-B9AC4566115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08212"/>
            <a:ext cx="8335963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before exchanging data, sender/receiver </a:t>
            </a:r>
            <a:r>
              <a:rPr lang="ja-JP" altLang="en-US" sz="2400" dirty="0"/>
              <a:t>“</a:t>
            </a:r>
            <a:r>
              <a:rPr lang="en-US" altLang="ja-JP" sz="2400" dirty="0"/>
              <a:t>handshake</a:t>
            </a:r>
            <a:r>
              <a:rPr lang="ja-JP" altLang="en-US" sz="2400" dirty="0"/>
              <a:t>”</a:t>
            </a:r>
            <a:r>
              <a:rPr lang="en-US" altLang="ja-JP" sz="2400" dirty="0"/>
              <a:t>:</a:t>
            </a:r>
          </a:p>
          <a:p>
            <a:r>
              <a:rPr lang="en-US" altLang="en-US" sz="2400" dirty="0"/>
              <a:t>agree to establish connection (each knowing the other willing to establish connection)</a:t>
            </a:r>
          </a:p>
          <a:p>
            <a:r>
              <a:rPr lang="en-US" altLang="en-US" sz="2400" dirty="0"/>
              <a:t>agree on connection parameters</a:t>
            </a:r>
          </a:p>
        </p:txBody>
      </p:sp>
      <p:sp>
        <p:nvSpPr>
          <p:cNvPr id="15" name="Line 55">
            <a:extLst>
              <a:ext uri="{FF2B5EF4-FFF2-40B4-BE49-F238E27FC236}">
                <a16:creationId xmlns:a16="http://schemas.microsoft.com/office/drawing/2014/main" id="{3F6191E4-30C6-4884-9E00-534B34E2A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8DE86428-570A-49A0-83A0-E93601AFD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544888"/>
            <a:ext cx="2335212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connection state: ESTAB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connection variables: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seq # client-to-server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         server-to-client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 err="1">
                <a:latin typeface="Courier New" panose="02070309020205020404" pitchFamily="49" charset="0"/>
              </a:rPr>
              <a:t>rcvBuffer</a:t>
            </a:r>
            <a:r>
              <a:rPr lang="en-US" altLang="en-US" sz="1400" dirty="0">
                <a:latin typeface="Tahoma" panose="020B0604030504040204" pitchFamily="34" charset="0"/>
              </a:rPr>
              <a:t> size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   at </a:t>
            </a:r>
            <a:r>
              <a:rPr lang="en-US" altLang="en-US" sz="1400" dirty="0" err="1">
                <a:latin typeface="Tahoma" panose="020B0604030504040204" pitchFamily="34" charset="0"/>
              </a:rPr>
              <a:t>server,client</a:t>
            </a:r>
            <a:r>
              <a:rPr lang="en-US" altLang="en-US" sz="1400" dirty="0">
                <a:latin typeface="Tahoma" panose="020B0604030504040204" pitchFamily="34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           </a:t>
            </a:r>
          </a:p>
        </p:txBody>
      </p:sp>
      <p:grpSp>
        <p:nvGrpSpPr>
          <p:cNvPr id="17" name="Group 46">
            <a:extLst>
              <a:ext uri="{FF2B5EF4-FFF2-40B4-BE49-F238E27FC236}">
                <a16:creationId xmlns:a16="http://schemas.microsoft.com/office/drawing/2014/main" id="{7D50716F-B5DA-41D3-AA14-D5B2FD5D9A37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59C6540D-0B25-463F-875B-93DF07FE1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Rectangle 48">
              <a:extLst>
                <a:ext uri="{FF2B5EF4-FFF2-40B4-BE49-F238E27FC236}">
                  <a16:creationId xmlns:a16="http://schemas.microsoft.com/office/drawing/2014/main" id="{73ADE333-99F0-415B-A562-C683664FB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639797CE-70DC-4F0B-9E5B-E288B61B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50">
              <a:extLst>
                <a:ext uri="{FF2B5EF4-FFF2-40B4-BE49-F238E27FC236}">
                  <a16:creationId xmlns:a16="http://schemas.microsoft.com/office/drawing/2014/main" id="{FEC2C9C5-E077-45ED-ADD0-BE0F8789D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2" name="Text Box 54">
            <a:extLst>
              <a:ext uri="{FF2B5EF4-FFF2-40B4-BE49-F238E27FC236}">
                <a16:creationId xmlns:a16="http://schemas.microsoft.com/office/drawing/2014/main" id="{425E6CBD-9179-4DA3-A1E7-343227335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3" name="Line 56">
            <a:extLst>
              <a:ext uri="{FF2B5EF4-FFF2-40B4-BE49-F238E27FC236}">
                <a16:creationId xmlns:a16="http://schemas.microsoft.com/office/drawing/2014/main" id="{BA2DEF57-A321-4886-A2BC-773689B40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4B36F688-9959-4A7A-A12A-469C292DB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5" name="Rectangle 58">
            <a:extLst>
              <a:ext uri="{FF2B5EF4-FFF2-40B4-BE49-F238E27FC236}">
                <a16:creationId xmlns:a16="http://schemas.microsoft.com/office/drawing/2014/main" id="{E559F478-1D20-4975-847F-2D61C1942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" name="Line 59">
            <a:extLst>
              <a:ext uri="{FF2B5EF4-FFF2-40B4-BE49-F238E27FC236}">
                <a16:creationId xmlns:a16="http://schemas.microsoft.com/office/drawing/2014/main" id="{8AED4C84-5EEA-4BA5-8F96-36AAE3626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7" name="Line 60">
            <a:extLst>
              <a:ext uri="{FF2B5EF4-FFF2-40B4-BE49-F238E27FC236}">
                <a16:creationId xmlns:a16="http://schemas.microsoft.com/office/drawing/2014/main" id="{4CAE9B3B-0CE1-436B-A155-FEDBB244B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0390DD9F-2614-4DC9-9228-A1EF07158846}"/>
              </a:ext>
            </a:extLst>
          </p:cNvPr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0040A5A9-40CD-4CDD-9AC7-80A772E5F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" name="Rectangle 64">
            <a:extLst>
              <a:ext uri="{FF2B5EF4-FFF2-40B4-BE49-F238E27FC236}">
                <a16:creationId xmlns:a16="http://schemas.microsoft.com/office/drawing/2014/main" id="{C9CD188D-C4DE-458D-A4D0-E18358E9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" name="Line 65">
            <a:extLst>
              <a:ext uri="{FF2B5EF4-FFF2-40B4-BE49-F238E27FC236}">
                <a16:creationId xmlns:a16="http://schemas.microsoft.com/office/drawing/2014/main" id="{DBB5F3DC-8001-4973-88A2-C239BB467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2" name="Text Box 66">
            <a:extLst>
              <a:ext uri="{FF2B5EF4-FFF2-40B4-BE49-F238E27FC236}">
                <a16:creationId xmlns:a16="http://schemas.microsoft.com/office/drawing/2014/main" id="{83DDBCE4-BF99-43F6-886A-90720505F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088" y="3551238"/>
            <a:ext cx="2335212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connection state: ESTAB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connection Variables: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 # client-to-server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          server-to-client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rcvBuffer</a:t>
            </a:r>
            <a:r>
              <a:rPr lang="en-US" altLang="en-US" sz="1400">
                <a:latin typeface="Tahoma" panose="020B0604030504040204" pitchFamily="34" charset="0"/>
              </a:rPr>
              <a:t> size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   at server,client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           </a:t>
            </a:r>
          </a:p>
        </p:txBody>
      </p:sp>
      <p:grpSp>
        <p:nvGrpSpPr>
          <p:cNvPr id="33" name="Group 67">
            <a:extLst>
              <a:ext uri="{FF2B5EF4-FFF2-40B4-BE49-F238E27FC236}">
                <a16:creationId xmlns:a16="http://schemas.microsoft.com/office/drawing/2014/main" id="{CB7D9BD6-4935-4584-842C-1A87A320D8E3}"/>
              </a:ext>
            </a:extLst>
          </p:cNvPr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286B3276-80FD-4D9D-86AF-EABA2C4B2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6E21C5B5-6BDF-4DC0-A4AC-31DCD6BA5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17FDFE03-F38B-48F9-864E-BE958DAF3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AE5CFAF1-354D-4E43-A348-26E7B08D7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8" name="Text Box 72">
            <a:extLst>
              <a:ext uri="{FF2B5EF4-FFF2-40B4-BE49-F238E27FC236}">
                <a16:creationId xmlns:a16="http://schemas.microsoft.com/office/drawing/2014/main" id="{1A086F11-FBBC-4C42-9287-94F99367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9" name="Line 73">
            <a:extLst>
              <a:ext uri="{FF2B5EF4-FFF2-40B4-BE49-F238E27FC236}">
                <a16:creationId xmlns:a16="http://schemas.microsoft.com/office/drawing/2014/main" id="{D21D223C-E82F-46AB-AD63-CFCFEE3CB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0" name="Text Box 74">
            <a:extLst>
              <a:ext uri="{FF2B5EF4-FFF2-40B4-BE49-F238E27FC236}">
                <a16:creationId xmlns:a16="http://schemas.microsoft.com/office/drawing/2014/main" id="{846BDD00-1795-4C17-9C33-24DA4F27F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41" name="Rectangle 75">
            <a:extLst>
              <a:ext uri="{FF2B5EF4-FFF2-40B4-BE49-F238E27FC236}">
                <a16:creationId xmlns:a16="http://schemas.microsoft.com/office/drawing/2014/main" id="{D0515EE5-05B5-43CC-A5F1-52A08D5B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" name="Line 76">
            <a:extLst>
              <a:ext uri="{FF2B5EF4-FFF2-40B4-BE49-F238E27FC236}">
                <a16:creationId xmlns:a16="http://schemas.microsoft.com/office/drawing/2014/main" id="{7701A7E8-210D-40D6-A5A1-05F33555A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" name="Line 77">
            <a:extLst>
              <a:ext uri="{FF2B5EF4-FFF2-40B4-BE49-F238E27FC236}">
                <a16:creationId xmlns:a16="http://schemas.microsoft.com/office/drawing/2014/main" id="{4083B4D5-1C80-410C-A472-869D5C254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4" name="Freeform 78">
            <a:extLst>
              <a:ext uri="{FF2B5EF4-FFF2-40B4-BE49-F238E27FC236}">
                <a16:creationId xmlns:a16="http://schemas.microsoft.com/office/drawing/2014/main" id="{8111D3BA-BC54-4249-AB43-8D5E85D4D89C}"/>
              </a:ext>
            </a:extLst>
          </p:cNvPr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Text Box 83">
            <a:extLst>
              <a:ext uri="{FF2B5EF4-FFF2-40B4-BE49-F238E27FC236}">
                <a16:creationId xmlns:a16="http://schemas.microsoft.com/office/drawing/2014/main" id="{C22417FF-34AA-418D-8761-65FF66F06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5815013"/>
            <a:ext cx="2894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Socket clientSocket =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newSocket("hostname","port number");</a:t>
            </a:r>
          </a:p>
        </p:txBody>
      </p:sp>
      <p:sp>
        <p:nvSpPr>
          <p:cNvPr id="46" name="Text Box 85">
            <a:extLst>
              <a:ext uri="{FF2B5EF4-FFF2-40B4-BE49-F238E27FC236}">
                <a16:creationId xmlns:a16="http://schemas.microsoft.com/office/drawing/2014/main" id="{9402486F-831A-46AE-B904-1044335B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Socket connectionSocket = welcomeSocket.accept();</a:t>
            </a:r>
          </a:p>
        </p:txBody>
      </p:sp>
      <p:grpSp>
        <p:nvGrpSpPr>
          <p:cNvPr id="47" name="Group 89">
            <a:extLst>
              <a:ext uri="{FF2B5EF4-FFF2-40B4-BE49-F238E27FC236}">
                <a16:creationId xmlns:a16="http://schemas.microsoft.com/office/drawing/2014/main" id="{C80D0836-9EDE-4707-BBF4-F3992E37E8DB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48" name="Picture 90" descr="desktop_computer_stylized_medium">
              <a:extLst>
                <a:ext uri="{FF2B5EF4-FFF2-40B4-BE49-F238E27FC236}">
                  <a16:creationId xmlns:a16="http://schemas.microsoft.com/office/drawing/2014/main" id="{F3DBEB51-9BC7-484C-8280-99ACAA0F4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91">
              <a:extLst>
                <a:ext uri="{FF2B5EF4-FFF2-40B4-BE49-F238E27FC236}">
                  <a16:creationId xmlns:a16="http://schemas.microsoft.com/office/drawing/2014/main" id="{AC266738-07A9-455D-BE07-64303C7A67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" name="Group 92">
            <a:extLst>
              <a:ext uri="{FF2B5EF4-FFF2-40B4-BE49-F238E27FC236}">
                <a16:creationId xmlns:a16="http://schemas.microsoft.com/office/drawing/2014/main" id="{A520CAEA-6F29-431F-A98D-21507CEDB646}"/>
              </a:ext>
            </a:extLst>
          </p:cNvPr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51" name="Freeform 93">
              <a:extLst>
                <a:ext uri="{FF2B5EF4-FFF2-40B4-BE49-F238E27FC236}">
                  <a16:creationId xmlns:a16="http://schemas.microsoft.com/office/drawing/2014/main" id="{ED4E7E05-0A8A-4554-950E-684DD13FF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Rectangle 94">
              <a:extLst>
                <a:ext uri="{FF2B5EF4-FFF2-40B4-BE49-F238E27FC236}">
                  <a16:creationId xmlns:a16="http://schemas.microsoft.com/office/drawing/2014/main" id="{02A7AEDD-4366-49BE-82CE-8A444C36D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Freeform 95">
              <a:extLst>
                <a:ext uri="{FF2B5EF4-FFF2-40B4-BE49-F238E27FC236}">
                  <a16:creationId xmlns:a16="http://schemas.microsoft.com/office/drawing/2014/main" id="{A1444C69-B27B-437C-88A5-8B2EA3435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96">
              <a:extLst>
                <a:ext uri="{FF2B5EF4-FFF2-40B4-BE49-F238E27FC236}">
                  <a16:creationId xmlns:a16="http://schemas.microsoft.com/office/drawing/2014/main" id="{7CCDEB11-58F3-4CEF-9B8B-B9A173F86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Rectangle 97">
              <a:extLst>
                <a:ext uri="{FF2B5EF4-FFF2-40B4-BE49-F238E27FC236}">
                  <a16:creationId xmlns:a16="http://schemas.microsoft.com/office/drawing/2014/main" id="{05FBFCEB-DC45-4431-8C4E-97068DCB5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6" name="Group 98">
              <a:extLst>
                <a:ext uri="{FF2B5EF4-FFF2-40B4-BE49-F238E27FC236}">
                  <a16:creationId xmlns:a16="http://schemas.microsoft.com/office/drawing/2014/main" id="{7BB4A528-6F19-4048-8F1B-0A6CC1896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1" name="AutoShape 99">
                <a:extLst>
                  <a:ext uri="{FF2B5EF4-FFF2-40B4-BE49-F238E27FC236}">
                    <a16:creationId xmlns:a16="http://schemas.microsoft.com/office/drawing/2014/main" id="{09A11E28-2EE5-4983-95F4-929F97D80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2" name="AutoShape 100">
                <a:extLst>
                  <a:ext uri="{FF2B5EF4-FFF2-40B4-BE49-F238E27FC236}">
                    <a16:creationId xmlns:a16="http://schemas.microsoft.com/office/drawing/2014/main" id="{16CF12CE-267D-4F52-ADBE-112A2778B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7" name="Rectangle 101">
              <a:extLst>
                <a:ext uri="{FF2B5EF4-FFF2-40B4-BE49-F238E27FC236}">
                  <a16:creationId xmlns:a16="http://schemas.microsoft.com/office/drawing/2014/main" id="{271C44E2-C5B6-47C8-9BEF-779D889F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8" name="Group 102">
              <a:extLst>
                <a:ext uri="{FF2B5EF4-FFF2-40B4-BE49-F238E27FC236}">
                  <a16:creationId xmlns:a16="http://schemas.microsoft.com/office/drawing/2014/main" id="{0942CE08-FAA5-4C18-9E04-E9F9E6521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" name="AutoShape 103">
                <a:extLst>
                  <a:ext uri="{FF2B5EF4-FFF2-40B4-BE49-F238E27FC236}">
                    <a16:creationId xmlns:a16="http://schemas.microsoft.com/office/drawing/2014/main" id="{D6239432-1294-4A6F-A5A7-96AB109F5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0" name="AutoShape 104">
                <a:extLst>
                  <a:ext uri="{FF2B5EF4-FFF2-40B4-BE49-F238E27FC236}">
                    <a16:creationId xmlns:a16="http://schemas.microsoft.com/office/drawing/2014/main" id="{98E33499-4DAC-48F4-96C2-4871CF6AA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9" name="Rectangle 105">
              <a:extLst>
                <a:ext uri="{FF2B5EF4-FFF2-40B4-BE49-F238E27FC236}">
                  <a16:creationId xmlns:a16="http://schemas.microsoft.com/office/drawing/2014/main" id="{31E3A103-9AC1-40E8-97DD-8E68F97C7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Rectangle 106">
              <a:extLst>
                <a:ext uri="{FF2B5EF4-FFF2-40B4-BE49-F238E27FC236}">
                  <a16:creationId xmlns:a16="http://schemas.microsoft.com/office/drawing/2014/main" id="{FFE3BAF5-15B8-49DF-A363-C16F5894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1" name="Group 107">
              <a:extLst>
                <a:ext uri="{FF2B5EF4-FFF2-40B4-BE49-F238E27FC236}">
                  <a16:creationId xmlns:a16="http://schemas.microsoft.com/office/drawing/2014/main" id="{719A82E9-B499-4E85-9719-355987DE2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7" name="AutoShape 108">
                <a:extLst>
                  <a:ext uri="{FF2B5EF4-FFF2-40B4-BE49-F238E27FC236}">
                    <a16:creationId xmlns:a16="http://schemas.microsoft.com/office/drawing/2014/main" id="{082E1B9B-371C-497B-A985-8888C5C61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8" name="AutoShape 109">
                <a:extLst>
                  <a:ext uri="{FF2B5EF4-FFF2-40B4-BE49-F238E27FC236}">
                    <a16:creationId xmlns:a16="http://schemas.microsoft.com/office/drawing/2014/main" id="{5A150BFE-5451-4BA2-9962-AF6F82258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91A60D07-C70D-4DC0-94B1-30F68AFEE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63" name="Group 111">
              <a:extLst>
                <a:ext uri="{FF2B5EF4-FFF2-40B4-BE49-F238E27FC236}">
                  <a16:creationId xmlns:a16="http://schemas.microsoft.com/office/drawing/2014/main" id="{DD76CCDE-2EA3-42FC-BCB4-8B4C4777E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" name="AutoShape 112">
                <a:extLst>
                  <a:ext uri="{FF2B5EF4-FFF2-40B4-BE49-F238E27FC236}">
                    <a16:creationId xmlns:a16="http://schemas.microsoft.com/office/drawing/2014/main" id="{117936C9-5F67-4E3B-A21C-E1F5FE12B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6" name="AutoShape 113">
                <a:extLst>
                  <a:ext uri="{FF2B5EF4-FFF2-40B4-BE49-F238E27FC236}">
                    <a16:creationId xmlns:a16="http://schemas.microsoft.com/office/drawing/2014/main" id="{D23EADE2-2E0E-4314-9289-74EE3C125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4" name="Rectangle 114">
              <a:extLst>
                <a:ext uri="{FF2B5EF4-FFF2-40B4-BE49-F238E27FC236}">
                  <a16:creationId xmlns:a16="http://schemas.microsoft.com/office/drawing/2014/main" id="{8D47DF35-AEEE-4990-90F8-F3DD8B6B1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" name="Freeform 115">
              <a:extLst>
                <a:ext uri="{FF2B5EF4-FFF2-40B4-BE49-F238E27FC236}">
                  <a16:creationId xmlns:a16="http://schemas.microsoft.com/office/drawing/2014/main" id="{04508EAC-6B68-469D-A297-006EC9C30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116">
              <a:extLst>
                <a:ext uri="{FF2B5EF4-FFF2-40B4-BE49-F238E27FC236}">
                  <a16:creationId xmlns:a16="http://schemas.microsoft.com/office/drawing/2014/main" id="{664369EF-D7AD-4339-B255-F18768E1F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Oval 117">
              <a:extLst>
                <a:ext uri="{FF2B5EF4-FFF2-40B4-BE49-F238E27FC236}">
                  <a16:creationId xmlns:a16="http://schemas.microsoft.com/office/drawing/2014/main" id="{26EAE3B7-1E04-4DA2-92D4-4DB021CDD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" name="Freeform 118">
              <a:extLst>
                <a:ext uri="{FF2B5EF4-FFF2-40B4-BE49-F238E27FC236}">
                  <a16:creationId xmlns:a16="http://schemas.microsoft.com/office/drawing/2014/main" id="{216C7B34-BF00-418C-8B73-D274F6CC7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AutoShape 119">
              <a:extLst>
                <a:ext uri="{FF2B5EF4-FFF2-40B4-BE49-F238E27FC236}">
                  <a16:creationId xmlns:a16="http://schemas.microsoft.com/office/drawing/2014/main" id="{50E4E8A4-4480-43C9-9F59-4BED785A5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" name="AutoShape 120">
              <a:extLst>
                <a:ext uri="{FF2B5EF4-FFF2-40B4-BE49-F238E27FC236}">
                  <a16:creationId xmlns:a16="http://schemas.microsoft.com/office/drawing/2014/main" id="{8245F379-3297-4198-97F1-C4442380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" name="Oval 121">
              <a:extLst>
                <a:ext uri="{FF2B5EF4-FFF2-40B4-BE49-F238E27FC236}">
                  <a16:creationId xmlns:a16="http://schemas.microsoft.com/office/drawing/2014/main" id="{6981AB7B-89DB-4813-8C46-AC6DFFFE5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" name="Oval 122">
              <a:extLst>
                <a:ext uri="{FF2B5EF4-FFF2-40B4-BE49-F238E27FC236}">
                  <a16:creationId xmlns:a16="http://schemas.microsoft.com/office/drawing/2014/main" id="{83F85969-E681-45D3-A704-D8FB9EF4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val 123">
              <a:extLst>
                <a:ext uri="{FF2B5EF4-FFF2-40B4-BE49-F238E27FC236}">
                  <a16:creationId xmlns:a16="http://schemas.microsoft.com/office/drawing/2014/main" id="{D2BC58F3-0153-4C53-8CE7-E89EF498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Rectangle 124">
              <a:extLst>
                <a:ext uri="{FF2B5EF4-FFF2-40B4-BE49-F238E27FC236}">
                  <a16:creationId xmlns:a16="http://schemas.microsoft.com/office/drawing/2014/main" id="{4056587C-925E-4D1D-9BE3-C2AC66F3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92D73B22-122F-464C-908B-14C760C85DD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A37264E-B448-4DC5-93FD-4C84EF90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916</Words>
  <Application>Microsoft Office PowerPoint</Application>
  <PresentationFormat>Widescreen</PresentationFormat>
  <Paragraphs>265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Gill Sans MT</vt:lpstr>
      <vt:lpstr>Symbol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542</cp:revision>
  <dcterms:created xsi:type="dcterms:W3CDTF">2019-05-30T23:14:36Z</dcterms:created>
  <dcterms:modified xsi:type="dcterms:W3CDTF">2020-09-15T07:29:58Z</dcterms:modified>
</cp:coreProperties>
</file>