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656">
          <p15:clr>
            <a:srgbClr val="A4A3A4"/>
          </p15:clr>
        </p15:guide>
        <p15:guide id="2" orient="horz" pos="331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mu0fmawV6TyOfmg8g5FZyHZoJ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56"/>
        <p:guide pos="331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451821"/>
            <a:ext cx="9070731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37982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5512777" y="1822450"/>
            <a:ext cx="37982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22" name="Google Shape;2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218" y="160536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8200" y="1724027"/>
            <a:ext cx="78749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27" name="Google Shape;2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218" y="160536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31" name="Google Shape;3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218" y="160536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8200" y="1724027"/>
            <a:ext cx="811236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36" name="Google Shape;3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218" y="160536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grpSp>
        <p:nvGrpSpPr>
          <p:cNvPr id="42" name="Google Shape;42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43" name="Google Shape;43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" name="Google Shape;45;p1"/>
          <p:cNvCxnSpPr/>
          <p:nvPr/>
        </p:nvCxnSpPr>
        <p:spPr>
          <a:xfrm flipH="1" rot="10800000">
            <a:off x="4781916" y="339681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5722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48" name="Google Shape;4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"/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Nagasundari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267" name="Google Shape;267;p10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10"/>
          <p:cNvSpPr/>
          <p:nvPr/>
        </p:nvSpPr>
        <p:spPr>
          <a:xfrm>
            <a:off x="393111" y="727493"/>
            <a:ext cx="6721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802.3 Ethernet Standards: Link and Physical Layers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 txBox="1"/>
          <p:nvPr/>
        </p:nvSpPr>
        <p:spPr>
          <a:xfrm>
            <a:off x="786580" y="1543971"/>
            <a:ext cx="8819535" cy="584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Gigabit Ethernet is an extension of Ethernet standards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200"/>
              <a:buFont typeface="Arial"/>
              <a:buChar char="•"/>
            </a:pPr>
            <a:r>
              <a:rPr b="0" i="0" lang="en-US" sz="2200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Data rate- 40,000 Mbps, 40 Gigabit Ethernet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200"/>
              <a:buFont typeface="Arial"/>
              <a:buChar char="•"/>
            </a:pPr>
            <a:r>
              <a:rPr b="0" i="0" lang="en-US" sz="2200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Fully compatible with the huge installed base of Ethernet equipment.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200"/>
              <a:buFont typeface="Arial"/>
              <a:buChar char="•"/>
            </a:pPr>
            <a:r>
              <a:rPr b="0" i="0" lang="en-US" sz="2200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Standard - IEEE 802.3z, does the following: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Uses the standard Ethernet frame format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Backward compatible with 10BASE-T and 100BASE-T technologies.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Allows for point-to-point links as well as shared broadcast channels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Point-to-point links use switches 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Broadcast channels use hubs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Hubs-</a:t>
            </a:r>
            <a:r>
              <a:rPr b="0" i="1" lang="en-US" sz="2200" u="none" cap="none" strike="noStrike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buffered distributors</a:t>
            </a:r>
            <a:r>
              <a:rPr b="0" i="0" lang="en-US" sz="2200" u="none" cap="none" strike="noStrike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Uses CSMA/CD for shared broadcast channels.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In order to have acceptable efficiency, the maximum distance between nodes must be severely restricted.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Allows full-duplex operation at 40 Gbps in both directions for point-to-point channels.</a:t>
            </a:r>
            <a:br>
              <a:rPr b="0" i="0" lang="en-US" sz="2200" u="none" cap="none" strike="noStrike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11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11"/>
          <p:cNvSpPr/>
          <p:nvPr/>
        </p:nvSpPr>
        <p:spPr>
          <a:xfrm>
            <a:off x="5460537" y="4049738"/>
            <a:ext cx="44392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nagasundaris@pes.edu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1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77" name="Google Shape;277;p11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automatically generated" id="281" name="Google Shape;2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1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Nagasundari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train crossing a bridge over a body of water&#10;&#10;Description automatically generated"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434" y="1891814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58" name="Google Shape;58;p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60" name="Google Shape;60;p2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2"/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Unit – 5 Link Layer and LAN Roadmap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524133" y="1650823"/>
            <a:ext cx="5571867" cy="4832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Error detection, correction 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Multiple access protocols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Addressing, ARP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 day in the life of a web request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Wireless LANs: IEEE 802.11</a:t>
            </a:r>
            <a:endParaRPr/>
          </a:p>
          <a:p>
            <a:pPr indent="-1222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1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837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68" name="Google Shape;68;p3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3"/>
          <p:cNvSpPr txBox="1"/>
          <p:nvPr/>
        </p:nvSpPr>
        <p:spPr>
          <a:xfrm>
            <a:off x="310548" y="1654122"/>
            <a:ext cx="8300053" cy="445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2725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Topology</a:t>
            </a:r>
            <a:endParaRPr/>
          </a:p>
          <a:p>
            <a:pPr indent="-212725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Frame Structure </a:t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93111" y="727493"/>
            <a:ext cx="52647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Class 50 : Ethernet : Learning Objectives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train crossing a bridge over a body of water&#10;&#10;Description automatically generated"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9136" y="2149310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574964" y="1482264"/>
            <a:ext cx="10049082" cy="2659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“Dominant” wired LAN technology: </a:t>
            </a:r>
            <a:endParaRPr/>
          </a:p>
          <a:p>
            <a:pPr indent="-301625" lvl="0" marL="7461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widely used LAN technology</a:t>
            </a:r>
            <a:endParaRPr/>
          </a:p>
          <a:p>
            <a:pPr indent="-301625" lvl="0" marL="7461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Simpler, cheap</a:t>
            </a:r>
            <a:endParaRPr/>
          </a:p>
          <a:p>
            <a:pPr indent="-301625" lvl="0" marL="7461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Kept up with speed race: 10 Mbps – 400 Gbps </a:t>
            </a:r>
            <a:endParaRPr/>
          </a:p>
          <a:p>
            <a:pPr indent="-301625" lvl="0" marL="7461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chip, multiple speeds (e.g., Broadcom  BCM5761)</a:t>
            </a:r>
            <a:endParaRPr/>
          </a:p>
          <a:p>
            <a:pPr indent="0" lvl="0" marL="444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551 metcalfe-enet"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731" y="4185182"/>
            <a:ext cx="4089976" cy="2167236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80" name="Google Shape;80;p4"/>
          <p:cNvSpPr txBox="1"/>
          <p:nvPr/>
        </p:nvSpPr>
        <p:spPr>
          <a:xfrm>
            <a:off x="7112743" y="5593291"/>
            <a:ext cx="26938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Metcalfe’s Ethernet sketch</a:t>
            </a:r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850006" y="6387921"/>
            <a:ext cx="85355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https://www.uspto.gov/learning-and-resources/journeys-innovation/audio-stories/defying-doubters</a:t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83" name="Google Shape;83;p4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4"/>
          <p:cNvSpPr/>
          <p:nvPr/>
        </p:nvSpPr>
        <p:spPr>
          <a:xfrm>
            <a:off x="393111" y="727493"/>
            <a:ext cx="1293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5"/>
          <p:cNvSpPr txBox="1"/>
          <p:nvPr/>
        </p:nvSpPr>
        <p:spPr>
          <a:xfrm>
            <a:off x="1077627" y="1343156"/>
            <a:ext cx="7377285" cy="925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403225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through mid 90s</a:t>
            </a:r>
            <a:endParaRPr/>
          </a:p>
          <a:p>
            <a:pPr indent="-231775" lvl="1" marL="695325" marR="0" rtl="0" algn="l">
              <a:lnSpc>
                <a:spcPct val="6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 in same collision domain (can collide with each other)</a:t>
            </a:r>
            <a:endParaRPr/>
          </a:p>
        </p:txBody>
      </p:sp>
      <p:cxnSp>
        <p:nvCxnSpPr>
          <p:cNvPr id="92" name="Google Shape;92;p5"/>
          <p:cNvCxnSpPr/>
          <p:nvPr/>
        </p:nvCxnSpPr>
        <p:spPr>
          <a:xfrm flipH="1">
            <a:off x="4019150" y="4343745"/>
            <a:ext cx="616233" cy="12017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5"/>
          <p:cNvSpPr txBox="1"/>
          <p:nvPr/>
        </p:nvSpPr>
        <p:spPr>
          <a:xfrm>
            <a:off x="2891986" y="5748894"/>
            <a:ext cx="23583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bus: </a:t>
            </a: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coaxial cable</a:t>
            </a:r>
            <a:endParaRPr/>
          </a:p>
        </p:txBody>
      </p:sp>
      <p:grpSp>
        <p:nvGrpSpPr>
          <p:cNvPr id="94" name="Google Shape;94;p5"/>
          <p:cNvGrpSpPr/>
          <p:nvPr/>
        </p:nvGrpSpPr>
        <p:grpSpPr>
          <a:xfrm>
            <a:off x="4166894" y="4287302"/>
            <a:ext cx="468488" cy="103894"/>
            <a:chOff x="3160889" y="5723468"/>
            <a:chExt cx="468488" cy="103894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3234167" y="565019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96" name="Google Shape;96;p5"/>
            <p:cNvCxnSpPr/>
            <p:nvPr/>
          </p:nvCxnSpPr>
          <p:spPr>
            <a:xfrm>
              <a:off x="3403599" y="5774267"/>
              <a:ext cx="22577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7" name="Google Shape;97;p5"/>
          <p:cNvGrpSpPr/>
          <p:nvPr/>
        </p:nvGrpSpPr>
        <p:grpSpPr>
          <a:xfrm>
            <a:off x="3867737" y="4868680"/>
            <a:ext cx="468488" cy="103894"/>
            <a:chOff x="3160889" y="5723468"/>
            <a:chExt cx="468488" cy="103894"/>
          </a:xfrm>
        </p:grpSpPr>
        <p:sp>
          <p:nvSpPr>
            <p:cNvPr id="98" name="Google Shape;98;p5"/>
            <p:cNvSpPr/>
            <p:nvPr/>
          </p:nvSpPr>
          <p:spPr>
            <a:xfrm rot="5400000">
              <a:off x="3234167" y="565019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99" name="Google Shape;99;p5"/>
            <p:cNvCxnSpPr/>
            <p:nvPr/>
          </p:nvCxnSpPr>
          <p:spPr>
            <a:xfrm>
              <a:off x="3403599" y="5774267"/>
              <a:ext cx="22577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0" name="Google Shape;100;p5"/>
          <p:cNvGrpSpPr/>
          <p:nvPr/>
        </p:nvGrpSpPr>
        <p:grpSpPr>
          <a:xfrm>
            <a:off x="3557291" y="5489569"/>
            <a:ext cx="468488" cy="103894"/>
            <a:chOff x="3160889" y="5723468"/>
            <a:chExt cx="468488" cy="103894"/>
          </a:xfrm>
        </p:grpSpPr>
        <p:sp>
          <p:nvSpPr>
            <p:cNvPr id="101" name="Google Shape;101;p5"/>
            <p:cNvSpPr/>
            <p:nvPr/>
          </p:nvSpPr>
          <p:spPr>
            <a:xfrm rot="5400000">
              <a:off x="3234167" y="565019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02" name="Google Shape;102;p5"/>
            <p:cNvCxnSpPr/>
            <p:nvPr/>
          </p:nvCxnSpPr>
          <p:spPr>
            <a:xfrm>
              <a:off x="3403599" y="5774267"/>
              <a:ext cx="22577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3" name="Google Shape;103;p5"/>
          <p:cNvGrpSpPr/>
          <p:nvPr/>
        </p:nvGrpSpPr>
        <p:grpSpPr>
          <a:xfrm>
            <a:off x="3030847" y="5135905"/>
            <a:ext cx="640071" cy="517525"/>
            <a:chOff x="-44" y="1473"/>
            <a:chExt cx="981" cy="1105"/>
          </a:xfrm>
        </p:grpSpPr>
        <p:pic>
          <p:nvPicPr>
            <p:cNvPr descr="desktop_computer_stylized_medium" id="104" name="Google Shape;10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5"/>
          <p:cNvGrpSpPr/>
          <p:nvPr/>
        </p:nvGrpSpPr>
        <p:grpSpPr>
          <a:xfrm>
            <a:off x="3337407" y="4515020"/>
            <a:ext cx="640071" cy="517525"/>
            <a:chOff x="-44" y="1473"/>
            <a:chExt cx="981" cy="1105"/>
          </a:xfrm>
        </p:grpSpPr>
        <p:pic>
          <p:nvPicPr>
            <p:cNvPr descr="desktop_computer_stylized_medium" id="107" name="Google Shape;10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5"/>
          <p:cNvGrpSpPr/>
          <p:nvPr/>
        </p:nvGrpSpPr>
        <p:grpSpPr>
          <a:xfrm>
            <a:off x="3621571" y="3937346"/>
            <a:ext cx="640071" cy="517525"/>
            <a:chOff x="-44" y="1473"/>
            <a:chExt cx="981" cy="1105"/>
          </a:xfrm>
        </p:grpSpPr>
        <p:pic>
          <p:nvPicPr>
            <p:cNvPr descr="desktop_computer_stylized_medium" id="110" name="Google Shape;11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5"/>
          <p:cNvGrpSpPr/>
          <p:nvPr/>
        </p:nvGrpSpPr>
        <p:grpSpPr>
          <a:xfrm rot="10800000">
            <a:off x="4121737" y="5286369"/>
            <a:ext cx="468488" cy="103894"/>
            <a:chOff x="3160889" y="5723468"/>
            <a:chExt cx="468488" cy="103894"/>
          </a:xfrm>
        </p:grpSpPr>
        <p:sp>
          <p:nvSpPr>
            <p:cNvPr id="113" name="Google Shape;113;p5"/>
            <p:cNvSpPr/>
            <p:nvPr/>
          </p:nvSpPr>
          <p:spPr>
            <a:xfrm rot="5400000">
              <a:off x="3234167" y="565019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14" name="Google Shape;114;p5"/>
            <p:cNvCxnSpPr/>
            <p:nvPr/>
          </p:nvCxnSpPr>
          <p:spPr>
            <a:xfrm>
              <a:off x="3403599" y="5774267"/>
              <a:ext cx="22577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5" name="Google Shape;115;p5"/>
          <p:cNvGrpSpPr/>
          <p:nvPr/>
        </p:nvGrpSpPr>
        <p:grpSpPr>
          <a:xfrm rot="10800000">
            <a:off x="4466048" y="4620324"/>
            <a:ext cx="468488" cy="103894"/>
            <a:chOff x="3160889" y="5723468"/>
            <a:chExt cx="468488" cy="103894"/>
          </a:xfrm>
        </p:grpSpPr>
        <p:sp>
          <p:nvSpPr>
            <p:cNvPr id="116" name="Google Shape;116;p5"/>
            <p:cNvSpPr/>
            <p:nvPr/>
          </p:nvSpPr>
          <p:spPr>
            <a:xfrm rot="5400000">
              <a:off x="3234167" y="565019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17" name="Google Shape;117;p5"/>
            <p:cNvCxnSpPr/>
            <p:nvPr/>
          </p:nvCxnSpPr>
          <p:spPr>
            <a:xfrm>
              <a:off x="3403599" y="5774267"/>
              <a:ext cx="22577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8" name="Google Shape;118;p5"/>
          <p:cNvGrpSpPr/>
          <p:nvPr/>
        </p:nvGrpSpPr>
        <p:grpSpPr>
          <a:xfrm>
            <a:off x="4620460" y="4390841"/>
            <a:ext cx="711200" cy="601662"/>
            <a:chOff x="-44" y="1473"/>
            <a:chExt cx="981" cy="1105"/>
          </a:xfrm>
        </p:grpSpPr>
        <p:pic>
          <p:nvPicPr>
            <p:cNvPr descr="desktop_computer_stylized_medium" id="119" name="Google Shape;11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5"/>
          <p:cNvGrpSpPr/>
          <p:nvPr/>
        </p:nvGrpSpPr>
        <p:grpSpPr>
          <a:xfrm>
            <a:off x="4283912" y="5056708"/>
            <a:ext cx="711200" cy="600075"/>
            <a:chOff x="-44" y="1473"/>
            <a:chExt cx="981" cy="1105"/>
          </a:xfrm>
        </p:grpSpPr>
        <p:pic>
          <p:nvPicPr>
            <p:cNvPr descr="desktop_computer_stylized_medium" id="122" name="Google Shape;12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5"/>
          <p:cNvGrpSpPr/>
          <p:nvPr/>
        </p:nvGrpSpPr>
        <p:grpSpPr>
          <a:xfrm>
            <a:off x="5528093" y="3889527"/>
            <a:ext cx="3146799" cy="2516574"/>
            <a:chOff x="6296294" y="3889527"/>
            <a:chExt cx="3146799" cy="2516574"/>
          </a:xfrm>
        </p:grpSpPr>
        <p:cxnSp>
          <p:nvCxnSpPr>
            <p:cNvPr id="125" name="Google Shape;125;p5"/>
            <p:cNvCxnSpPr>
              <a:stCxn id="126" idx="2"/>
            </p:cNvCxnSpPr>
            <p:nvPr/>
          </p:nvCxnSpPr>
          <p:spPr>
            <a:xfrm>
              <a:off x="7906769" y="4630890"/>
              <a:ext cx="2100" cy="1260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6945441" y="5100170"/>
              <a:ext cx="21448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8" name="Google Shape;128;p5"/>
            <p:cNvSpPr txBox="1"/>
            <p:nvPr/>
          </p:nvSpPr>
          <p:spPr>
            <a:xfrm>
              <a:off x="6439662" y="5338618"/>
              <a:ext cx="12999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4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switched</a:t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 rot="5400000">
              <a:off x="6970879" y="4976093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130" name="Google Shape;130;p5"/>
            <p:cNvGrpSpPr/>
            <p:nvPr/>
          </p:nvGrpSpPr>
          <p:grpSpPr>
            <a:xfrm>
              <a:off x="6296294" y="4615439"/>
              <a:ext cx="768201" cy="646029"/>
              <a:chOff x="-44" y="1473"/>
              <a:chExt cx="981" cy="1105"/>
            </a:xfrm>
          </p:grpSpPr>
          <p:pic>
            <p:nvPicPr>
              <p:cNvPr descr="desktop_computer_stylized_medium" id="131" name="Google Shape;131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" name="Google Shape;132;p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3" name="Google Shape;133;p5"/>
            <p:cNvSpPr/>
            <p:nvPr/>
          </p:nvSpPr>
          <p:spPr>
            <a:xfrm rot="5400000">
              <a:off x="8836293" y="4969873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4" name="Google Shape;134;p5"/>
            <p:cNvGrpSpPr/>
            <p:nvPr/>
          </p:nvGrpSpPr>
          <p:grpSpPr>
            <a:xfrm>
              <a:off x="8674892" y="4777169"/>
              <a:ext cx="768201" cy="646029"/>
              <a:chOff x="-44" y="1473"/>
              <a:chExt cx="981" cy="1105"/>
            </a:xfrm>
          </p:grpSpPr>
          <p:pic>
            <p:nvPicPr>
              <p:cNvPr descr="desktop_computer_stylized_medium" id="135" name="Google Shape;135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" name="Google Shape;136;p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5"/>
            <p:cNvSpPr/>
            <p:nvPr/>
          </p:nvSpPr>
          <p:spPr>
            <a:xfrm rot="10800000">
              <a:off x="7861470" y="5669747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138" name="Google Shape;138;p5"/>
            <p:cNvGrpSpPr/>
            <p:nvPr/>
          </p:nvGrpSpPr>
          <p:grpSpPr>
            <a:xfrm>
              <a:off x="7367278" y="5760072"/>
              <a:ext cx="768201" cy="646029"/>
              <a:chOff x="-44" y="1473"/>
              <a:chExt cx="981" cy="1105"/>
            </a:xfrm>
          </p:grpSpPr>
          <p:pic>
            <p:nvPicPr>
              <p:cNvPr descr="desktop_computer_stylized_medium" id="139" name="Google Shape;139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0" name="Google Shape;140;p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" name="Google Shape;141;p5"/>
            <p:cNvSpPr/>
            <p:nvPr/>
          </p:nvSpPr>
          <p:spPr>
            <a:xfrm rot="10800000">
              <a:off x="7859915" y="4388441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142" name="Google Shape;142;p5"/>
            <p:cNvGrpSpPr/>
            <p:nvPr/>
          </p:nvGrpSpPr>
          <p:grpSpPr>
            <a:xfrm>
              <a:off x="7480526" y="3889527"/>
              <a:ext cx="852487" cy="741363"/>
              <a:chOff x="-44" y="1473"/>
              <a:chExt cx="981" cy="1105"/>
            </a:xfrm>
          </p:grpSpPr>
          <p:pic>
            <p:nvPicPr>
              <p:cNvPr descr="desktop_computer_stylized_medium" id="126" name="Google Shape;126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Google Shape;143;p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5"/>
            <p:cNvGrpSpPr/>
            <p:nvPr/>
          </p:nvGrpSpPr>
          <p:grpSpPr>
            <a:xfrm>
              <a:off x="7642010" y="4950839"/>
              <a:ext cx="561892" cy="329289"/>
              <a:chOff x="3668110" y="2448910"/>
              <a:chExt cx="3794234" cy="216513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rect b="b" l="l" r="r" t="t"/>
                <a:pathLst>
                  <a:path extrusionOk="0" h="1324303" w="3783724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7" name="Google Shape;147;p5"/>
              <p:cNvGrpSpPr/>
              <p:nvPr/>
            </p:nvGrpSpPr>
            <p:grpSpPr>
              <a:xfrm>
                <a:off x="3941376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48" name="Google Shape;148;p5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5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5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5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52" name="Google Shape;152;p5"/>
          <p:cNvSpPr txBox="1"/>
          <p:nvPr/>
        </p:nvSpPr>
        <p:spPr>
          <a:xfrm>
            <a:off x="1067981" y="2097440"/>
            <a:ext cx="6299297" cy="164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4032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220"/>
              <a:buFont typeface="Noto Sans Symbols"/>
              <a:buChar char="▪"/>
            </a:pPr>
            <a:r>
              <a:rPr lang="en-US" sz="222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Switched: </a:t>
            </a: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prevails today</a:t>
            </a:r>
            <a:endParaRPr/>
          </a:p>
          <a:p>
            <a:pPr indent="-231775" lvl="1" marL="695325" marR="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link-layer 2 </a:t>
            </a:r>
            <a:r>
              <a:rPr b="0" i="1" lang="en-US" sz="222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i="0" lang="en-US" sz="222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center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“spoke” runs a (separate) Ethernet protocol (nodes do not collide with each other)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54" name="Google Shape;154;p5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5"/>
          <p:cNvSpPr/>
          <p:nvPr/>
        </p:nvSpPr>
        <p:spPr>
          <a:xfrm>
            <a:off x="393111" y="727493"/>
            <a:ext cx="37585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Ethernet : Physical Topology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96461" y="3384585"/>
            <a:ext cx="37909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Traditional Ethernet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Nodes connected with coax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 “runs” of wire everywhere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CSMA/CD protocol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100978" y="4495438"/>
            <a:ext cx="334665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Hub acts as a broadcast repeater</a:t>
            </a:r>
            <a:b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Shorted cable “runs”, Useful for 100 Mbps</a:t>
            </a:r>
            <a:b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CSMA/CD protocol</a:t>
            </a:r>
            <a:b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Easy to add/remove users</a:t>
            </a:r>
            <a:b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Easy to localize faults</a:t>
            </a:r>
            <a:b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Cheap cabling (twisted pair, 10baseT)</a:t>
            </a:r>
            <a:b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8734417" y="1508874"/>
            <a:ext cx="345758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increase data rate (e.g., Gbit Ethernet)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Nodes transmit when they want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 queues the packets and transmits to destination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switch capacity of 20-40 ports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node can now transmit at the full rate of 10/100/Gbps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Modularity: Switches can be connected to each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them </a:t>
            </a: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high rate ports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1057198" y="1399863"/>
            <a:ext cx="8037641" cy="223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Sending interface encapsulates IP datagram (or other network layer protocol packet) in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Ethernet frame</a:t>
            </a:r>
            <a:endParaRPr/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6"/>
          <p:cNvGrpSpPr/>
          <p:nvPr/>
        </p:nvGrpSpPr>
        <p:grpSpPr>
          <a:xfrm>
            <a:off x="1227060" y="2277180"/>
            <a:ext cx="7867780" cy="1104405"/>
            <a:chOff x="940711" y="4902593"/>
            <a:chExt cx="6291001" cy="992895"/>
          </a:xfrm>
        </p:grpSpPr>
        <p:cxnSp>
          <p:nvCxnSpPr>
            <p:cNvPr id="167" name="Google Shape;167;p6"/>
            <p:cNvCxnSpPr/>
            <p:nvPr/>
          </p:nvCxnSpPr>
          <p:spPr>
            <a:xfrm>
              <a:off x="3570934" y="5199463"/>
              <a:ext cx="0" cy="2046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" name="Google Shape;168;p6"/>
            <p:cNvSpPr/>
            <p:nvPr/>
          </p:nvSpPr>
          <p:spPr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9" name="Google Shape;169;p6"/>
            <p:cNvCxnSpPr/>
            <p:nvPr/>
          </p:nvCxnSpPr>
          <p:spPr>
            <a:xfrm>
              <a:off x="1970955" y="5262636"/>
              <a:ext cx="0" cy="55037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2701175" y="5265808"/>
              <a:ext cx="0" cy="5836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3429808" y="5270567"/>
              <a:ext cx="0" cy="548789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3683797" y="5265808"/>
              <a:ext cx="0" cy="58051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6"/>
            <p:cNvCxnSpPr/>
            <p:nvPr/>
          </p:nvCxnSpPr>
          <p:spPr>
            <a:xfrm>
              <a:off x="5650628" y="5272152"/>
              <a:ext cx="0" cy="623336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6"/>
            <p:cNvSpPr txBox="1"/>
            <p:nvPr/>
          </p:nvSpPr>
          <p:spPr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dest.</a:t>
              </a:r>
              <a:endParaRPr/>
            </a:p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  <a:endParaRPr/>
            </a:p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(payload)</a:t>
              </a:r>
              <a:endParaRPr/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CRC</a:t>
              </a:r>
              <a:endParaRPr/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preamble</a:t>
              </a:r>
              <a:endParaRPr/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type</a:t>
              </a:r>
              <a:endParaRPr/>
            </a:p>
          </p:txBody>
        </p:sp>
      </p:grpSp>
      <p:sp>
        <p:nvSpPr>
          <p:cNvPr id="180" name="Google Shape;180;p6"/>
          <p:cNvSpPr txBox="1"/>
          <p:nvPr/>
        </p:nvSpPr>
        <p:spPr>
          <a:xfrm>
            <a:off x="1057198" y="3811088"/>
            <a:ext cx="8381770" cy="1802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Preamble: </a:t>
            </a:r>
            <a:endParaRPr/>
          </a:p>
          <a:p>
            <a:pPr indent="-233362" lvl="0" marL="4651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to synchronize receiver, sender clock rates</a:t>
            </a:r>
            <a:endParaRPr/>
          </a:p>
          <a:p>
            <a:pPr indent="-233362" lvl="0" marL="4651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bytes of 10101010 followed by one byte of 10101011</a:t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82" name="Google Shape;182;p6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6"/>
          <p:cNvSpPr/>
          <p:nvPr/>
        </p:nvSpPr>
        <p:spPr>
          <a:xfrm>
            <a:off x="393111" y="727493"/>
            <a:ext cx="34219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Ethernet Frame Structure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1109859" y="5169883"/>
            <a:ext cx="744085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  <a:endParaRPr/>
          </a:p>
          <a:p>
            <a:pPr indent="-342900" lvl="0" marL="574675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46 to 1,500 bytes</a:t>
            </a:r>
            <a:endParaRPr/>
          </a:p>
          <a:p>
            <a:pPr indent="-342900" lvl="0" marL="574675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42021"/>
                </a:solidFill>
                <a:latin typeface="Calibri"/>
                <a:ea typeface="Calibri"/>
                <a:cs typeface="Calibri"/>
                <a:sym typeface="Calibri"/>
              </a:rPr>
              <a:t>Min-46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1" name="Google Shape;191;p7"/>
          <p:cNvGrpSpPr/>
          <p:nvPr/>
        </p:nvGrpSpPr>
        <p:grpSpPr>
          <a:xfrm>
            <a:off x="2190620" y="1294021"/>
            <a:ext cx="7867780" cy="1104405"/>
            <a:chOff x="940711" y="4902593"/>
            <a:chExt cx="6291001" cy="992895"/>
          </a:xfrm>
        </p:grpSpPr>
        <p:cxnSp>
          <p:nvCxnSpPr>
            <p:cNvPr id="192" name="Google Shape;192;p7"/>
            <p:cNvCxnSpPr/>
            <p:nvPr/>
          </p:nvCxnSpPr>
          <p:spPr>
            <a:xfrm>
              <a:off x="3570934" y="5199463"/>
              <a:ext cx="0" cy="2046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" name="Google Shape;193;p7"/>
            <p:cNvSpPr/>
            <p:nvPr/>
          </p:nvSpPr>
          <p:spPr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4" name="Google Shape;194;p7"/>
            <p:cNvCxnSpPr/>
            <p:nvPr/>
          </p:nvCxnSpPr>
          <p:spPr>
            <a:xfrm>
              <a:off x="1970955" y="5262636"/>
              <a:ext cx="0" cy="55037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7"/>
            <p:cNvCxnSpPr/>
            <p:nvPr/>
          </p:nvCxnSpPr>
          <p:spPr>
            <a:xfrm>
              <a:off x="2701175" y="5265808"/>
              <a:ext cx="0" cy="5836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7"/>
            <p:cNvCxnSpPr/>
            <p:nvPr/>
          </p:nvCxnSpPr>
          <p:spPr>
            <a:xfrm>
              <a:off x="3429808" y="5270567"/>
              <a:ext cx="0" cy="548789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3683797" y="5265808"/>
              <a:ext cx="0" cy="58051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7"/>
            <p:cNvCxnSpPr/>
            <p:nvPr/>
          </p:nvCxnSpPr>
          <p:spPr>
            <a:xfrm>
              <a:off x="5650628" y="5272152"/>
              <a:ext cx="0" cy="623336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" name="Google Shape;199;p7"/>
            <p:cNvSpPr txBox="1"/>
            <p:nvPr/>
          </p:nvSpPr>
          <p:spPr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dest.</a:t>
              </a:r>
              <a:endParaRPr/>
            </a:p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200" name="Google Shape;200;p7"/>
            <p:cNvSpPr txBox="1"/>
            <p:nvPr/>
          </p:nvSpPr>
          <p:spPr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  <a:endParaRPr/>
            </a:p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201" name="Google Shape;201;p7"/>
            <p:cNvSpPr txBox="1"/>
            <p:nvPr/>
          </p:nvSpPr>
          <p:spPr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(payload)</a:t>
              </a:r>
              <a:endParaRPr/>
            </a:p>
          </p:txBody>
        </p:sp>
        <p:sp>
          <p:nvSpPr>
            <p:cNvPr id="202" name="Google Shape;202;p7"/>
            <p:cNvSpPr txBox="1"/>
            <p:nvPr/>
          </p:nvSpPr>
          <p:spPr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CRC</a:t>
              </a:r>
              <a:endParaRPr/>
            </a:p>
          </p:txBody>
        </p:sp>
        <p:sp>
          <p:nvSpPr>
            <p:cNvPr id="203" name="Google Shape;203;p7"/>
            <p:cNvSpPr txBox="1"/>
            <p:nvPr/>
          </p:nvSpPr>
          <p:spPr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preamble</a:t>
              </a:r>
              <a:endParaRPr/>
            </a:p>
          </p:txBody>
        </p:sp>
        <p:sp>
          <p:nvSpPr>
            <p:cNvPr id="204" name="Google Shape;204;p7"/>
            <p:cNvSpPr txBox="1"/>
            <p:nvPr/>
          </p:nvSpPr>
          <p:spPr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type</a:t>
              </a:r>
              <a:endParaRPr/>
            </a:p>
          </p:txBody>
        </p:sp>
      </p:grpSp>
      <p:sp>
        <p:nvSpPr>
          <p:cNvPr id="205" name="Google Shape;205;p7"/>
          <p:cNvSpPr txBox="1"/>
          <p:nvPr/>
        </p:nvSpPr>
        <p:spPr>
          <a:xfrm>
            <a:off x="918616" y="2738516"/>
            <a:ext cx="9021795" cy="4119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Addresses: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byte source, destination MAC addresses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adapter receives frame with matching destination address, or with broadcast address (e.g., ARP packet), it passes data in frame to network layer protocol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otherwise, adapter discards frame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Type: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higher layer protocol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 IP but others possible, e.g., Novell IPX, AppleTalk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demultiplex up at receiver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CRC: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cyclic redundancy check at receiver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detected: frame is dropped</a:t>
            </a: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3414532" y="1446835"/>
            <a:ext cx="1898248" cy="1111170"/>
          </a:xfrm>
          <a:prstGeom prst="ellipse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8081059" y="1471913"/>
            <a:ext cx="1965766" cy="1111170"/>
          </a:xfrm>
          <a:prstGeom prst="ellipse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/>
          <p:nvPr/>
        </p:nvSpPr>
        <p:spPr>
          <a:xfrm rot="-5400000">
            <a:off x="4780345" y="1551006"/>
            <a:ext cx="1365815" cy="856525"/>
          </a:xfrm>
          <a:prstGeom prst="ellipse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210" name="Google Shape;210;p7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7"/>
          <p:cNvSpPr/>
          <p:nvPr/>
        </p:nvSpPr>
        <p:spPr>
          <a:xfrm>
            <a:off x="393111" y="727493"/>
            <a:ext cx="44283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Ethernet Frame Structure ( more)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989351" y="1600200"/>
            <a:ext cx="731853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Connectionless: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handshaking between sending and receiving NICs 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Unreliable: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receiving NIC doesn’t send ACKs or NAKs to sending NIC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 dropped frames recovered only if initial sender uses higher layer rdt (e.g., TCP), otherwise dropped data lost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Ethernet’s MAC protocol: unslotted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CSMA/CD with binary backoff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220" name="Google Shape;220;p8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8"/>
          <p:cNvSpPr/>
          <p:nvPr/>
        </p:nvSpPr>
        <p:spPr>
          <a:xfrm>
            <a:off x="393111" y="727493"/>
            <a:ext cx="48441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Ethernet : Unreliable Connectionless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932239" y="2841203"/>
            <a:ext cx="9744182" cy="4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3" lvl="1" marL="522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physical layer media: fiber, cable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3847736" y="4045132"/>
            <a:ext cx="1393825" cy="1527175"/>
          </a:xfrm>
          <a:custGeom>
            <a:rect b="b" l="l" r="r" t="t"/>
            <a:pathLst>
              <a:path extrusionOk="0" h="962" w="878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9"/>
          <p:cNvGrpSpPr/>
          <p:nvPr/>
        </p:nvGrpSpPr>
        <p:grpSpPr>
          <a:xfrm>
            <a:off x="2552336" y="4178480"/>
            <a:ext cx="1300163" cy="1477962"/>
            <a:chOff x="921" y="797"/>
            <a:chExt cx="819" cy="931"/>
          </a:xfrm>
        </p:grpSpPr>
        <p:sp>
          <p:nvSpPr>
            <p:cNvPr id="231" name="Google Shape;231;p9"/>
            <p:cNvSpPr/>
            <p:nvPr/>
          </p:nvSpPr>
          <p:spPr>
            <a:xfrm>
              <a:off x="924" y="810"/>
              <a:ext cx="816" cy="86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 txBox="1"/>
            <p:nvPr/>
          </p:nvSpPr>
          <p:spPr>
            <a:xfrm>
              <a:off x="937" y="797"/>
              <a:ext cx="773" cy="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/>
            </a:p>
          </p:txBody>
        </p:sp>
        <p:cxnSp>
          <p:nvCxnSpPr>
            <p:cNvPr id="233" name="Google Shape;233;p9"/>
            <p:cNvCxnSpPr/>
            <p:nvPr/>
          </p:nvCxnSpPr>
          <p:spPr>
            <a:xfrm>
              <a:off x="924" y="993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9"/>
            <p:cNvCxnSpPr/>
            <p:nvPr/>
          </p:nvCxnSpPr>
          <p:spPr>
            <a:xfrm>
              <a:off x="924" y="1167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9"/>
            <p:cNvCxnSpPr/>
            <p:nvPr/>
          </p:nvCxnSpPr>
          <p:spPr>
            <a:xfrm>
              <a:off x="921" y="1344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9"/>
            <p:cNvCxnSpPr/>
            <p:nvPr/>
          </p:nvCxnSpPr>
          <p:spPr>
            <a:xfrm>
              <a:off x="926" y="1501"/>
              <a:ext cx="808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9"/>
            <p:cNvCxnSpPr/>
            <p:nvPr/>
          </p:nvCxnSpPr>
          <p:spPr>
            <a:xfrm>
              <a:off x="926" y="1552"/>
              <a:ext cx="0" cy="1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9"/>
            <p:cNvCxnSpPr/>
            <p:nvPr/>
          </p:nvCxnSpPr>
          <p:spPr>
            <a:xfrm>
              <a:off x="1739" y="1541"/>
              <a:ext cx="0" cy="1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39" name="Google Shape;239;p9"/>
          <p:cNvSpPr/>
          <p:nvPr/>
        </p:nvSpPr>
        <p:spPr>
          <a:xfrm>
            <a:off x="5205049" y="4008619"/>
            <a:ext cx="4195762" cy="1568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9"/>
          <p:cNvCxnSpPr/>
          <p:nvPr/>
        </p:nvCxnSpPr>
        <p:spPr>
          <a:xfrm>
            <a:off x="5219336" y="4673782"/>
            <a:ext cx="417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9"/>
          <p:cNvSpPr txBox="1"/>
          <p:nvPr/>
        </p:nvSpPr>
        <p:spPr>
          <a:xfrm>
            <a:off x="6336078" y="4049894"/>
            <a:ext cx="18384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 protocol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frame format</a:t>
            </a:r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5373324" y="4764269"/>
            <a:ext cx="1191352" cy="3385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100BASE-TX</a:t>
            </a:r>
            <a:endParaRPr/>
          </a:p>
        </p:txBody>
      </p:sp>
      <p:sp>
        <p:nvSpPr>
          <p:cNvPr id="243" name="Google Shape;243;p9"/>
          <p:cNvSpPr txBox="1"/>
          <p:nvPr/>
        </p:nvSpPr>
        <p:spPr>
          <a:xfrm>
            <a:off x="5384436" y="5124632"/>
            <a:ext cx="1189749" cy="3385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100BASE-T4</a:t>
            </a:r>
            <a:endParaRPr/>
          </a:p>
        </p:txBody>
      </p:sp>
      <p:sp>
        <p:nvSpPr>
          <p:cNvPr id="244" name="Google Shape;244;p9"/>
          <p:cNvSpPr txBox="1"/>
          <p:nvPr/>
        </p:nvSpPr>
        <p:spPr>
          <a:xfrm>
            <a:off x="8056199" y="4759507"/>
            <a:ext cx="1186543" cy="3385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100BASE-FX</a:t>
            </a: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3862024" y="4654732"/>
            <a:ext cx="1393825" cy="611187"/>
          </a:xfrm>
          <a:custGeom>
            <a:rect b="b" l="l" r="r" t="t"/>
            <a:pathLst>
              <a:path extrusionOk="0" h="385" w="878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6716349" y="4757919"/>
            <a:ext cx="1189749" cy="3385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100BASE-T2</a:t>
            </a:r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6698886" y="5118282"/>
            <a:ext cx="1186543" cy="3385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100BASE-SX</a:t>
            </a:r>
            <a:endParaRPr/>
          </a:p>
        </p:txBody>
      </p:sp>
      <p:sp>
        <p:nvSpPr>
          <p:cNvPr id="248" name="Google Shape;248;p9"/>
          <p:cNvSpPr txBox="1"/>
          <p:nvPr/>
        </p:nvSpPr>
        <p:spPr>
          <a:xfrm>
            <a:off x="8062549" y="5113519"/>
            <a:ext cx="1204176" cy="3385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100BASE-BX</a:t>
            </a:r>
            <a:endParaRPr/>
          </a:p>
        </p:txBody>
      </p:sp>
      <p:grpSp>
        <p:nvGrpSpPr>
          <p:cNvPr id="249" name="Google Shape;249;p9"/>
          <p:cNvGrpSpPr/>
          <p:nvPr/>
        </p:nvGrpSpPr>
        <p:grpSpPr>
          <a:xfrm>
            <a:off x="6656025" y="4713470"/>
            <a:ext cx="2798763" cy="1595438"/>
            <a:chOff x="3579" y="2988"/>
            <a:chExt cx="1763" cy="1005"/>
          </a:xfrm>
        </p:grpSpPr>
        <p:sp>
          <p:nvSpPr>
            <p:cNvPr id="250" name="Google Shape;250;p9"/>
            <p:cNvSpPr/>
            <p:nvPr/>
          </p:nvSpPr>
          <p:spPr>
            <a:xfrm>
              <a:off x="3579" y="2988"/>
              <a:ext cx="1709" cy="489"/>
            </a:xfrm>
            <a:custGeom>
              <a:rect b="b" l="l" r="r" t="t"/>
              <a:pathLst>
                <a:path extrusionOk="0" h="489" w="170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1" name="Google Shape;251;p9"/>
            <p:cNvCxnSpPr/>
            <p:nvPr/>
          </p:nvCxnSpPr>
          <p:spPr>
            <a:xfrm>
              <a:off x="4410" y="3494"/>
              <a:ext cx="227" cy="291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9"/>
            <p:cNvSpPr txBox="1"/>
            <p:nvPr/>
          </p:nvSpPr>
          <p:spPr>
            <a:xfrm>
              <a:off x="4003" y="3741"/>
              <a:ext cx="133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fiber physical layer</a:t>
              </a:r>
              <a:endParaRPr/>
            </a:p>
          </p:txBody>
        </p:sp>
      </p:grpSp>
      <p:grpSp>
        <p:nvGrpSpPr>
          <p:cNvPr id="253" name="Google Shape;253;p9"/>
          <p:cNvGrpSpPr/>
          <p:nvPr/>
        </p:nvGrpSpPr>
        <p:grpSpPr>
          <a:xfrm>
            <a:off x="2907936" y="4703945"/>
            <a:ext cx="5059363" cy="1628776"/>
            <a:chOff x="1218" y="2982"/>
            <a:chExt cx="3187" cy="1026"/>
          </a:xfrm>
        </p:grpSpPr>
        <p:sp>
          <p:nvSpPr>
            <p:cNvPr id="254" name="Google Shape;254;p9"/>
            <p:cNvSpPr/>
            <p:nvPr/>
          </p:nvSpPr>
          <p:spPr>
            <a:xfrm>
              <a:off x="2741" y="2982"/>
              <a:ext cx="1664" cy="495"/>
            </a:xfrm>
            <a:custGeom>
              <a:rect b="b" l="l" r="r" t="t"/>
              <a:pathLst>
                <a:path extrusionOk="0" h="495" w="1664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5" name="Google Shape;255;p9"/>
            <p:cNvCxnSpPr/>
            <p:nvPr/>
          </p:nvCxnSpPr>
          <p:spPr>
            <a:xfrm flipH="1">
              <a:off x="2929" y="3503"/>
              <a:ext cx="227" cy="291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" name="Google Shape;256;p9"/>
            <p:cNvSpPr txBox="1"/>
            <p:nvPr/>
          </p:nvSpPr>
          <p:spPr>
            <a:xfrm>
              <a:off x="1218" y="3756"/>
              <a:ext cx="2453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copper (twister pair) physical layer</a:t>
              </a:r>
              <a:endParaRPr/>
            </a:p>
          </p:txBody>
        </p:sp>
      </p:grpSp>
      <p:sp>
        <p:nvSpPr>
          <p:cNvPr id="257" name="Google Shape;257;p9"/>
          <p:cNvSpPr txBox="1"/>
          <p:nvPr/>
        </p:nvSpPr>
        <p:spPr>
          <a:xfrm>
            <a:off x="924898" y="1611604"/>
            <a:ext cx="11197652" cy="1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Ethernet standards</a:t>
            </a:r>
            <a:endParaRPr/>
          </a:p>
          <a:p>
            <a:pPr indent="-284163" lvl="1" marL="5222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MAC protocol and frame format</a:t>
            </a:r>
            <a:endParaRPr/>
          </a:p>
          <a:p>
            <a:pPr indent="-284163" lvl="1" marL="5222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speeds: 2 Mbps, 10 Mbps, 100 Mbps, 1Gbps, 10 Gbps, 40 Gbps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259" name="Google Shape;259;p9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9"/>
          <p:cNvSpPr/>
          <p:nvPr/>
        </p:nvSpPr>
        <p:spPr>
          <a:xfrm>
            <a:off x="393111" y="727493"/>
            <a:ext cx="6721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802.3 Ethernet Standards: Link and Physical Layers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2020-01-18T07:24:59Z</dcterms:created>
  <dc:creator>James Kurose</dc:creator>
</cp:coreProperties>
</file>