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656">
          <p15:clr>
            <a:srgbClr val="A4A3A4"/>
          </p15:clr>
        </p15:guide>
        <p15:guide id="2" orient="horz" pos="331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63md1U927aZvDwzClBIZcie9y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56"/>
        <p:guide pos="33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451821"/>
            <a:ext cx="9070731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37982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2" type="body"/>
          </p:nvPr>
        </p:nvSpPr>
        <p:spPr>
          <a:xfrm>
            <a:off x="5512777" y="1822450"/>
            <a:ext cx="37982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22" name="Google Shape;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838200" y="1724027"/>
            <a:ext cx="78749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27" name="Google Shape;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31" name="Google Shape;3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8200" y="1724027"/>
            <a:ext cx="811236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36" name="Google Shape;3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grpSp>
        <p:nvGrpSpPr>
          <p:cNvPr id="42" name="Google Shape;4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43" name="Google Shape;4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" name="Google Shape;45;p1"/>
          <p:cNvCxnSpPr/>
          <p:nvPr/>
        </p:nvCxnSpPr>
        <p:spPr>
          <a:xfrm flipH="1" rot="10800000">
            <a:off x="4781916" y="339681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48" name="Google Shape;4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Nagasundari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2" type="sldNum"/>
          </p:nvPr>
        </p:nvSpPr>
        <p:spPr>
          <a:xfrm>
            <a:off x="0" y="125627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6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564373" y="1648564"/>
            <a:ext cx="8991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Digital computers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0s and 1s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Analog world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Amplitudes and frequencies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993" y="3721099"/>
            <a:ext cx="2540000" cy="190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5227" y="4797012"/>
            <a:ext cx="2539999" cy="163285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404659">
            <a:off x="7217165" y="2199738"/>
            <a:ext cx="2671661" cy="232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3103" y="1648564"/>
            <a:ext cx="2539999" cy="180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54" name="Google Shape;154;p10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0"/>
          <p:cNvSpPr/>
          <p:nvPr/>
        </p:nvSpPr>
        <p:spPr>
          <a:xfrm>
            <a:off x="393111" y="727493"/>
            <a:ext cx="1965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Key Challenge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1"/>
          <p:cNvSpPr/>
          <p:nvPr/>
        </p:nvSpPr>
        <p:spPr>
          <a:xfrm>
            <a:off x="393111" y="727493"/>
            <a:ext cx="33046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 Standards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41" y="1761626"/>
            <a:ext cx="79248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/>
          <p:nvPr/>
        </p:nvSpPr>
        <p:spPr>
          <a:xfrm>
            <a:off x="393111" y="727493"/>
            <a:ext cx="20258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 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599768" y="3765433"/>
            <a:ext cx="757975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and electrical properties of the media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 properties (materials, dimensions, pinouts) of the connectors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representation by the signals (encoding)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control information signals </a:t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599768" y="1600737"/>
            <a:ext cx="894079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components such as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adapters (NICs),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and connectors,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cable materials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cable designs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86" name="Google Shape;186;p13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3"/>
          <p:cNvSpPr/>
          <p:nvPr/>
        </p:nvSpPr>
        <p:spPr>
          <a:xfrm>
            <a:off x="393111" y="727493"/>
            <a:ext cx="1956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768" y="1706224"/>
            <a:ext cx="8991600" cy="409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13"/>
          <p:cNvGrpSpPr/>
          <p:nvPr/>
        </p:nvGrpSpPr>
        <p:grpSpPr>
          <a:xfrm>
            <a:off x="2947099" y="5732206"/>
            <a:ext cx="2389238" cy="710883"/>
            <a:chOff x="2947099" y="5732206"/>
            <a:chExt cx="2389238" cy="710883"/>
          </a:xfrm>
        </p:grpSpPr>
        <p:sp>
          <p:nvSpPr>
            <p:cNvPr id="190" name="Google Shape;190;p13"/>
            <p:cNvSpPr txBox="1"/>
            <p:nvPr/>
          </p:nvSpPr>
          <p:spPr>
            <a:xfrm>
              <a:off x="2947099" y="6073757"/>
              <a:ext cx="23892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Encoded signal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13"/>
            <p:cNvCxnSpPr/>
            <p:nvPr/>
          </p:nvCxnSpPr>
          <p:spPr>
            <a:xfrm flipH="1" rot="10800000">
              <a:off x="3421626" y="5732206"/>
              <a:ext cx="255639" cy="34155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/>
        </p:nvSpPr>
        <p:spPr>
          <a:xfrm>
            <a:off x="393111" y="727493"/>
            <a:ext cx="51058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 Fundamental Principles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99767" y="1368492"/>
            <a:ext cx="935047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physical components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encoding-Computing the stream of data bits from higher layers into a predefined code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Signaling –Generation of the electrical/optical/wireless signals that represent the data bits</a:t>
            </a:r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729" y="3515390"/>
            <a:ext cx="6223819" cy="329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12" name="Google Shape;212;p15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15"/>
          <p:cNvSpPr/>
          <p:nvPr/>
        </p:nvSpPr>
        <p:spPr>
          <a:xfrm>
            <a:off x="393111" y="727493"/>
            <a:ext cx="6655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Signaling and Encoding : Representing Bits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645769" y="1523851"/>
            <a:ext cx="848839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Signaling Bits for the Media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All communication from the human network becomes binary digits, which are transported across the physical media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occurs as a stream of bits sent one at a time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 bits in the frame represented as a signal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time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signal has a specific amount of time to occupy the media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method finds a way to convert a pulse of energy into a defined amount of time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taken for a NIC at OSI Layer 2 to generate 1 bit of data and send it out to the media as a signal. </a:t>
            </a:r>
            <a:endParaRPr/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23" name="Google Shape;223;p16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6"/>
          <p:cNvSpPr/>
          <p:nvPr/>
        </p:nvSpPr>
        <p:spPr>
          <a:xfrm>
            <a:off x="393111" y="727493"/>
            <a:ext cx="3698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Signaling Bits for the Media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31" y="1650823"/>
            <a:ext cx="6639028" cy="377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1722657"/>
            <a:ext cx="4762500" cy="288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idx="12" type="sldNum"/>
          </p:nvPr>
        </p:nvSpPr>
        <p:spPr>
          <a:xfrm>
            <a:off x="0" y="125627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6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570931" y="1607773"/>
            <a:ext cx="8991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 have two discrete signals, high and low, to encode 1 and 0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Transmission is </a:t>
            </a:r>
            <a:r>
              <a:rPr lang="en-US" sz="2400">
                <a:solidFill>
                  <a:schemeClr val="accent1"/>
                </a:solidFill>
              </a:rPr>
              <a:t>synchronous, </a:t>
            </a:r>
            <a:r>
              <a:rPr lang="en-US" sz="2400"/>
              <a:t>i.e. there is a clock that controls signal sampling</a:t>
            </a:r>
            <a:endParaRPr/>
          </a:p>
          <a:p>
            <a:pPr indent="-698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698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Amplitude and duration of signal must be significant</a:t>
            </a:r>
            <a:endParaRPr/>
          </a:p>
        </p:txBody>
      </p:sp>
      <p:cxnSp>
        <p:nvCxnSpPr>
          <p:cNvPr id="233" name="Google Shape;233;p17"/>
          <p:cNvCxnSpPr/>
          <p:nvPr/>
        </p:nvCxnSpPr>
        <p:spPr>
          <a:xfrm>
            <a:off x="2438400" y="4588085"/>
            <a:ext cx="7124131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17"/>
          <p:cNvSpPr/>
          <p:nvPr/>
        </p:nvSpPr>
        <p:spPr>
          <a:xfrm>
            <a:off x="2492991" y="3141420"/>
            <a:ext cx="7055892" cy="1284281"/>
          </a:xfrm>
          <a:custGeom>
            <a:rect b="b" l="l" r="r" t="t"/>
            <a:pathLst>
              <a:path extrusionOk="0" h="1284281" w="7055892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5357069" y="4626723"/>
            <a:ext cx="9060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17"/>
          <p:cNvCxnSpPr/>
          <p:nvPr/>
        </p:nvCxnSpPr>
        <p:spPr>
          <a:xfrm>
            <a:off x="6290123" y="4888333"/>
            <a:ext cx="444199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17"/>
          <p:cNvCxnSpPr/>
          <p:nvPr/>
        </p:nvCxnSpPr>
        <p:spPr>
          <a:xfrm rot="10800000">
            <a:off x="2438399" y="3163357"/>
            <a:ext cx="0" cy="139207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17"/>
          <p:cNvCxnSpPr/>
          <p:nvPr/>
        </p:nvCxnSpPr>
        <p:spPr>
          <a:xfrm rot="10800000">
            <a:off x="3863225" y="3201995"/>
            <a:ext cx="0" cy="139207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17"/>
          <p:cNvCxnSpPr/>
          <p:nvPr/>
        </p:nvCxnSpPr>
        <p:spPr>
          <a:xfrm rot="10800000">
            <a:off x="5288051" y="3201995"/>
            <a:ext cx="0" cy="139207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17"/>
          <p:cNvCxnSpPr/>
          <p:nvPr/>
        </p:nvCxnSpPr>
        <p:spPr>
          <a:xfrm rot="10800000">
            <a:off x="9562530" y="3201994"/>
            <a:ext cx="0" cy="139207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17"/>
          <p:cNvCxnSpPr/>
          <p:nvPr/>
        </p:nvCxnSpPr>
        <p:spPr>
          <a:xfrm rot="10800000">
            <a:off x="8137703" y="3163357"/>
            <a:ext cx="0" cy="139207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17"/>
          <p:cNvCxnSpPr/>
          <p:nvPr/>
        </p:nvCxnSpPr>
        <p:spPr>
          <a:xfrm rot="10800000">
            <a:off x="6712877" y="3201993"/>
            <a:ext cx="0" cy="139207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17"/>
          <p:cNvSpPr/>
          <p:nvPr/>
        </p:nvSpPr>
        <p:spPr>
          <a:xfrm>
            <a:off x="2863947" y="6310254"/>
            <a:ext cx="4507493" cy="192012"/>
          </a:xfrm>
          <a:custGeom>
            <a:rect b="b" l="l" r="r" t="t"/>
            <a:pathLst>
              <a:path extrusionOk="0" h="1284281" w="7055892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17"/>
          <p:cNvCxnSpPr/>
          <p:nvPr/>
        </p:nvCxnSpPr>
        <p:spPr>
          <a:xfrm>
            <a:off x="2847207" y="6614661"/>
            <a:ext cx="4524233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17"/>
          <p:cNvSpPr/>
          <p:nvPr/>
        </p:nvSpPr>
        <p:spPr>
          <a:xfrm>
            <a:off x="7815638" y="5611500"/>
            <a:ext cx="1212376" cy="918062"/>
          </a:xfrm>
          <a:custGeom>
            <a:rect b="b" l="l" r="r" t="t"/>
            <a:pathLst>
              <a:path extrusionOk="0" h="1284281" w="7055892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7"/>
          <p:cNvCxnSpPr/>
          <p:nvPr/>
        </p:nvCxnSpPr>
        <p:spPr>
          <a:xfrm>
            <a:off x="7815638" y="6613721"/>
            <a:ext cx="1212376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7" name="Google Shape;247;p17"/>
          <p:cNvGrpSpPr/>
          <p:nvPr/>
        </p:nvGrpSpPr>
        <p:grpSpPr>
          <a:xfrm flipH="1">
            <a:off x="8134877" y="2541064"/>
            <a:ext cx="1414006" cy="523220"/>
            <a:chOff x="1219200" y="4876799"/>
            <a:chExt cx="5181605" cy="1384995"/>
          </a:xfrm>
        </p:grpSpPr>
        <p:sp>
          <p:nvSpPr>
            <p:cNvPr id="248" name="Google Shape;248;p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fmla="val 48856" name="adj1"/>
                <a:gd fmla="val 112951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9" name="Google Shape;249;p17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Sample</a:t>
              </a:r>
              <a:endParaRPr/>
            </a:p>
          </p:txBody>
        </p:sp>
      </p:grpSp>
      <p:sp>
        <p:nvSpPr>
          <p:cNvPr id="250" name="Google Shape;250;p17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51" name="Google Shape;251;p17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17"/>
          <p:cNvSpPr/>
          <p:nvPr/>
        </p:nvSpPr>
        <p:spPr>
          <a:xfrm>
            <a:off x="393111" y="727493"/>
            <a:ext cx="1832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0" y="125627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6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918505" y="1677692"/>
            <a:ext cx="8839200" cy="614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1 🡪 high-to-low, 0 🡪 low-to-high</a:t>
            </a:r>
            <a:endParaRPr sz="2400"/>
          </a:p>
        </p:txBody>
      </p:sp>
      <p:cxnSp>
        <p:nvCxnSpPr>
          <p:cNvPr id="259" name="Google Shape;259;p18"/>
          <p:cNvCxnSpPr/>
          <p:nvPr/>
        </p:nvCxnSpPr>
        <p:spPr>
          <a:xfrm rot="10800000">
            <a:off x="10380946" y="2676139"/>
            <a:ext cx="0" cy="23587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18"/>
          <p:cNvCxnSpPr/>
          <p:nvPr/>
        </p:nvCxnSpPr>
        <p:spPr>
          <a:xfrm rot="10800000">
            <a:off x="8827834" y="2676139"/>
            <a:ext cx="0" cy="23587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18"/>
          <p:cNvCxnSpPr/>
          <p:nvPr/>
        </p:nvCxnSpPr>
        <p:spPr>
          <a:xfrm rot="10800000">
            <a:off x="2615370" y="2676139"/>
            <a:ext cx="0" cy="23587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18"/>
          <p:cNvCxnSpPr/>
          <p:nvPr/>
        </p:nvCxnSpPr>
        <p:spPr>
          <a:xfrm rot="10800000">
            <a:off x="4168486" y="2676139"/>
            <a:ext cx="0" cy="23587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18"/>
          <p:cNvCxnSpPr/>
          <p:nvPr/>
        </p:nvCxnSpPr>
        <p:spPr>
          <a:xfrm rot="10800000">
            <a:off x="5721602" y="2676139"/>
            <a:ext cx="0" cy="23587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18"/>
          <p:cNvCxnSpPr/>
          <p:nvPr/>
        </p:nvCxnSpPr>
        <p:spPr>
          <a:xfrm rot="10800000">
            <a:off x="7274718" y="2676139"/>
            <a:ext cx="0" cy="23587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18"/>
          <p:cNvCxnSpPr/>
          <p:nvPr/>
        </p:nvCxnSpPr>
        <p:spPr>
          <a:xfrm>
            <a:off x="2615370" y="4681176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18"/>
          <p:cNvCxnSpPr/>
          <p:nvPr/>
        </p:nvCxnSpPr>
        <p:spPr>
          <a:xfrm rot="10800000">
            <a:off x="3011606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18"/>
          <p:cNvCxnSpPr/>
          <p:nvPr/>
        </p:nvCxnSpPr>
        <p:spPr>
          <a:xfrm>
            <a:off x="3011606" y="4121617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18"/>
          <p:cNvCxnSpPr/>
          <p:nvPr/>
        </p:nvCxnSpPr>
        <p:spPr>
          <a:xfrm>
            <a:off x="3391928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18"/>
          <p:cNvCxnSpPr/>
          <p:nvPr/>
        </p:nvCxnSpPr>
        <p:spPr>
          <a:xfrm>
            <a:off x="3391928" y="4681176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18"/>
          <p:cNvCxnSpPr/>
          <p:nvPr/>
        </p:nvCxnSpPr>
        <p:spPr>
          <a:xfrm rot="10800000">
            <a:off x="3788164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18"/>
          <p:cNvCxnSpPr/>
          <p:nvPr/>
        </p:nvCxnSpPr>
        <p:spPr>
          <a:xfrm>
            <a:off x="3788164" y="4121617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18"/>
          <p:cNvCxnSpPr/>
          <p:nvPr/>
        </p:nvCxnSpPr>
        <p:spPr>
          <a:xfrm>
            <a:off x="4168486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8"/>
          <p:cNvCxnSpPr/>
          <p:nvPr/>
        </p:nvCxnSpPr>
        <p:spPr>
          <a:xfrm>
            <a:off x="4181228" y="4681176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18"/>
          <p:cNvCxnSpPr/>
          <p:nvPr/>
        </p:nvCxnSpPr>
        <p:spPr>
          <a:xfrm rot="10800000">
            <a:off x="4577464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18"/>
          <p:cNvCxnSpPr/>
          <p:nvPr/>
        </p:nvCxnSpPr>
        <p:spPr>
          <a:xfrm>
            <a:off x="4577464" y="4121617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18"/>
          <p:cNvCxnSpPr/>
          <p:nvPr/>
        </p:nvCxnSpPr>
        <p:spPr>
          <a:xfrm>
            <a:off x="4957786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18"/>
          <p:cNvCxnSpPr/>
          <p:nvPr/>
        </p:nvCxnSpPr>
        <p:spPr>
          <a:xfrm>
            <a:off x="4941869" y="4681176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8"/>
          <p:cNvCxnSpPr/>
          <p:nvPr/>
        </p:nvCxnSpPr>
        <p:spPr>
          <a:xfrm rot="10800000">
            <a:off x="5338105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18"/>
          <p:cNvCxnSpPr/>
          <p:nvPr/>
        </p:nvCxnSpPr>
        <p:spPr>
          <a:xfrm>
            <a:off x="5338105" y="4121617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18"/>
          <p:cNvCxnSpPr/>
          <p:nvPr/>
        </p:nvCxnSpPr>
        <p:spPr>
          <a:xfrm>
            <a:off x="5718427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18"/>
          <p:cNvCxnSpPr/>
          <p:nvPr/>
        </p:nvCxnSpPr>
        <p:spPr>
          <a:xfrm>
            <a:off x="5709777" y="4681176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18"/>
          <p:cNvCxnSpPr/>
          <p:nvPr/>
        </p:nvCxnSpPr>
        <p:spPr>
          <a:xfrm rot="10800000">
            <a:off x="6106013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18"/>
          <p:cNvCxnSpPr/>
          <p:nvPr/>
        </p:nvCxnSpPr>
        <p:spPr>
          <a:xfrm>
            <a:off x="6106013" y="4121617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18"/>
          <p:cNvCxnSpPr/>
          <p:nvPr/>
        </p:nvCxnSpPr>
        <p:spPr>
          <a:xfrm>
            <a:off x="6486335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18"/>
          <p:cNvCxnSpPr/>
          <p:nvPr/>
        </p:nvCxnSpPr>
        <p:spPr>
          <a:xfrm>
            <a:off x="6498160" y="4681176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8"/>
          <p:cNvCxnSpPr/>
          <p:nvPr/>
        </p:nvCxnSpPr>
        <p:spPr>
          <a:xfrm rot="10800000">
            <a:off x="6894396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8"/>
          <p:cNvCxnSpPr/>
          <p:nvPr/>
        </p:nvCxnSpPr>
        <p:spPr>
          <a:xfrm>
            <a:off x="6894396" y="4121617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18"/>
          <p:cNvCxnSpPr/>
          <p:nvPr/>
        </p:nvCxnSpPr>
        <p:spPr>
          <a:xfrm>
            <a:off x="7274718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18"/>
          <p:cNvCxnSpPr/>
          <p:nvPr/>
        </p:nvCxnSpPr>
        <p:spPr>
          <a:xfrm>
            <a:off x="7282916" y="4674352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0" name="Google Shape;290;p18"/>
          <p:cNvCxnSpPr/>
          <p:nvPr/>
        </p:nvCxnSpPr>
        <p:spPr>
          <a:xfrm rot="10800000">
            <a:off x="7679152" y="4114794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1" name="Google Shape;291;p18"/>
          <p:cNvCxnSpPr/>
          <p:nvPr/>
        </p:nvCxnSpPr>
        <p:spPr>
          <a:xfrm>
            <a:off x="7679152" y="4114793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18"/>
          <p:cNvCxnSpPr/>
          <p:nvPr/>
        </p:nvCxnSpPr>
        <p:spPr>
          <a:xfrm>
            <a:off x="8059474" y="4114794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18"/>
          <p:cNvCxnSpPr/>
          <p:nvPr/>
        </p:nvCxnSpPr>
        <p:spPr>
          <a:xfrm>
            <a:off x="8051276" y="4674351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18"/>
          <p:cNvCxnSpPr/>
          <p:nvPr/>
        </p:nvCxnSpPr>
        <p:spPr>
          <a:xfrm rot="10800000">
            <a:off x="8447512" y="4114793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18"/>
          <p:cNvCxnSpPr/>
          <p:nvPr/>
        </p:nvCxnSpPr>
        <p:spPr>
          <a:xfrm>
            <a:off x="8447512" y="4114792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18"/>
          <p:cNvCxnSpPr/>
          <p:nvPr/>
        </p:nvCxnSpPr>
        <p:spPr>
          <a:xfrm>
            <a:off x="8827834" y="4114793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18"/>
          <p:cNvCxnSpPr/>
          <p:nvPr/>
        </p:nvCxnSpPr>
        <p:spPr>
          <a:xfrm>
            <a:off x="8822384" y="4681176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18"/>
          <p:cNvCxnSpPr/>
          <p:nvPr/>
        </p:nvCxnSpPr>
        <p:spPr>
          <a:xfrm rot="10800000">
            <a:off x="9218620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18"/>
          <p:cNvCxnSpPr/>
          <p:nvPr/>
        </p:nvCxnSpPr>
        <p:spPr>
          <a:xfrm>
            <a:off x="9218620" y="4121617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18"/>
          <p:cNvCxnSpPr/>
          <p:nvPr/>
        </p:nvCxnSpPr>
        <p:spPr>
          <a:xfrm>
            <a:off x="9598942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18"/>
          <p:cNvCxnSpPr/>
          <p:nvPr/>
        </p:nvCxnSpPr>
        <p:spPr>
          <a:xfrm>
            <a:off x="9604388" y="4681176"/>
            <a:ext cx="3962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18"/>
          <p:cNvCxnSpPr/>
          <p:nvPr/>
        </p:nvCxnSpPr>
        <p:spPr>
          <a:xfrm rot="10800000">
            <a:off x="10000624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p18"/>
          <p:cNvCxnSpPr/>
          <p:nvPr/>
        </p:nvCxnSpPr>
        <p:spPr>
          <a:xfrm>
            <a:off x="10000624" y="4121617"/>
            <a:ext cx="38032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18"/>
          <p:cNvCxnSpPr/>
          <p:nvPr/>
        </p:nvCxnSpPr>
        <p:spPr>
          <a:xfrm>
            <a:off x="10380946" y="4121618"/>
            <a:ext cx="0" cy="5595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8"/>
          <p:cNvSpPr txBox="1"/>
          <p:nvPr/>
        </p:nvSpPr>
        <p:spPr>
          <a:xfrm>
            <a:off x="1633183" y="4163739"/>
            <a:ext cx="8512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1709998" y="3036701"/>
            <a:ext cx="7649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NRZI</a:t>
            </a:r>
            <a:endParaRPr/>
          </a:p>
        </p:txBody>
      </p:sp>
      <p:cxnSp>
        <p:nvCxnSpPr>
          <p:cNvPr id="307" name="Google Shape;307;p18"/>
          <p:cNvCxnSpPr/>
          <p:nvPr/>
        </p:nvCxnSpPr>
        <p:spPr>
          <a:xfrm flipH="1" rot="10800000">
            <a:off x="2615370" y="3498365"/>
            <a:ext cx="750820" cy="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18"/>
          <p:cNvCxnSpPr/>
          <p:nvPr/>
        </p:nvCxnSpPr>
        <p:spPr>
          <a:xfrm rot="10800000">
            <a:off x="3362111" y="2936528"/>
            <a:ext cx="0" cy="57775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8"/>
          <p:cNvCxnSpPr/>
          <p:nvPr/>
        </p:nvCxnSpPr>
        <p:spPr>
          <a:xfrm>
            <a:off x="3362112" y="2936527"/>
            <a:ext cx="819117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18"/>
          <p:cNvCxnSpPr/>
          <p:nvPr/>
        </p:nvCxnSpPr>
        <p:spPr>
          <a:xfrm>
            <a:off x="4181228" y="2913864"/>
            <a:ext cx="0" cy="57775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8"/>
          <p:cNvCxnSpPr/>
          <p:nvPr/>
        </p:nvCxnSpPr>
        <p:spPr>
          <a:xfrm>
            <a:off x="5758790" y="2920614"/>
            <a:ext cx="705462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8"/>
          <p:cNvCxnSpPr/>
          <p:nvPr/>
        </p:nvCxnSpPr>
        <p:spPr>
          <a:xfrm rot="10800000">
            <a:off x="6436968" y="2895583"/>
            <a:ext cx="0" cy="57775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18"/>
          <p:cNvCxnSpPr/>
          <p:nvPr/>
        </p:nvCxnSpPr>
        <p:spPr>
          <a:xfrm>
            <a:off x="6436840" y="3473326"/>
            <a:ext cx="837879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18"/>
          <p:cNvCxnSpPr/>
          <p:nvPr/>
        </p:nvCxnSpPr>
        <p:spPr>
          <a:xfrm>
            <a:off x="7282916" y="2920615"/>
            <a:ext cx="0" cy="57775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18"/>
          <p:cNvSpPr txBox="1"/>
          <p:nvPr/>
        </p:nvSpPr>
        <p:spPr>
          <a:xfrm>
            <a:off x="3188898" y="2214474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4764577" y="221447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9457484" y="221447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7862040" y="221447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6286960" y="2214472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956266" y="5274931"/>
            <a:ext cx="9143999" cy="1345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Good: Solves clock skew (every bit is a transition)</a:t>
            </a:r>
            <a:endParaRPr/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Halves throughput (two clock cycles per bit)</a:t>
            </a:r>
            <a:endParaRPr/>
          </a:p>
        </p:txBody>
      </p:sp>
      <p:cxnSp>
        <p:nvCxnSpPr>
          <p:cNvPr id="321" name="Google Shape;321;p18"/>
          <p:cNvCxnSpPr/>
          <p:nvPr/>
        </p:nvCxnSpPr>
        <p:spPr>
          <a:xfrm flipH="1" rot="10800000">
            <a:off x="4192932" y="3475700"/>
            <a:ext cx="750820" cy="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18"/>
          <p:cNvCxnSpPr/>
          <p:nvPr/>
        </p:nvCxnSpPr>
        <p:spPr>
          <a:xfrm rot="10800000">
            <a:off x="4939673" y="2913863"/>
            <a:ext cx="0" cy="57775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18"/>
          <p:cNvCxnSpPr/>
          <p:nvPr/>
        </p:nvCxnSpPr>
        <p:spPr>
          <a:xfrm>
            <a:off x="4939674" y="2913862"/>
            <a:ext cx="819117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18"/>
          <p:cNvCxnSpPr/>
          <p:nvPr/>
        </p:nvCxnSpPr>
        <p:spPr>
          <a:xfrm>
            <a:off x="7294835" y="2907028"/>
            <a:ext cx="705462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18"/>
          <p:cNvCxnSpPr/>
          <p:nvPr/>
        </p:nvCxnSpPr>
        <p:spPr>
          <a:xfrm rot="10800000">
            <a:off x="7973013" y="2881997"/>
            <a:ext cx="0" cy="57775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18"/>
          <p:cNvCxnSpPr/>
          <p:nvPr/>
        </p:nvCxnSpPr>
        <p:spPr>
          <a:xfrm>
            <a:off x="7972885" y="3459740"/>
            <a:ext cx="837879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18"/>
          <p:cNvCxnSpPr/>
          <p:nvPr/>
        </p:nvCxnSpPr>
        <p:spPr>
          <a:xfrm flipH="1" rot="10800000">
            <a:off x="8844324" y="3471068"/>
            <a:ext cx="750820" cy="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18"/>
          <p:cNvCxnSpPr/>
          <p:nvPr/>
        </p:nvCxnSpPr>
        <p:spPr>
          <a:xfrm rot="10800000">
            <a:off x="9591065" y="2909231"/>
            <a:ext cx="0" cy="57775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18"/>
          <p:cNvCxnSpPr/>
          <p:nvPr/>
        </p:nvCxnSpPr>
        <p:spPr>
          <a:xfrm>
            <a:off x="9591066" y="2909230"/>
            <a:ext cx="819117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18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331" name="Google Shape;331;p18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18"/>
          <p:cNvSpPr/>
          <p:nvPr/>
        </p:nvSpPr>
        <p:spPr>
          <a:xfrm>
            <a:off x="393111" y="727493"/>
            <a:ext cx="1708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Manchester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341" name="Google Shape;341;p19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19"/>
          <p:cNvSpPr/>
          <p:nvPr/>
        </p:nvSpPr>
        <p:spPr>
          <a:xfrm>
            <a:off x="393111" y="727493"/>
            <a:ext cx="29363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Manchester Encoding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50" y="1684557"/>
            <a:ext cx="6962775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 txBox="1"/>
          <p:nvPr/>
        </p:nvSpPr>
        <p:spPr>
          <a:xfrm>
            <a:off x="8307886" y="2048351"/>
            <a:ext cx="36549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Manchester Encoding: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the change in signal level in the middle of the bit time to  represent the bits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rain crossing a bridge over a body of water&#10;&#10;Description automatically generated"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0592" y="1822988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58" name="Google Shape;58;p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60" name="Google Shape;60;p2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2"/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Unit – 5 Link Layer and LAN Roadmap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24134" y="1610670"/>
            <a:ext cx="4149214" cy="4832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778477" y="1706224"/>
            <a:ext cx="414921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4012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/>
          </a:p>
          <a:p>
            <a:pPr indent="-342900" lvl="1" marL="696912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Purpose, Signals to Packets</a:t>
            </a:r>
            <a:endParaRPr/>
          </a:p>
          <a:p>
            <a:pPr indent="-342900" lvl="1" marL="696912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Vs Digital Signals</a:t>
            </a:r>
            <a:endParaRPr/>
          </a:p>
          <a:p>
            <a:pPr indent="-342900" lvl="1" marL="696912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Media</a:t>
            </a:r>
            <a:endParaRPr/>
          </a:p>
          <a:p>
            <a:pPr indent="-342900" lvl="0" marL="354012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Wireless LANs: IEEE 802.11</a:t>
            </a:r>
            <a:endParaRPr/>
          </a:p>
          <a:p>
            <a:pPr indent="-274638" lvl="0" marL="2857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11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0"/>
          <p:cNvSpPr txBox="1"/>
          <p:nvPr/>
        </p:nvSpPr>
        <p:spPr>
          <a:xfrm>
            <a:off x="599767" y="1536126"/>
            <a:ext cx="847649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353" name="Google Shape;353;p20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20"/>
          <p:cNvSpPr/>
          <p:nvPr/>
        </p:nvSpPr>
        <p:spPr>
          <a:xfrm>
            <a:off x="393111" y="727493"/>
            <a:ext cx="24365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Signals to Packets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103" y="1536126"/>
            <a:ext cx="77438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1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364" name="Google Shape;364;p21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p21"/>
          <p:cNvSpPr/>
          <p:nvPr/>
        </p:nvSpPr>
        <p:spPr>
          <a:xfrm>
            <a:off x="393111" y="727493"/>
            <a:ext cx="30799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Carrying Capacity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258" y="1917919"/>
            <a:ext cx="663892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1"/>
          <p:cNvSpPr txBox="1"/>
          <p:nvPr/>
        </p:nvSpPr>
        <p:spPr>
          <a:xfrm>
            <a:off x="8307886" y="1917919"/>
            <a:ext cx="328434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Bandwidth(Theoretical)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capacity of a medium to carry data in a given amount of time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into account the physical properties of the medium and the signaling method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2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376" name="Google Shape;376;p22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22"/>
          <p:cNvSpPr/>
          <p:nvPr/>
        </p:nvSpPr>
        <p:spPr>
          <a:xfrm>
            <a:off x="393111" y="727493"/>
            <a:ext cx="30799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Carrying Capacity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1" y="1650823"/>
            <a:ext cx="661987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2"/>
          <p:cNvSpPr txBox="1"/>
          <p:nvPr/>
        </p:nvSpPr>
        <p:spPr>
          <a:xfrm>
            <a:off x="8307886" y="1828800"/>
            <a:ext cx="251251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Throughput(Practical):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rate of data over the medium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Factors that affect: Amount and type of traffic, number of devices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Goodput( Qualitative):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rate of actual usable data bits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 less the data protocol overhead, error corrections and retransmissions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23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23"/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nagasundaris@pes.edu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23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387" name="Google Shape;387;p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391" name="Google Shape;3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3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Nagasundari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69" name="Google Shape;69;p3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3"/>
          <p:cNvSpPr txBox="1"/>
          <p:nvPr/>
        </p:nvSpPr>
        <p:spPr>
          <a:xfrm>
            <a:off x="310548" y="1654122"/>
            <a:ext cx="8300053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725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Purpose</a:t>
            </a:r>
            <a:endParaRPr/>
          </a:p>
          <a:p>
            <a:pPr indent="-212725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Signals to Packets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393111" y="727493"/>
            <a:ext cx="69713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Class 53 : Intro to Physical layer : Learning Objectives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train crossing a bridge over a body of water&#10;&#10;Description automatically generated"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9136" y="2149310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0" y="125627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6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80" name="Google Shape;80;p4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4"/>
          <p:cNvSpPr/>
          <p:nvPr/>
        </p:nvSpPr>
        <p:spPr>
          <a:xfrm>
            <a:off x="393111" y="727493"/>
            <a:ext cx="1902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29264" y="1458457"/>
            <a:ext cx="782647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Role: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the binary digits that represent data link layer frames into signals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transmit and receive these signals across the physical media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copper wires, optical fiber, and wireless that connect network devices.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medium : capable of conducting a signal in the form of voltage, light, or radio waves from one device to another. 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09" y="4874777"/>
            <a:ext cx="621598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0" y="125627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6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91" name="Google Shape;91;p5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5"/>
          <p:cNvSpPr/>
          <p:nvPr/>
        </p:nvSpPr>
        <p:spPr>
          <a:xfrm>
            <a:off x="393111" y="727493"/>
            <a:ext cx="1902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8000576" y="1299961"/>
            <a:ext cx="326719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69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Physical layer consists of hardware, in the form of </a:t>
            </a:r>
            <a:endParaRPr/>
          </a:p>
          <a:p>
            <a:pPr indent="-4572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circuitry, </a:t>
            </a:r>
            <a:endParaRPr/>
          </a:p>
          <a:p>
            <a:pPr indent="-4572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media, and </a:t>
            </a:r>
            <a:endParaRPr/>
          </a:p>
          <a:p>
            <a:pPr indent="-4572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connectors.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059" y="1585653"/>
            <a:ext cx="7211362" cy="481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03" name="Google Shape;103;p6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6"/>
          <p:cNvSpPr/>
          <p:nvPr/>
        </p:nvSpPr>
        <p:spPr>
          <a:xfrm>
            <a:off x="393111" y="727493"/>
            <a:ext cx="1956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878" y="1879614"/>
            <a:ext cx="38576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5111632" y="1773752"/>
            <a:ext cx="4639733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Primary Purpose: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Representation of the bits of a frame on the media in the form of signals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physical </a:t>
            </a: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associated connectors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and control information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Transmitter and receiver circuitry on the network devices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15" name="Google Shape;115;p7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7"/>
          <p:cNvSpPr/>
          <p:nvPr/>
        </p:nvSpPr>
        <p:spPr>
          <a:xfrm>
            <a:off x="393111" y="727493"/>
            <a:ext cx="33194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 Operation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8307886" y="1330497"/>
            <a:ext cx="21277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medium has a unique method of representing bits (signaling)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88" y="1330497"/>
            <a:ext cx="7563396" cy="502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7886" y="2736455"/>
            <a:ext cx="3799652" cy="205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8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28" name="Google Shape;128;p8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8"/>
          <p:cNvSpPr/>
          <p:nvPr/>
        </p:nvSpPr>
        <p:spPr>
          <a:xfrm>
            <a:off x="393111" y="727493"/>
            <a:ext cx="33194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 Operation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453033" y="1796859"/>
            <a:ext cx="8766583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physical layer puts a frame out onto media, it generates a set patterns of bits, or signal pattern, that can be understood by the receiving device. 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OSI Layer 1 technologies require the adding of signals at the beginning and the end of frames.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mark the beginning and end of frames, the transmitting device uses a bit pattern that is unique and is only used to identify the start or end of frames.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599768" y="1536126"/>
            <a:ext cx="788547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39" name="Google Shape;139;p9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9"/>
          <p:cNvSpPr/>
          <p:nvPr/>
        </p:nvSpPr>
        <p:spPr>
          <a:xfrm>
            <a:off x="393111" y="727493"/>
            <a:ext cx="33194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Physical Layer Operation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783" y="1508952"/>
            <a:ext cx="7560457" cy="51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2020-01-18T07:24:59Z</dcterms:created>
  <dc:creator>James Kurose</dc:creator>
</cp:coreProperties>
</file>