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428" r:id="rId2"/>
    <p:sldId id="1429" r:id="rId3"/>
    <p:sldId id="1376" r:id="rId4"/>
    <p:sldId id="1419" r:id="rId5"/>
    <p:sldId id="1420" r:id="rId6"/>
    <p:sldId id="1421" r:id="rId7"/>
    <p:sldId id="1422" r:id="rId8"/>
    <p:sldId id="1423" r:id="rId9"/>
    <p:sldId id="1425" r:id="rId10"/>
    <p:sldId id="1424" r:id="rId11"/>
    <p:sldId id="1426" r:id="rId12"/>
    <p:sldId id="1092" r:id="rId13"/>
    <p:sldId id="13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093" autoAdjust="0"/>
    <p:restoredTop sz="90886" autoAdjust="0"/>
  </p:normalViewPr>
  <p:slideViewPr>
    <p:cSldViewPr snapToGrid="0" snapToObjects="1">
      <p:cViewPr varScale="1">
        <p:scale>
          <a:sx n="78" d="100"/>
          <a:sy n="78" d="100"/>
        </p:scale>
        <p:origin x="509" y="72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3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787497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653EB32-D7EE-44CC-98AC-C836B83109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9070731" cy="894622"/>
          </a:xfr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2777" y="1822450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330DDB3-7D9B-4793-AF7A-746D1F7EA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0C746C1-7570-4CB4-AAE1-E7DF7DDB4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811236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767523C-E1C8-44C5-BEBD-CF3A231C9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56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2243B81-F9F1-43A3-B403-9E292364B910}"/>
              </a:ext>
            </a:extLst>
          </p:cNvPr>
          <p:cNvSpPr/>
          <p:nvPr/>
        </p:nvSpPr>
        <p:spPr>
          <a:xfrm>
            <a:off x="393111" y="713638"/>
            <a:ext cx="340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802.11 frame: addressing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DEB971DB-19E7-4DA2-AFEB-D8F0F9E1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768" y="1368429"/>
            <a:ext cx="2454275" cy="237490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" name="Line 23">
            <a:extLst>
              <a:ext uri="{FF2B5EF4-FFF2-40B4-BE49-F238E27FC236}">
                <a16:creationId xmlns:a16="http://schemas.microsoft.com/office/drawing/2014/main" id="{8FF28B4E-DFDA-4D3B-80F9-4B74D2C57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380" y="2881317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Line 25">
            <a:extLst>
              <a:ext uri="{FF2B5EF4-FFF2-40B4-BE49-F238E27FC236}">
                <a16:creationId xmlns:a16="http://schemas.microsoft.com/office/drawing/2014/main" id="{F5449531-956E-4C07-AC36-169CF3948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4780" y="2424117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" name="Group 26">
            <a:extLst>
              <a:ext uri="{FF2B5EF4-FFF2-40B4-BE49-F238E27FC236}">
                <a16:creationId xmlns:a16="http://schemas.microsoft.com/office/drawing/2014/main" id="{131F473F-D074-4405-A7CA-113CE8A4CE58}"/>
              </a:ext>
            </a:extLst>
          </p:cNvPr>
          <p:cNvGrpSpPr>
            <a:grpSpLocks/>
          </p:cNvGrpSpPr>
          <p:nvPr/>
        </p:nvGrpSpPr>
        <p:grpSpPr bwMode="auto">
          <a:xfrm>
            <a:off x="6116780" y="1585917"/>
            <a:ext cx="2362200" cy="1762125"/>
            <a:chOff x="3744" y="1392"/>
            <a:chExt cx="1488" cy="1110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9F79E445-804D-48F2-803B-189947E9E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Text Box 28">
              <a:extLst>
                <a:ext uri="{FF2B5EF4-FFF2-40B4-BE49-F238E27FC236}">
                  <a16:creationId xmlns:a16="http://schemas.microsoft.com/office/drawing/2014/main" id="{954C858F-5116-43B4-A113-117A98934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14" name="Text Box 90">
            <a:extLst>
              <a:ext uri="{FF2B5EF4-FFF2-40B4-BE49-F238E27FC236}">
                <a16:creationId xmlns:a16="http://schemas.microsoft.com/office/drawing/2014/main" id="{55A7EEDC-3F2E-402F-93A6-ABF270988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180" y="2500317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15" name="Text Box 93">
            <a:extLst>
              <a:ext uri="{FF2B5EF4-FFF2-40B4-BE49-F238E27FC236}">
                <a16:creationId xmlns:a16="http://schemas.microsoft.com/office/drawing/2014/main" id="{21350AD7-538F-4939-8077-547DE97D3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505" y="2528892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16" name="Group 361">
            <a:extLst>
              <a:ext uri="{FF2B5EF4-FFF2-40B4-BE49-F238E27FC236}">
                <a16:creationId xmlns:a16="http://schemas.microsoft.com/office/drawing/2014/main" id="{A9F0C840-65D1-49FD-AAA8-E50F05B35F98}"/>
              </a:ext>
            </a:extLst>
          </p:cNvPr>
          <p:cNvGrpSpPr>
            <a:grpSpLocks/>
          </p:cNvGrpSpPr>
          <p:nvPr/>
        </p:nvGrpSpPr>
        <p:grpSpPr bwMode="auto">
          <a:xfrm>
            <a:off x="3408505" y="2387604"/>
            <a:ext cx="762000" cy="663575"/>
            <a:chOff x="2967" y="478"/>
            <a:chExt cx="788" cy="625"/>
          </a:xfrm>
        </p:grpSpPr>
        <p:pic>
          <p:nvPicPr>
            <p:cNvPr id="17" name="Picture 358" descr="access_point_stylized_small">
              <a:extLst>
                <a:ext uri="{FF2B5EF4-FFF2-40B4-BE49-F238E27FC236}">
                  <a16:creationId xmlns:a16="http://schemas.microsoft.com/office/drawing/2014/main" id="{6BB36A8D-2E37-43E5-AAD6-916D7BF7C8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60" descr="antenna_radiation_stylized">
              <a:extLst>
                <a:ext uri="{FF2B5EF4-FFF2-40B4-BE49-F238E27FC236}">
                  <a16:creationId xmlns:a16="http://schemas.microsoft.com/office/drawing/2014/main" id="{49709BD2-C1BB-4A8D-9607-55CB8D76A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356">
            <a:extLst>
              <a:ext uri="{FF2B5EF4-FFF2-40B4-BE49-F238E27FC236}">
                <a16:creationId xmlns:a16="http://schemas.microsoft.com/office/drawing/2014/main" id="{4FBEFB71-3F31-4ACA-8B62-A3EB07954F4F}"/>
              </a:ext>
            </a:extLst>
          </p:cNvPr>
          <p:cNvGrpSpPr>
            <a:grpSpLocks/>
          </p:cNvGrpSpPr>
          <p:nvPr/>
        </p:nvGrpSpPr>
        <p:grpSpPr bwMode="auto">
          <a:xfrm>
            <a:off x="2006743" y="1951042"/>
            <a:ext cx="609600" cy="598487"/>
            <a:chOff x="313" y="1497"/>
            <a:chExt cx="1152" cy="1014"/>
          </a:xfrm>
        </p:grpSpPr>
        <p:pic>
          <p:nvPicPr>
            <p:cNvPr id="20" name="Picture 354" descr="laptop_stylized_small">
              <a:extLst>
                <a:ext uri="{FF2B5EF4-FFF2-40B4-BE49-F238E27FC236}">
                  <a16:creationId xmlns:a16="http://schemas.microsoft.com/office/drawing/2014/main" id="{0272154C-E5AE-4C7A-AED8-791C22492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55" descr="antenna_stylized">
              <a:extLst>
                <a:ext uri="{FF2B5EF4-FFF2-40B4-BE49-F238E27FC236}">
                  <a16:creationId xmlns:a16="http://schemas.microsoft.com/office/drawing/2014/main" id="{1087736E-0810-4FCB-B274-4DA3B1330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356">
            <a:extLst>
              <a:ext uri="{FF2B5EF4-FFF2-40B4-BE49-F238E27FC236}">
                <a16:creationId xmlns:a16="http://schemas.microsoft.com/office/drawing/2014/main" id="{CA3EBC2D-213D-4B72-A1B9-D04C2B4078DC}"/>
              </a:ext>
            </a:extLst>
          </p:cNvPr>
          <p:cNvGrpSpPr>
            <a:grpSpLocks/>
          </p:cNvGrpSpPr>
          <p:nvPr/>
        </p:nvGrpSpPr>
        <p:grpSpPr bwMode="auto">
          <a:xfrm>
            <a:off x="2971943" y="1646242"/>
            <a:ext cx="609600" cy="598487"/>
            <a:chOff x="313" y="1497"/>
            <a:chExt cx="1152" cy="1014"/>
          </a:xfrm>
        </p:grpSpPr>
        <p:pic>
          <p:nvPicPr>
            <p:cNvPr id="23" name="Picture 354" descr="laptop_stylized_small">
              <a:extLst>
                <a:ext uri="{FF2B5EF4-FFF2-40B4-BE49-F238E27FC236}">
                  <a16:creationId xmlns:a16="http://schemas.microsoft.com/office/drawing/2014/main" id="{90CF82EB-341C-41AA-9AE1-B99FF25B9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55" descr="antenna_stylized">
              <a:extLst>
                <a:ext uri="{FF2B5EF4-FFF2-40B4-BE49-F238E27FC236}">
                  <a16:creationId xmlns:a16="http://schemas.microsoft.com/office/drawing/2014/main" id="{855FA4F0-F751-4224-9AE4-3431EA7268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F87F8A-DD6D-4B21-9730-5FA149880031}"/>
              </a:ext>
            </a:extLst>
          </p:cNvPr>
          <p:cNvGrpSpPr/>
          <p:nvPr/>
        </p:nvGrpSpPr>
        <p:grpSpPr>
          <a:xfrm>
            <a:off x="4866413" y="2659496"/>
            <a:ext cx="744676" cy="388508"/>
            <a:chOff x="7493876" y="2774731"/>
            <a:chExt cx="1481958" cy="894622"/>
          </a:xfrm>
        </p:grpSpPr>
        <p:sp>
          <p:nvSpPr>
            <p:cNvPr id="26" name="Freeform 253">
              <a:extLst>
                <a:ext uri="{FF2B5EF4-FFF2-40B4-BE49-F238E27FC236}">
                  <a16:creationId xmlns:a16="http://schemas.microsoft.com/office/drawing/2014/main" id="{4D18EC0F-ED42-4B38-8730-C6481C9A76C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256D7D-A00C-4145-B5B9-BF75762775E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BB0875-A71B-46CF-ABF3-2CD7C6183F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" name="Freeform 256">
                <a:extLst>
                  <a:ext uri="{FF2B5EF4-FFF2-40B4-BE49-F238E27FC236}">
                    <a16:creationId xmlns:a16="http://schemas.microsoft.com/office/drawing/2014/main" id="{BCFF64DC-752C-4B35-A995-E4274E45108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257">
                <a:extLst>
                  <a:ext uri="{FF2B5EF4-FFF2-40B4-BE49-F238E27FC236}">
                    <a16:creationId xmlns:a16="http://schemas.microsoft.com/office/drawing/2014/main" id="{DBE2B8DD-2A0F-441B-9EE6-5925C06626F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258">
                <a:extLst>
                  <a:ext uri="{FF2B5EF4-FFF2-40B4-BE49-F238E27FC236}">
                    <a16:creationId xmlns:a16="http://schemas.microsoft.com/office/drawing/2014/main" id="{63C277C3-CA4C-4ADB-B7D3-3A18F8899C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259">
                <a:extLst>
                  <a:ext uri="{FF2B5EF4-FFF2-40B4-BE49-F238E27FC236}">
                    <a16:creationId xmlns:a16="http://schemas.microsoft.com/office/drawing/2014/main" id="{D5F1FB41-3CB2-4DF0-B4E4-C1674808A98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BECFEA-2C7B-4025-A58B-CC825594FC89}"/>
              </a:ext>
            </a:extLst>
          </p:cNvPr>
          <p:cNvGrpSpPr/>
          <p:nvPr/>
        </p:nvGrpSpPr>
        <p:grpSpPr>
          <a:xfrm>
            <a:off x="465425" y="2947992"/>
            <a:ext cx="5330680" cy="3529506"/>
            <a:chOff x="368445" y="2795588"/>
            <a:chExt cx="5330680" cy="3529506"/>
          </a:xfrm>
        </p:grpSpPr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504B4B63-6C36-4520-B104-F599193A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35" y="2795588"/>
              <a:ext cx="5201966" cy="2502842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3852 w 9712"/>
                <a:gd name="connsiteY0" fmla="*/ 0 h 9452"/>
                <a:gd name="connsiteX1" fmla="*/ 20 w 9712"/>
                <a:gd name="connsiteY1" fmla="*/ 8663 h 9452"/>
                <a:gd name="connsiteX2" fmla="*/ 4918 w 9712"/>
                <a:gd name="connsiteY2" fmla="*/ 9234 h 9452"/>
                <a:gd name="connsiteX3" fmla="*/ 9712 w 9712"/>
                <a:gd name="connsiteY3" fmla="*/ 8663 h 9452"/>
                <a:gd name="connsiteX4" fmla="*/ 4410 w 9712"/>
                <a:gd name="connsiteY4" fmla="*/ 450 h 9452"/>
                <a:gd name="connsiteX5" fmla="*/ 3852 w 9712"/>
                <a:gd name="connsiteY5" fmla="*/ 0 h 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2" h="9452">
                  <a:moveTo>
                    <a:pt x="3852" y="0"/>
                  </a:moveTo>
                  <a:cubicBezTo>
                    <a:pt x="3432" y="3339"/>
                    <a:pt x="2673" y="6379"/>
                    <a:pt x="20" y="8663"/>
                  </a:cubicBezTo>
                  <a:cubicBezTo>
                    <a:pt x="-288" y="9838"/>
                    <a:pt x="3214" y="9342"/>
                    <a:pt x="4918" y="9234"/>
                  </a:cubicBezTo>
                  <a:cubicBezTo>
                    <a:pt x="6534" y="9234"/>
                    <a:pt x="9570" y="10000"/>
                    <a:pt x="9712" y="8663"/>
                  </a:cubicBezTo>
                  <a:cubicBezTo>
                    <a:pt x="5589" y="6007"/>
                    <a:pt x="5429" y="3489"/>
                    <a:pt x="4410" y="450"/>
                  </a:cubicBezTo>
                  <a:cubicBezTo>
                    <a:pt x="4131" y="150"/>
                    <a:pt x="4244" y="402"/>
                    <a:pt x="385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A9AB61-4BB5-4DE7-B39E-F308979C8573}"/>
                </a:ext>
              </a:extLst>
            </p:cNvPr>
            <p:cNvGrpSpPr/>
            <p:nvPr/>
          </p:nvGrpSpPr>
          <p:grpSpPr>
            <a:xfrm>
              <a:off x="368445" y="5045075"/>
              <a:ext cx="5330680" cy="1280019"/>
              <a:chOff x="368445" y="5045075"/>
              <a:chExt cx="5330680" cy="1280019"/>
            </a:xfrm>
          </p:grpSpPr>
          <p:sp>
            <p:nvSpPr>
              <p:cNvPr id="36" name="Rectangle 98">
                <a:extLst>
                  <a:ext uri="{FF2B5EF4-FFF2-40B4-BE49-F238E27FC236}">
                    <a16:creationId xmlns:a16="http://schemas.microsoft.com/office/drawing/2014/main" id="{6AD6405E-493D-4262-AAEA-1DEB9C706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25" y="5118100"/>
                <a:ext cx="5207000" cy="427037"/>
              </a:xfrm>
              <a:prstGeom prst="rect">
                <a:avLst/>
              </a:prstGeom>
              <a:solidFill>
                <a:srgbClr val="37CC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37" name="Text Box 97">
                <a:extLst>
                  <a:ext uri="{FF2B5EF4-FFF2-40B4-BE49-F238E27FC236}">
                    <a16:creationId xmlns:a16="http://schemas.microsoft.com/office/drawing/2014/main" id="{0EAA8943-1535-4312-940F-4DB7EE1B3F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14" y="5135540"/>
                <a:ext cx="156780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AP MAC addr</a:t>
                </a:r>
              </a:p>
            </p:txBody>
          </p:sp>
          <p:sp>
            <p:nvSpPr>
              <p:cNvPr id="38" name="Line 99">
                <a:extLst>
                  <a:ext uri="{FF2B5EF4-FFF2-40B4-BE49-F238E27FC236}">
                    <a16:creationId xmlns:a16="http://schemas.microsoft.com/office/drawing/2014/main" id="{25C2C259-797E-40B9-832C-8FA35C37E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39" name="Line 100">
                <a:extLst>
                  <a:ext uri="{FF2B5EF4-FFF2-40B4-BE49-F238E27FC236}">
                    <a16:creationId xmlns:a16="http://schemas.microsoft.com/office/drawing/2014/main" id="{7956BA77-96C6-49F7-80D1-160B1CA02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40" name="Line 101">
                <a:extLst>
                  <a:ext uri="{FF2B5EF4-FFF2-40B4-BE49-F238E27FC236}">
                    <a16:creationId xmlns:a16="http://schemas.microsoft.com/office/drawing/2014/main" id="{CE7F1043-16EC-4BEB-8B70-9255A1E30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0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41" name="Freeform 109">
                <a:extLst>
                  <a:ext uri="{FF2B5EF4-FFF2-40B4-BE49-F238E27FC236}">
                    <a16:creationId xmlns:a16="http://schemas.microsoft.com/office/drawing/2014/main" id="{14CC3B3D-B81D-487F-921C-2335B321A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42" name="Freeform 110">
                <a:extLst>
                  <a:ext uri="{FF2B5EF4-FFF2-40B4-BE49-F238E27FC236}">
                    <a16:creationId xmlns:a16="http://schemas.microsoft.com/office/drawing/2014/main" id="{76FB16BF-4D14-4A4C-B293-6930CA6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43" name="Line 115">
                <a:extLst>
                  <a:ext uri="{FF2B5EF4-FFF2-40B4-BE49-F238E27FC236}">
                    <a16:creationId xmlns:a16="http://schemas.microsoft.com/office/drawing/2014/main" id="{D38DB6BA-6F89-4072-BDFE-B57E59336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650" y="5127625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44" name="Text Box 120">
                <a:extLst>
                  <a:ext uri="{FF2B5EF4-FFF2-40B4-BE49-F238E27FC236}">
                    <a16:creationId xmlns:a16="http://schemas.microsoft.com/office/drawing/2014/main" id="{3FFED819-2CCA-4997-B9F8-7D2FD2633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363" y="555783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1</a:t>
                </a:r>
              </a:p>
            </p:txBody>
          </p:sp>
          <p:sp>
            <p:nvSpPr>
              <p:cNvPr id="45" name="Text Box 121">
                <a:extLst>
                  <a:ext uri="{FF2B5EF4-FFF2-40B4-BE49-F238E27FC236}">
                    <a16:creationId xmlns:a16="http://schemas.microsoft.com/office/drawing/2014/main" id="{48E83CB7-8D0A-4B2F-8B7B-D45B75F09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732" y="5554391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2</a:t>
                </a:r>
              </a:p>
            </p:txBody>
          </p:sp>
          <p:sp>
            <p:nvSpPr>
              <p:cNvPr id="46" name="Text Box 122">
                <a:extLst>
                  <a:ext uri="{FF2B5EF4-FFF2-40B4-BE49-F238E27FC236}">
                    <a16:creationId xmlns:a16="http://schemas.microsoft.com/office/drawing/2014/main" id="{3B8D2D99-E1E3-4A28-B475-E3EA0B9F18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991" y="555631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3</a:t>
                </a:r>
              </a:p>
            </p:txBody>
          </p:sp>
          <p:sp>
            <p:nvSpPr>
              <p:cNvPr id="47" name="Text Box 123">
                <a:extLst>
                  <a:ext uri="{FF2B5EF4-FFF2-40B4-BE49-F238E27FC236}">
                    <a16:creationId xmlns:a16="http://schemas.microsoft.com/office/drawing/2014/main" id="{94F7EAE0-2031-4007-9723-1F5AEA088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45" y="5924984"/>
                <a:ext cx="219002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i="1" dirty="0">
                    <a:latin typeface="+mn-lt"/>
                    <a:cs typeface="Arial" charset="0"/>
                  </a:rPr>
                  <a:t>802.</a:t>
                </a:r>
                <a:r>
                  <a:rPr lang="en-US" sz="2000" i="1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11 WiFi  </a:t>
                </a:r>
                <a:r>
                  <a:rPr lang="en-US" sz="2000" i="1" dirty="0">
                    <a:latin typeface="+mn-lt"/>
                    <a:cs typeface="Arial" charset="0"/>
                  </a:rPr>
                  <a:t>frame</a:t>
                </a:r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DDAB375A-BC69-4F6C-8910-99658431A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5150" y="5451475"/>
                <a:ext cx="155575" cy="180975"/>
                <a:chOff x="1308" y="3186"/>
                <a:chExt cx="98" cy="114"/>
              </a:xfrm>
            </p:grpSpPr>
            <p:sp>
              <p:nvSpPr>
                <p:cNvPr id="57" name="Freeform 103">
                  <a:extLst>
                    <a:ext uri="{FF2B5EF4-FFF2-40B4-BE49-F238E27FC236}">
                      <a16:creationId xmlns:a16="http://schemas.microsoft.com/office/drawing/2014/main" id="{BA0429C0-9837-41EA-8850-F0EDA0D6FC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58" name="Freeform 104">
                  <a:extLst>
                    <a:ext uri="{FF2B5EF4-FFF2-40B4-BE49-F238E27FC236}">
                      <a16:creationId xmlns:a16="http://schemas.microsoft.com/office/drawing/2014/main" id="{378537E4-5A98-4EE0-9ADD-60F46F662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49" name="Group 111">
                <a:extLst>
                  <a:ext uri="{FF2B5EF4-FFF2-40B4-BE49-F238E27FC236}">
                    <a16:creationId xmlns:a16="http://schemas.microsoft.com/office/drawing/2014/main" id="{2C6FDFF5-7B9B-4D4A-88D1-CE295BFF69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2900" y="5045075"/>
                <a:ext cx="155575" cy="180975"/>
                <a:chOff x="1308" y="3186"/>
                <a:chExt cx="98" cy="114"/>
              </a:xfrm>
            </p:grpSpPr>
            <p:sp>
              <p:nvSpPr>
                <p:cNvPr id="55" name="Freeform 113">
                  <a:extLst>
                    <a:ext uri="{FF2B5EF4-FFF2-40B4-BE49-F238E27FC236}">
                      <a16:creationId xmlns:a16="http://schemas.microsoft.com/office/drawing/2014/main" id="{D488BD8B-2A76-43D4-9897-7D500F565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56" name="Freeform 114">
                  <a:extLst>
                    <a:ext uri="{FF2B5EF4-FFF2-40B4-BE49-F238E27FC236}">
                      <a16:creationId xmlns:a16="http://schemas.microsoft.com/office/drawing/2014/main" id="{5DAC50E4-2AF8-4988-8285-2B49D570A8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50" name="Group 116">
                <a:extLst>
                  <a:ext uri="{FF2B5EF4-FFF2-40B4-BE49-F238E27FC236}">
                    <a16:creationId xmlns:a16="http://schemas.microsoft.com/office/drawing/2014/main" id="{FD2E9D89-B0A9-491D-9FC6-0C234098B5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2425" y="5445125"/>
                <a:ext cx="155575" cy="180975"/>
                <a:chOff x="1308" y="3186"/>
                <a:chExt cx="98" cy="114"/>
              </a:xfrm>
            </p:grpSpPr>
            <p:sp>
              <p:nvSpPr>
                <p:cNvPr id="53" name="Freeform 118">
                  <a:extLst>
                    <a:ext uri="{FF2B5EF4-FFF2-40B4-BE49-F238E27FC236}">
                      <a16:creationId xmlns:a16="http://schemas.microsoft.com/office/drawing/2014/main" id="{AA0162D6-3EEB-4871-8A0B-D6204EBB05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54" name="Freeform 119">
                  <a:extLst>
                    <a:ext uri="{FF2B5EF4-FFF2-40B4-BE49-F238E27FC236}">
                      <a16:creationId xmlns:a16="http://schemas.microsoft.com/office/drawing/2014/main" id="{927CB35B-788D-4EFB-87E3-DF93034562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sp>
            <p:nvSpPr>
              <p:cNvPr id="51" name="Text Box 97">
                <a:extLst>
                  <a:ext uri="{FF2B5EF4-FFF2-40B4-BE49-F238E27FC236}">
                    <a16:creationId xmlns:a16="http://schemas.microsoft.com/office/drawing/2014/main" id="{02D142A7-68A8-4F3F-B125-427111915D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967" y="5133945"/>
                <a:ext cx="155497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R1 MAC addr</a:t>
                </a:r>
              </a:p>
            </p:txBody>
          </p:sp>
          <p:sp>
            <p:nvSpPr>
              <p:cNvPr id="52" name="Text Box 97">
                <a:extLst>
                  <a:ext uri="{FF2B5EF4-FFF2-40B4-BE49-F238E27FC236}">
                    <a16:creationId xmlns:a16="http://schemas.microsoft.com/office/drawing/2014/main" id="{7836CA8B-16A4-4F56-B96B-36908FA22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185" y="5133945"/>
                <a:ext cx="157581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H1 MAC addr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CCA961-9C5D-4D79-8108-36F2A7125841}"/>
              </a:ext>
            </a:extLst>
          </p:cNvPr>
          <p:cNvGrpSpPr/>
          <p:nvPr/>
        </p:nvGrpSpPr>
        <p:grpSpPr>
          <a:xfrm>
            <a:off x="2626589" y="2519224"/>
            <a:ext cx="780829" cy="709297"/>
            <a:chOff x="2529609" y="2366820"/>
            <a:chExt cx="780829" cy="709297"/>
          </a:xfrm>
        </p:grpSpPr>
        <p:grpSp>
          <p:nvGrpSpPr>
            <p:cNvPr id="60" name="Group 201">
              <a:extLst>
                <a:ext uri="{FF2B5EF4-FFF2-40B4-BE49-F238E27FC236}">
                  <a16:creationId xmlns:a16="http://schemas.microsoft.com/office/drawing/2014/main" id="{D3E470B4-AD5F-4168-B797-8B5F4C0FC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62" name="Freeform 244">
                <a:extLst>
                  <a:ext uri="{FF2B5EF4-FFF2-40B4-BE49-F238E27FC236}">
                    <a16:creationId xmlns:a16="http://schemas.microsoft.com/office/drawing/2014/main" id="{33842FB1-3E36-41AF-9414-9A23651156B0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3" name="Freeform 245">
                <a:extLst>
                  <a:ext uri="{FF2B5EF4-FFF2-40B4-BE49-F238E27FC236}">
                    <a16:creationId xmlns:a16="http://schemas.microsoft.com/office/drawing/2014/main" id="{EF0023F2-4B64-44F8-A6E0-EE96860E28F9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071D0B6-9854-457E-9C1D-A6134EC37D9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1" name="Right Arrow 260">
              <a:extLst>
                <a:ext uri="{FF2B5EF4-FFF2-40B4-BE49-F238E27FC236}">
                  <a16:creationId xmlns:a16="http://schemas.microsoft.com/office/drawing/2014/main" id="{E49DD21D-1B5D-42DD-9CF7-A5433CFDA4EB}"/>
                </a:ext>
              </a:extLst>
            </p:cNvPr>
            <p:cNvSpPr/>
            <p:nvPr/>
          </p:nvSpPr>
          <p:spPr>
            <a:xfrm rot="1799862">
              <a:off x="2529609" y="236682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5" name="Freeform 95">
            <a:extLst>
              <a:ext uri="{FF2B5EF4-FFF2-40B4-BE49-F238E27FC236}">
                <a16:creationId xmlns:a16="http://schemas.microsoft.com/office/drawing/2014/main" id="{30407C31-B530-4357-9ACB-AE71317F72F0}"/>
              </a:ext>
            </a:extLst>
          </p:cNvPr>
          <p:cNvSpPr>
            <a:spLocks/>
          </p:cNvSpPr>
          <p:nvPr/>
        </p:nvSpPr>
        <p:spPr bwMode="auto">
          <a:xfrm>
            <a:off x="4433335" y="3297554"/>
            <a:ext cx="4544256" cy="1101192"/>
          </a:xfrm>
          <a:custGeom>
            <a:avLst/>
            <a:gdLst>
              <a:gd name="T0" fmla="*/ 1397 w 3374"/>
              <a:gd name="T1" fmla="*/ 0 h 1668"/>
              <a:gd name="T2" fmla="*/ 104 w 3374"/>
              <a:gd name="T3" fmla="*/ 1445 h 1668"/>
              <a:gd name="T4" fmla="*/ 1294 w 3374"/>
              <a:gd name="T5" fmla="*/ 1418 h 1668"/>
              <a:gd name="T6" fmla="*/ 3374 w 3374"/>
              <a:gd name="T7" fmla="*/ 1445 h 1668"/>
              <a:gd name="T8" fmla="*/ 1585 w 3374"/>
              <a:gd name="T9" fmla="*/ 75 h 1668"/>
              <a:gd name="T10" fmla="*/ 1397 w 3374"/>
              <a:gd name="T11" fmla="*/ 0 h 16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3852 w 9712"/>
              <a:gd name="connsiteY0" fmla="*/ 0 h 9452"/>
              <a:gd name="connsiteX1" fmla="*/ 20 w 9712"/>
              <a:gd name="connsiteY1" fmla="*/ 8663 h 9452"/>
              <a:gd name="connsiteX2" fmla="*/ 4918 w 9712"/>
              <a:gd name="connsiteY2" fmla="*/ 9234 h 9452"/>
              <a:gd name="connsiteX3" fmla="*/ 9712 w 9712"/>
              <a:gd name="connsiteY3" fmla="*/ 8663 h 9452"/>
              <a:gd name="connsiteX4" fmla="*/ 4410 w 9712"/>
              <a:gd name="connsiteY4" fmla="*/ 450 h 9452"/>
              <a:gd name="connsiteX5" fmla="*/ 3852 w 9712"/>
              <a:gd name="connsiteY5" fmla="*/ 0 h 9452"/>
              <a:gd name="connsiteX0" fmla="*/ 3945 w 9979"/>
              <a:gd name="connsiteY0" fmla="*/ 0 h 10000"/>
              <a:gd name="connsiteX1" fmla="*/ 0 w 9979"/>
              <a:gd name="connsiteY1" fmla="*/ 9165 h 10000"/>
              <a:gd name="connsiteX2" fmla="*/ 5043 w 9979"/>
              <a:gd name="connsiteY2" fmla="*/ 9769 h 10000"/>
              <a:gd name="connsiteX3" fmla="*/ 9979 w 9979"/>
              <a:gd name="connsiteY3" fmla="*/ 9165 h 10000"/>
              <a:gd name="connsiteX4" fmla="*/ 4520 w 9979"/>
              <a:gd name="connsiteY4" fmla="*/ 476 h 10000"/>
              <a:gd name="connsiteX5" fmla="*/ 3945 w 9979"/>
              <a:gd name="connsiteY5" fmla="*/ 0 h 10000"/>
              <a:gd name="connsiteX0" fmla="*/ 3953 w 10000"/>
              <a:gd name="connsiteY0" fmla="*/ 0 h 9782"/>
              <a:gd name="connsiteX1" fmla="*/ 0 w 10000"/>
              <a:gd name="connsiteY1" fmla="*/ 9165 h 9782"/>
              <a:gd name="connsiteX2" fmla="*/ 5054 w 10000"/>
              <a:gd name="connsiteY2" fmla="*/ 9769 h 9782"/>
              <a:gd name="connsiteX3" fmla="*/ 10000 w 10000"/>
              <a:gd name="connsiteY3" fmla="*/ 9165 h 9782"/>
              <a:gd name="connsiteX4" fmla="*/ 4530 w 10000"/>
              <a:gd name="connsiteY4" fmla="*/ 476 h 9782"/>
              <a:gd name="connsiteX5" fmla="*/ 3953 w 10000"/>
              <a:gd name="connsiteY5" fmla="*/ 0 h 9782"/>
              <a:gd name="connsiteX0" fmla="*/ 3953 w 10000"/>
              <a:gd name="connsiteY0" fmla="*/ 0 h 10509"/>
              <a:gd name="connsiteX1" fmla="*/ 0 w 10000"/>
              <a:gd name="connsiteY1" fmla="*/ 9369 h 10509"/>
              <a:gd name="connsiteX2" fmla="*/ 10000 w 10000"/>
              <a:gd name="connsiteY2" fmla="*/ 9369 h 10509"/>
              <a:gd name="connsiteX3" fmla="*/ 4530 w 10000"/>
              <a:gd name="connsiteY3" fmla="*/ 487 h 10509"/>
              <a:gd name="connsiteX4" fmla="*/ 3953 w 10000"/>
              <a:gd name="connsiteY4" fmla="*/ 0 h 10509"/>
              <a:gd name="connsiteX0" fmla="*/ 3953 w 10109"/>
              <a:gd name="connsiteY0" fmla="*/ 0 h 10566"/>
              <a:gd name="connsiteX1" fmla="*/ 0 w 10109"/>
              <a:gd name="connsiteY1" fmla="*/ 9369 h 10566"/>
              <a:gd name="connsiteX2" fmla="*/ 10109 w 10109"/>
              <a:gd name="connsiteY2" fmla="*/ 9482 h 10566"/>
              <a:gd name="connsiteX3" fmla="*/ 4530 w 10109"/>
              <a:gd name="connsiteY3" fmla="*/ 487 h 10566"/>
              <a:gd name="connsiteX4" fmla="*/ 3953 w 10109"/>
              <a:gd name="connsiteY4" fmla="*/ 0 h 10566"/>
              <a:gd name="connsiteX0" fmla="*/ 3953 w 10109"/>
              <a:gd name="connsiteY0" fmla="*/ 0 h 10168"/>
              <a:gd name="connsiteX1" fmla="*/ 0 w 10109"/>
              <a:gd name="connsiteY1" fmla="*/ 9369 h 10168"/>
              <a:gd name="connsiteX2" fmla="*/ 10109 w 10109"/>
              <a:gd name="connsiteY2" fmla="*/ 9482 h 10168"/>
              <a:gd name="connsiteX3" fmla="*/ 4530 w 10109"/>
              <a:gd name="connsiteY3" fmla="*/ 487 h 10168"/>
              <a:gd name="connsiteX4" fmla="*/ 3953 w 10109"/>
              <a:gd name="connsiteY4" fmla="*/ 0 h 10168"/>
              <a:gd name="connsiteX0" fmla="*/ 3953 w 10109"/>
              <a:gd name="connsiteY0" fmla="*/ 0 h 9677"/>
              <a:gd name="connsiteX1" fmla="*/ 0 w 10109"/>
              <a:gd name="connsiteY1" fmla="*/ 9369 h 9677"/>
              <a:gd name="connsiteX2" fmla="*/ 10109 w 10109"/>
              <a:gd name="connsiteY2" fmla="*/ 9482 h 9677"/>
              <a:gd name="connsiteX3" fmla="*/ 4530 w 10109"/>
              <a:gd name="connsiteY3" fmla="*/ 487 h 9677"/>
              <a:gd name="connsiteX4" fmla="*/ 3953 w 10109"/>
              <a:gd name="connsiteY4" fmla="*/ 0 h 9677"/>
              <a:gd name="connsiteX0" fmla="*/ 3948 w 10038"/>
              <a:gd name="connsiteY0" fmla="*/ 0 h 10000"/>
              <a:gd name="connsiteX1" fmla="*/ 38 w 10038"/>
              <a:gd name="connsiteY1" fmla="*/ 9682 h 10000"/>
              <a:gd name="connsiteX2" fmla="*/ 10038 w 10038"/>
              <a:gd name="connsiteY2" fmla="*/ 9798 h 10000"/>
              <a:gd name="connsiteX3" fmla="*/ 4519 w 10038"/>
              <a:gd name="connsiteY3" fmla="*/ 503 h 10000"/>
              <a:gd name="connsiteX4" fmla="*/ 3948 w 10038"/>
              <a:gd name="connsiteY4" fmla="*/ 0 h 10000"/>
              <a:gd name="connsiteX0" fmla="*/ 66 w 11856"/>
              <a:gd name="connsiteY0" fmla="*/ 6001 h 9510"/>
              <a:gd name="connsiteX1" fmla="*/ 1856 w 11856"/>
              <a:gd name="connsiteY1" fmla="*/ 9192 h 9510"/>
              <a:gd name="connsiteX2" fmla="*/ 11856 w 11856"/>
              <a:gd name="connsiteY2" fmla="*/ 9308 h 9510"/>
              <a:gd name="connsiteX3" fmla="*/ 6337 w 11856"/>
              <a:gd name="connsiteY3" fmla="*/ 13 h 9510"/>
              <a:gd name="connsiteX4" fmla="*/ 66 w 11856"/>
              <a:gd name="connsiteY4" fmla="*/ 6001 h 9510"/>
              <a:gd name="connsiteX0" fmla="*/ 0 w 9944"/>
              <a:gd name="connsiteY0" fmla="*/ 6309 h 9999"/>
              <a:gd name="connsiteX1" fmla="*/ 1509 w 9944"/>
              <a:gd name="connsiteY1" fmla="*/ 9665 h 9999"/>
              <a:gd name="connsiteX2" fmla="*/ 9944 w 9944"/>
              <a:gd name="connsiteY2" fmla="*/ 9787 h 9999"/>
              <a:gd name="connsiteX3" fmla="*/ 5289 w 9944"/>
              <a:gd name="connsiteY3" fmla="*/ 13 h 9999"/>
              <a:gd name="connsiteX4" fmla="*/ 0 w 9944"/>
              <a:gd name="connsiteY4" fmla="*/ 6309 h 9999"/>
              <a:gd name="connsiteX0" fmla="*/ 0 w 10061"/>
              <a:gd name="connsiteY0" fmla="*/ 6556 h 10000"/>
              <a:gd name="connsiteX1" fmla="*/ 1578 w 10061"/>
              <a:gd name="connsiteY1" fmla="*/ 9666 h 10000"/>
              <a:gd name="connsiteX2" fmla="*/ 10061 w 10061"/>
              <a:gd name="connsiteY2" fmla="*/ 9788 h 10000"/>
              <a:gd name="connsiteX3" fmla="*/ 5380 w 10061"/>
              <a:gd name="connsiteY3" fmla="*/ 13 h 10000"/>
              <a:gd name="connsiteX4" fmla="*/ 0 w 10061"/>
              <a:gd name="connsiteY4" fmla="*/ 6556 h 10000"/>
              <a:gd name="connsiteX0" fmla="*/ 0 w 10061"/>
              <a:gd name="connsiteY0" fmla="*/ 934 h 4378"/>
              <a:gd name="connsiteX1" fmla="*/ 1578 w 10061"/>
              <a:gd name="connsiteY1" fmla="*/ 4044 h 4378"/>
              <a:gd name="connsiteX2" fmla="*/ 10061 w 10061"/>
              <a:gd name="connsiteY2" fmla="*/ 4166 h 4378"/>
              <a:gd name="connsiteX3" fmla="*/ 1586 w 10061"/>
              <a:gd name="connsiteY3" fmla="*/ 49 h 4378"/>
              <a:gd name="connsiteX4" fmla="*/ 0 w 10061"/>
              <a:gd name="connsiteY4" fmla="*/ 934 h 4378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021 h 9889"/>
              <a:gd name="connsiteX1" fmla="*/ 1568 w 10000"/>
              <a:gd name="connsiteY1" fmla="*/ 9125 h 9889"/>
              <a:gd name="connsiteX2" fmla="*/ 10000 w 10000"/>
              <a:gd name="connsiteY2" fmla="*/ 9404 h 9889"/>
              <a:gd name="connsiteX3" fmla="*/ 1576 w 10000"/>
              <a:gd name="connsiteY3" fmla="*/ 0 h 9889"/>
              <a:gd name="connsiteX4" fmla="*/ 0 w 10000"/>
              <a:gd name="connsiteY4" fmla="*/ 2021 h 9889"/>
              <a:gd name="connsiteX0" fmla="*/ 0 w 10000"/>
              <a:gd name="connsiteY0" fmla="*/ 2044 h 10000"/>
              <a:gd name="connsiteX1" fmla="*/ 1568 w 10000"/>
              <a:gd name="connsiteY1" fmla="*/ 9227 h 10000"/>
              <a:gd name="connsiteX2" fmla="*/ 10000 w 10000"/>
              <a:gd name="connsiteY2" fmla="*/ 9510 h 10000"/>
              <a:gd name="connsiteX3" fmla="*/ 1576 w 10000"/>
              <a:gd name="connsiteY3" fmla="*/ 0 h 10000"/>
              <a:gd name="connsiteX4" fmla="*/ 0 w 10000"/>
              <a:gd name="connsiteY4" fmla="*/ 2044 h 10000"/>
              <a:gd name="connsiteX0" fmla="*/ 0 w 10000"/>
              <a:gd name="connsiteY0" fmla="*/ 766 h 8722"/>
              <a:gd name="connsiteX1" fmla="*/ 1568 w 10000"/>
              <a:gd name="connsiteY1" fmla="*/ 7949 h 8722"/>
              <a:gd name="connsiteX2" fmla="*/ 10000 w 10000"/>
              <a:gd name="connsiteY2" fmla="*/ 8232 h 8722"/>
              <a:gd name="connsiteX3" fmla="*/ 299 w 10000"/>
              <a:gd name="connsiteY3" fmla="*/ 0 h 8722"/>
              <a:gd name="connsiteX4" fmla="*/ 0 w 10000"/>
              <a:gd name="connsiteY4" fmla="*/ 766 h 8722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3621 h 12743"/>
              <a:gd name="connsiteX1" fmla="*/ 1568 w 10000"/>
              <a:gd name="connsiteY1" fmla="*/ 11857 h 12743"/>
              <a:gd name="connsiteX2" fmla="*/ 10000 w 10000"/>
              <a:gd name="connsiteY2" fmla="*/ 12181 h 12743"/>
              <a:gd name="connsiteX3" fmla="*/ 223 w 10000"/>
              <a:gd name="connsiteY3" fmla="*/ 0 h 12743"/>
              <a:gd name="connsiteX4" fmla="*/ 0 w 10000"/>
              <a:gd name="connsiteY4" fmla="*/ 3621 h 12743"/>
              <a:gd name="connsiteX0" fmla="*/ 0 w 9975"/>
              <a:gd name="connsiteY0" fmla="*/ 4071 h 12743"/>
              <a:gd name="connsiteX1" fmla="*/ 1543 w 9975"/>
              <a:gd name="connsiteY1" fmla="*/ 11857 h 12743"/>
              <a:gd name="connsiteX2" fmla="*/ 9975 w 9975"/>
              <a:gd name="connsiteY2" fmla="*/ 12181 h 12743"/>
              <a:gd name="connsiteX3" fmla="*/ 198 w 9975"/>
              <a:gd name="connsiteY3" fmla="*/ 0 h 12743"/>
              <a:gd name="connsiteX4" fmla="*/ 0 w 9975"/>
              <a:gd name="connsiteY4" fmla="*/ 4071 h 12743"/>
              <a:gd name="connsiteX0" fmla="*/ 0 w 10000"/>
              <a:gd name="connsiteY0" fmla="*/ 3195 h 10158"/>
              <a:gd name="connsiteX1" fmla="*/ 1564 w 10000"/>
              <a:gd name="connsiteY1" fmla="*/ 9623 h 10158"/>
              <a:gd name="connsiteX2" fmla="*/ 10000 w 10000"/>
              <a:gd name="connsiteY2" fmla="*/ 9559 h 10158"/>
              <a:gd name="connsiteX3" fmla="*/ 198 w 10000"/>
              <a:gd name="connsiteY3" fmla="*/ 0 h 10158"/>
              <a:gd name="connsiteX4" fmla="*/ 0 w 10000"/>
              <a:gd name="connsiteY4" fmla="*/ 3195 h 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58">
                <a:moveTo>
                  <a:pt x="0" y="3195"/>
                </a:moveTo>
                <a:cubicBezTo>
                  <a:pt x="1468" y="8160"/>
                  <a:pt x="1171" y="7364"/>
                  <a:pt x="1564" y="9623"/>
                </a:cubicBezTo>
                <a:cubicBezTo>
                  <a:pt x="4053" y="10463"/>
                  <a:pt x="6106" y="10217"/>
                  <a:pt x="10000" y="9559"/>
                </a:cubicBezTo>
                <a:cubicBezTo>
                  <a:pt x="5956" y="7036"/>
                  <a:pt x="5102" y="6655"/>
                  <a:pt x="198" y="0"/>
                </a:cubicBezTo>
                <a:cubicBezTo>
                  <a:pt x="190" y="370"/>
                  <a:pt x="110" y="3058"/>
                  <a:pt x="0" y="3195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FDC28B3-2E53-4743-B99A-5B6BBCEFF0EE}"/>
              </a:ext>
            </a:extLst>
          </p:cNvPr>
          <p:cNvGrpSpPr/>
          <p:nvPr/>
        </p:nvGrpSpPr>
        <p:grpSpPr>
          <a:xfrm>
            <a:off x="5133395" y="3811676"/>
            <a:ext cx="4062542" cy="1287589"/>
            <a:chOff x="6006234" y="5127854"/>
            <a:chExt cx="4062542" cy="1287589"/>
          </a:xfrm>
        </p:grpSpPr>
        <p:sp>
          <p:nvSpPr>
            <p:cNvPr id="67" name="Rectangle 98">
              <a:extLst>
                <a:ext uri="{FF2B5EF4-FFF2-40B4-BE49-F238E27FC236}">
                  <a16:creationId xmlns:a16="http://schemas.microsoft.com/office/drawing/2014/main" id="{DC440D8C-761B-4F59-BA3E-95AA4CCA5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234" y="5651006"/>
              <a:ext cx="3872057" cy="427037"/>
            </a:xfrm>
            <a:prstGeom prst="rect">
              <a:avLst/>
            </a:prstGeom>
            <a:solidFill>
              <a:srgbClr val="37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sp>
          <p:nvSpPr>
            <p:cNvPr id="68" name="Text Box 97">
              <a:extLst>
                <a:ext uri="{FF2B5EF4-FFF2-40B4-BE49-F238E27FC236}">
                  <a16:creationId xmlns:a16="http://schemas.microsoft.com/office/drawing/2014/main" id="{54E78632-8632-42EE-8344-41864D076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9923" y="5668446"/>
              <a:ext cx="155497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R1 MAC addr</a:t>
              </a:r>
            </a:p>
          </p:txBody>
        </p:sp>
        <p:sp>
          <p:nvSpPr>
            <p:cNvPr id="69" name="Line 99">
              <a:extLst>
                <a:ext uri="{FF2B5EF4-FFF2-40B4-BE49-F238E27FC236}">
                  <a16:creationId xmlns:a16="http://schemas.microsoft.com/office/drawing/2014/main" id="{C01E95EF-DA88-41F2-A97F-B5C8CBB8F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6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70" name="Line 100">
              <a:extLst>
                <a:ext uri="{FF2B5EF4-FFF2-40B4-BE49-F238E27FC236}">
                  <a16:creationId xmlns:a16="http://schemas.microsoft.com/office/drawing/2014/main" id="{57B540B4-EEB8-4FD5-B54F-0A2D6DCF9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71" name="Line 101">
              <a:extLst>
                <a:ext uri="{FF2B5EF4-FFF2-40B4-BE49-F238E27FC236}">
                  <a16:creationId xmlns:a16="http://schemas.microsoft.com/office/drawing/2014/main" id="{F2587484-D976-46D7-BE39-CBD998872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4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72" name="Freeform 109">
              <a:extLst>
                <a:ext uri="{FF2B5EF4-FFF2-40B4-BE49-F238E27FC236}">
                  <a16:creationId xmlns:a16="http://schemas.microsoft.com/office/drawing/2014/main" id="{107ABB43-FD3C-45A0-9279-7D983FFA6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259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73" name="Freeform 110">
              <a:extLst>
                <a:ext uri="{FF2B5EF4-FFF2-40B4-BE49-F238E27FC236}">
                  <a16:creationId xmlns:a16="http://schemas.microsoft.com/office/drawing/2014/main" id="{B53A8161-9180-4143-AC54-8B2DA5675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634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74" name="Text Box 120">
              <a:extLst>
                <a:ext uri="{FF2B5EF4-FFF2-40B4-BE49-F238E27FC236}">
                  <a16:creationId xmlns:a16="http://schemas.microsoft.com/office/drawing/2014/main" id="{458671B4-6441-4F36-9BA9-0C57F3409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8654" y="6076889"/>
              <a:ext cx="142000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dest addr</a:t>
              </a:r>
            </a:p>
          </p:txBody>
        </p:sp>
        <p:sp>
          <p:nvSpPr>
            <p:cNvPr id="75" name="Text Box 121">
              <a:extLst>
                <a:ext uri="{FF2B5EF4-FFF2-40B4-BE49-F238E27FC236}">
                  <a16:creationId xmlns:a16="http://schemas.microsoft.com/office/drawing/2014/main" id="{7E0476D0-2C48-4039-BEE5-85D7253C6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3604" y="6059588"/>
              <a:ext cx="16180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source addr</a:t>
              </a:r>
            </a:p>
          </p:txBody>
        </p:sp>
        <p:sp>
          <p:nvSpPr>
            <p:cNvPr id="76" name="Text Box 123">
              <a:extLst>
                <a:ext uri="{FF2B5EF4-FFF2-40B4-BE49-F238E27FC236}">
                  <a16:creationId xmlns:a16="http://schemas.microsoft.com/office/drawing/2014/main" id="{151300F4-9BFA-4709-B80B-5C283CEF2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5936" y="5127854"/>
              <a:ext cx="24128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 dirty="0">
                  <a:latin typeface="+mn-lt"/>
                  <a:cs typeface="Arial" charset="0"/>
                </a:rPr>
                <a:t>802.</a:t>
              </a:r>
              <a:r>
                <a:rPr lang="en-US" sz="2000" i="1" dirty="0">
                  <a:solidFill>
                    <a:srgbClr val="C00000"/>
                  </a:solidFill>
                  <a:latin typeface="+mn-lt"/>
                  <a:cs typeface="Arial" charset="0"/>
                </a:rPr>
                <a:t>3 Ethernet </a:t>
              </a:r>
              <a:r>
                <a:rPr lang="en-US" sz="2000" i="1" dirty="0">
                  <a:latin typeface="+mn-lt"/>
                  <a:cs typeface="Arial" charset="0"/>
                </a:rPr>
                <a:t>frame</a:t>
              </a:r>
            </a:p>
          </p:txBody>
        </p:sp>
        <p:grpSp>
          <p:nvGrpSpPr>
            <p:cNvPr id="77" name="Group 106">
              <a:extLst>
                <a:ext uri="{FF2B5EF4-FFF2-40B4-BE49-F238E27FC236}">
                  <a16:creationId xmlns:a16="http://schemas.microsoft.com/office/drawing/2014/main" id="{48D9E426-709E-4756-91D2-9805C2AE0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9259" y="5984381"/>
              <a:ext cx="155575" cy="180975"/>
              <a:chOff x="1308" y="3186"/>
              <a:chExt cx="98" cy="114"/>
            </a:xfrm>
          </p:grpSpPr>
          <p:sp>
            <p:nvSpPr>
              <p:cNvPr id="86" name="Freeform 103">
                <a:extLst>
                  <a:ext uri="{FF2B5EF4-FFF2-40B4-BE49-F238E27FC236}">
                    <a16:creationId xmlns:a16="http://schemas.microsoft.com/office/drawing/2014/main" id="{73143BCD-A8C8-458A-A923-77B86B756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87" name="Freeform 104">
                <a:extLst>
                  <a:ext uri="{FF2B5EF4-FFF2-40B4-BE49-F238E27FC236}">
                    <a16:creationId xmlns:a16="http://schemas.microsoft.com/office/drawing/2014/main" id="{F0932C1B-A00D-444E-A3C0-401FC611A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78" name="Rectangle 108">
              <a:extLst>
                <a:ext uri="{FF2B5EF4-FFF2-40B4-BE49-F238E27FC236}">
                  <a16:creationId xmlns:a16="http://schemas.microsoft.com/office/drawing/2014/main" id="{1FD26E16-E4ED-4ACC-97E1-6E16B2D40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939" y="5660497"/>
              <a:ext cx="98425" cy="45719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grpSp>
          <p:nvGrpSpPr>
            <p:cNvPr id="79" name="Group 111">
              <a:extLst>
                <a:ext uri="{FF2B5EF4-FFF2-40B4-BE49-F238E27FC236}">
                  <a16:creationId xmlns:a16="http://schemas.microsoft.com/office/drawing/2014/main" id="{51FB4BD4-8170-4926-B404-93B483F1E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38539" y="5595092"/>
              <a:ext cx="155575" cy="180975"/>
              <a:chOff x="1308" y="3186"/>
              <a:chExt cx="98" cy="114"/>
            </a:xfrm>
          </p:grpSpPr>
          <p:sp>
            <p:nvSpPr>
              <p:cNvPr id="84" name="Freeform 113">
                <a:extLst>
                  <a:ext uri="{FF2B5EF4-FFF2-40B4-BE49-F238E27FC236}">
                    <a16:creationId xmlns:a16="http://schemas.microsoft.com/office/drawing/2014/main" id="{51C09117-4B7F-41B9-9528-D9D5499D9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85" name="Freeform 114">
                <a:extLst>
                  <a:ext uri="{FF2B5EF4-FFF2-40B4-BE49-F238E27FC236}">
                    <a16:creationId xmlns:a16="http://schemas.microsoft.com/office/drawing/2014/main" id="{5E5C7DEF-7F91-452F-BD61-20B7F58F3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80" name="Group 116">
              <a:extLst>
                <a:ext uri="{FF2B5EF4-FFF2-40B4-BE49-F238E27FC236}">
                  <a16:creationId xmlns:a16="http://schemas.microsoft.com/office/drawing/2014/main" id="{D4FBC4F8-4D19-4BB2-A409-1AECAE7E7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48064" y="5995142"/>
              <a:ext cx="155575" cy="180975"/>
              <a:chOff x="1308" y="3186"/>
              <a:chExt cx="98" cy="114"/>
            </a:xfrm>
          </p:grpSpPr>
          <p:sp>
            <p:nvSpPr>
              <p:cNvPr id="82" name="Freeform 118">
                <a:extLst>
                  <a:ext uri="{FF2B5EF4-FFF2-40B4-BE49-F238E27FC236}">
                    <a16:creationId xmlns:a16="http://schemas.microsoft.com/office/drawing/2014/main" id="{F5F417B4-CE17-417D-AEE0-1C1F51859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83" name="Freeform 119">
                <a:extLst>
                  <a:ext uri="{FF2B5EF4-FFF2-40B4-BE49-F238E27FC236}">
                    <a16:creationId xmlns:a16="http://schemas.microsoft.com/office/drawing/2014/main" id="{BCDC4085-593B-4B41-9FBF-BCF66A328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81" name="Text Box 97">
              <a:extLst>
                <a:ext uri="{FF2B5EF4-FFF2-40B4-BE49-F238E27FC236}">
                  <a16:creationId xmlns:a16="http://schemas.microsoft.com/office/drawing/2014/main" id="{C228E7E2-3FA8-45DD-B7EB-B7F908D71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2294" y="5666851"/>
              <a:ext cx="157581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H1 MAC addr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1588454-F69C-4747-A682-34983F19CF01}"/>
              </a:ext>
            </a:extLst>
          </p:cNvPr>
          <p:cNvGrpSpPr/>
          <p:nvPr/>
        </p:nvGrpSpPr>
        <p:grpSpPr>
          <a:xfrm>
            <a:off x="4063790" y="2886956"/>
            <a:ext cx="780829" cy="768052"/>
            <a:chOff x="2503903" y="2308065"/>
            <a:chExt cx="780829" cy="768052"/>
          </a:xfrm>
        </p:grpSpPr>
        <p:grpSp>
          <p:nvGrpSpPr>
            <p:cNvPr id="89" name="Group 201">
              <a:extLst>
                <a:ext uri="{FF2B5EF4-FFF2-40B4-BE49-F238E27FC236}">
                  <a16:creationId xmlns:a16="http://schemas.microsoft.com/office/drawing/2014/main" id="{5A156B9C-EEEC-4FDB-BF1E-8BA5CE56E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91" name="Freeform 269">
                <a:extLst>
                  <a:ext uri="{FF2B5EF4-FFF2-40B4-BE49-F238E27FC236}">
                    <a16:creationId xmlns:a16="http://schemas.microsoft.com/office/drawing/2014/main" id="{194CD870-0900-4C2E-80E8-08C18A211478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2" name="Freeform 270">
                <a:extLst>
                  <a:ext uri="{FF2B5EF4-FFF2-40B4-BE49-F238E27FC236}">
                    <a16:creationId xmlns:a16="http://schemas.microsoft.com/office/drawing/2014/main" id="{5F1C3936-6359-4421-BE3A-C983B03C95BF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6426115-0D7E-4124-BA67-5EBCD3EB0D16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0" name="Right Arrow 268">
              <a:extLst>
                <a:ext uri="{FF2B5EF4-FFF2-40B4-BE49-F238E27FC236}">
                  <a16:creationId xmlns:a16="http://schemas.microsoft.com/office/drawing/2014/main" id="{F1721F00-C147-4489-B5BF-33E3D899A6B1}"/>
                </a:ext>
              </a:extLst>
            </p:cNvPr>
            <p:cNvSpPr/>
            <p:nvPr/>
          </p:nvSpPr>
          <p:spPr>
            <a:xfrm>
              <a:off x="2503903" y="2308065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5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12F1B29-9721-45CA-81AB-D520A6B8FC5B}"/>
              </a:ext>
            </a:extLst>
          </p:cNvPr>
          <p:cNvSpPr/>
          <p:nvPr/>
        </p:nvSpPr>
        <p:spPr>
          <a:xfrm>
            <a:off x="393111" y="713638"/>
            <a:ext cx="4842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802.11: mobility within same subnet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6CD424-0460-4FA9-809D-327BE8628E94}"/>
              </a:ext>
            </a:extLst>
          </p:cNvPr>
          <p:cNvCxnSpPr/>
          <p:nvPr/>
        </p:nvCxnSpPr>
        <p:spPr>
          <a:xfrm>
            <a:off x="7883228" y="2105892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94">
            <a:extLst>
              <a:ext uri="{FF2B5EF4-FFF2-40B4-BE49-F238E27FC236}">
                <a16:creationId xmlns:a16="http://schemas.microsoft.com/office/drawing/2014/main" id="{AE2C3C72-4C07-40D1-9C5E-D56317CC3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54" y="1699639"/>
            <a:ext cx="6276109" cy="14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kern="0" dirty="0">
                <a:cs typeface="+mn-cs"/>
              </a:rPr>
              <a:t>H1 remains in same IP subnet: IP address can remain same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B04996EA-A1B3-410D-B5A7-7C6AA0BA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608" y="3373729"/>
            <a:ext cx="2154237" cy="2093912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Oval 38">
            <a:extLst>
              <a:ext uri="{FF2B5EF4-FFF2-40B4-BE49-F238E27FC236}">
                <a16:creationId xmlns:a16="http://schemas.microsoft.com/office/drawing/2014/main" id="{DDF58EEF-4781-45FF-903D-89457D419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045" y="3435641"/>
            <a:ext cx="2278063" cy="205105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59">
            <a:extLst>
              <a:ext uri="{FF2B5EF4-FFF2-40B4-BE49-F238E27FC236}">
                <a16:creationId xmlns:a16="http://schemas.microsoft.com/office/drawing/2014/main" id="{AECFA5EF-9A81-43AF-AAF0-EEF1F1668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8358" y="4419891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" name="Line 60">
            <a:extLst>
              <a:ext uri="{FF2B5EF4-FFF2-40B4-BE49-F238E27FC236}">
                <a16:creationId xmlns:a16="http://schemas.microsoft.com/office/drawing/2014/main" id="{263833B8-ED68-4A9C-89C8-7465678CCA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0995" y="4323054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" name="Line 61">
            <a:extLst>
              <a:ext uri="{FF2B5EF4-FFF2-40B4-BE49-F238E27FC236}">
                <a16:creationId xmlns:a16="http://schemas.microsoft.com/office/drawing/2014/main" id="{82C65B2E-7E34-408B-A17F-EFAD3BC287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05283" y="4399254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" name="Line 62">
            <a:extLst>
              <a:ext uri="{FF2B5EF4-FFF2-40B4-BE49-F238E27FC236}">
                <a16:creationId xmlns:a16="http://schemas.microsoft.com/office/drawing/2014/main" id="{53A121A9-2184-4980-97CB-25C2045F6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8133" y="4465929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5" name="Group 356">
            <a:extLst>
              <a:ext uri="{FF2B5EF4-FFF2-40B4-BE49-F238E27FC236}">
                <a16:creationId xmlns:a16="http://schemas.microsoft.com/office/drawing/2014/main" id="{3DAC2C44-7A03-4ADE-94C4-6200A61B9E09}"/>
              </a:ext>
            </a:extLst>
          </p:cNvPr>
          <p:cNvGrpSpPr>
            <a:grpSpLocks/>
          </p:cNvGrpSpPr>
          <p:nvPr/>
        </p:nvGrpSpPr>
        <p:grpSpPr bwMode="auto">
          <a:xfrm>
            <a:off x="9391208" y="3861091"/>
            <a:ext cx="333375" cy="369888"/>
            <a:chOff x="313" y="1497"/>
            <a:chExt cx="1152" cy="1014"/>
          </a:xfrm>
        </p:grpSpPr>
        <p:pic>
          <p:nvPicPr>
            <p:cNvPr id="16" name="Picture 354" descr="laptop_stylized_small">
              <a:extLst>
                <a:ext uri="{FF2B5EF4-FFF2-40B4-BE49-F238E27FC236}">
                  <a16:creationId xmlns:a16="http://schemas.microsoft.com/office/drawing/2014/main" id="{9ECB48F4-F6E5-4A8F-9DEC-4242AD06A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55" descr="antenna_stylized">
              <a:extLst>
                <a:ext uri="{FF2B5EF4-FFF2-40B4-BE49-F238E27FC236}">
                  <a16:creationId xmlns:a16="http://schemas.microsoft.com/office/drawing/2014/main" id="{9EBAC5FD-46E0-451B-B52D-A8930B63E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403">
            <a:extLst>
              <a:ext uri="{FF2B5EF4-FFF2-40B4-BE49-F238E27FC236}">
                <a16:creationId xmlns:a16="http://schemas.microsoft.com/office/drawing/2014/main" id="{E40FA4B4-6BB9-492F-BEFD-222DD2C4F5EC}"/>
              </a:ext>
            </a:extLst>
          </p:cNvPr>
          <p:cNvGrpSpPr>
            <a:grpSpLocks/>
          </p:cNvGrpSpPr>
          <p:nvPr/>
        </p:nvGrpSpPr>
        <p:grpSpPr bwMode="auto">
          <a:xfrm>
            <a:off x="6354320" y="4350041"/>
            <a:ext cx="525463" cy="392113"/>
            <a:chOff x="2751" y="1851"/>
            <a:chExt cx="462" cy="478"/>
          </a:xfrm>
        </p:grpSpPr>
        <p:pic>
          <p:nvPicPr>
            <p:cNvPr id="19" name="Picture 364" descr="iphone_stylized_small">
              <a:extLst>
                <a:ext uri="{FF2B5EF4-FFF2-40B4-BE49-F238E27FC236}">
                  <a16:creationId xmlns:a16="http://schemas.microsoft.com/office/drawing/2014/main" id="{B7ECF613-15DB-43F6-A517-5E18E840C9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02" descr="antenna_radiation_stylized">
              <a:extLst>
                <a:ext uri="{FF2B5EF4-FFF2-40B4-BE49-F238E27FC236}">
                  <a16:creationId xmlns:a16="http://schemas.microsoft.com/office/drawing/2014/main" id="{B5A7F3D1-ECA8-484C-935E-724CCEB76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356">
            <a:extLst>
              <a:ext uri="{FF2B5EF4-FFF2-40B4-BE49-F238E27FC236}">
                <a16:creationId xmlns:a16="http://schemas.microsoft.com/office/drawing/2014/main" id="{23B2C01F-2F00-4297-8978-99DD7CEF56B6}"/>
              </a:ext>
            </a:extLst>
          </p:cNvPr>
          <p:cNvGrpSpPr>
            <a:grpSpLocks/>
          </p:cNvGrpSpPr>
          <p:nvPr/>
        </p:nvGrpSpPr>
        <p:grpSpPr bwMode="auto">
          <a:xfrm>
            <a:off x="8730808" y="4786604"/>
            <a:ext cx="363537" cy="338137"/>
            <a:chOff x="313" y="1497"/>
            <a:chExt cx="1152" cy="1014"/>
          </a:xfrm>
        </p:grpSpPr>
        <p:pic>
          <p:nvPicPr>
            <p:cNvPr id="22" name="Picture 354" descr="laptop_stylized_small">
              <a:extLst>
                <a:ext uri="{FF2B5EF4-FFF2-40B4-BE49-F238E27FC236}">
                  <a16:creationId xmlns:a16="http://schemas.microsoft.com/office/drawing/2014/main" id="{EE44A91A-DA60-4976-B710-7E4D00E7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55" descr="antenna_stylized">
              <a:extLst>
                <a:ext uri="{FF2B5EF4-FFF2-40B4-BE49-F238E27FC236}">
                  <a16:creationId xmlns:a16="http://schemas.microsoft.com/office/drawing/2014/main" id="{F7F28A22-F90F-4174-BAE1-8FC059653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356">
            <a:extLst>
              <a:ext uri="{FF2B5EF4-FFF2-40B4-BE49-F238E27FC236}">
                <a16:creationId xmlns:a16="http://schemas.microsoft.com/office/drawing/2014/main" id="{32F77C49-A578-4E15-A76B-3B7D15BD1697}"/>
              </a:ext>
            </a:extLst>
          </p:cNvPr>
          <p:cNvGrpSpPr>
            <a:grpSpLocks/>
          </p:cNvGrpSpPr>
          <p:nvPr/>
        </p:nvGrpSpPr>
        <p:grpSpPr bwMode="auto">
          <a:xfrm>
            <a:off x="7502083" y="4807241"/>
            <a:ext cx="376237" cy="347663"/>
            <a:chOff x="313" y="1497"/>
            <a:chExt cx="1152" cy="1014"/>
          </a:xfrm>
        </p:grpSpPr>
        <p:pic>
          <p:nvPicPr>
            <p:cNvPr id="25" name="Picture 354" descr="laptop_stylized_small">
              <a:extLst>
                <a:ext uri="{FF2B5EF4-FFF2-40B4-BE49-F238E27FC236}">
                  <a16:creationId xmlns:a16="http://schemas.microsoft.com/office/drawing/2014/main" id="{3EBD333B-8DBF-4CD9-8892-89A28141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355" descr="antenna_stylized">
              <a:extLst>
                <a:ext uri="{FF2B5EF4-FFF2-40B4-BE49-F238E27FC236}">
                  <a16:creationId xmlns:a16="http://schemas.microsoft.com/office/drawing/2014/main" id="{16567554-722C-42D3-B043-AD2F78873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356">
            <a:extLst>
              <a:ext uri="{FF2B5EF4-FFF2-40B4-BE49-F238E27FC236}">
                <a16:creationId xmlns:a16="http://schemas.microsoft.com/office/drawing/2014/main" id="{34847FF4-96DD-4E17-B2D0-376B646AC11B}"/>
              </a:ext>
            </a:extLst>
          </p:cNvPr>
          <p:cNvGrpSpPr>
            <a:grpSpLocks/>
          </p:cNvGrpSpPr>
          <p:nvPr/>
        </p:nvGrpSpPr>
        <p:grpSpPr bwMode="auto">
          <a:xfrm>
            <a:off x="6779770" y="4826291"/>
            <a:ext cx="384175" cy="438150"/>
            <a:chOff x="313" y="1497"/>
            <a:chExt cx="1152" cy="1014"/>
          </a:xfrm>
        </p:grpSpPr>
        <p:pic>
          <p:nvPicPr>
            <p:cNvPr id="28" name="Picture 354" descr="laptop_stylized_small">
              <a:extLst>
                <a:ext uri="{FF2B5EF4-FFF2-40B4-BE49-F238E27FC236}">
                  <a16:creationId xmlns:a16="http://schemas.microsoft.com/office/drawing/2014/main" id="{BF70599B-515C-4327-B5C2-4B3C496D9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355" descr="antenna_stylized">
              <a:extLst>
                <a:ext uri="{FF2B5EF4-FFF2-40B4-BE49-F238E27FC236}">
                  <a16:creationId xmlns:a16="http://schemas.microsoft.com/office/drawing/2014/main" id="{EC64CDFB-4817-480D-A4E7-E8DB96A3E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Group 403">
            <a:extLst>
              <a:ext uri="{FF2B5EF4-FFF2-40B4-BE49-F238E27FC236}">
                <a16:creationId xmlns:a16="http://schemas.microsoft.com/office/drawing/2014/main" id="{67E67E5C-5916-4635-9B19-37F2927613E9}"/>
              </a:ext>
            </a:extLst>
          </p:cNvPr>
          <p:cNvGrpSpPr>
            <a:grpSpLocks/>
          </p:cNvGrpSpPr>
          <p:nvPr/>
        </p:nvGrpSpPr>
        <p:grpSpPr bwMode="auto">
          <a:xfrm>
            <a:off x="6678170" y="3669004"/>
            <a:ext cx="487363" cy="401637"/>
            <a:chOff x="2751" y="1851"/>
            <a:chExt cx="462" cy="478"/>
          </a:xfrm>
        </p:grpSpPr>
        <p:pic>
          <p:nvPicPr>
            <p:cNvPr id="31" name="Picture 364" descr="iphone_stylized_small">
              <a:extLst>
                <a:ext uri="{FF2B5EF4-FFF2-40B4-BE49-F238E27FC236}">
                  <a16:creationId xmlns:a16="http://schemas.microsoft.com/office/drawing/2014/main" id="{24502F52-ACD4-4C0E-8CCE-3A3D920C4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02" descr="antenna_radiation_stylized">
              <a:extLst>
                <a:ext uri="{FF2B5EF4-FFF2-40B4-BE49-F238E27FC236}">
                  <a16:creationId xmlns:a16="http://schemas.microsoft.com/office/drawing/2014/main" id="{57E5941C-3078-43DF-9875-6138B6A20C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Group 403">
            <a:extLst>
              <a:ext uri="{FF2B5EF4-FFF2-40B4-BE49-F238E27FC236}">
                <a16:creationId xmlns:a16="http://schemas.microsoft.com/office/drawing/2014/main" id="{759D71D9-14B9-4DC3-8638-CE9ECD37D285}"/>
              </a:ext>
            </a:extLst>
          </p:cNvPr>
          <p:cNvGrpSpPr>
            <a:grpSpLocks/>
          </p:cNvGrpSpPr>
          <p:nvPr/>
        </p:nvGrpSpPr>
        <p:grpSpPr bwMode="auto">
          <a:xfrm>
            <a:off x="9238808" y="4329404"/>
            <a:ext cx="527050" cy="392112"/>
            <a:chOff x="2751" y="1851"/>
            <a:chExt cx="462" cy="478"/>
          </a:xfrm>
        </p:grpSpPr>
        <p:pic>
          <p:nvPicPr>
            <p:cNvPr id="34" name="Picture 364" descr="iphone_stylized_small">
              <a:extLst>
                <a:ext uri="{FF2B5EF4-FFF2-40B4-BE49-F238E27FC236}">
                  <a16:creationId xmlns:a16="http://schemas.microsoft.com/office/drawing/2014/main" id="{969D9E69-6288-4F72-B55A-EBA9B6703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02" descr="antenna_radiation_stylized">
              <a:extLst>
                <a:ext uri="{FF2B5EF4-FFF2-40B4-BE49-F238E27FC236}">
                  <a16:creationId xmlns:a16="http://schemas.microsoft.com/office/drawing/2014/main" id="{5FFECE87-5DD1-4787-85AE-5E1EB652F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6">
            <a:extLst>
              <a:ext uri="{FF2B5EF4-FFF2-40B4-BE49-F238E27FC236}">
                <a16:creationId xmlns:a16="http://schemas.microsoft.com/office/drawing/2014/main" id="{0610D5B6-2EBC-469A-AC6C-77C092121B3D}"/>
              </a:ext>
            </a:extLst>
          </p:cNvPr>
          <p:cNvGrpSpPr>
            <a:grpSpLocks/>
          </p:cNvGrpSpPr>
          <p:nvPr/>
        </p:nvGrpSpPr>
        <p:grpSpPr bwMode="auto">
          <a:xfrm>
            <a:off x="7806883" y="4186529"/>
            <a:ext cx="376237" cy="349250"/>
            <a:chOff x="313" y="1497"/>
            <a:chExt cx="1152" cy="1014"/>
          </a:xfrm>
        </p:grpSpPr>
        <p:pic>
          <p:nvPicPr>
            <p:cNvPr id="37" name="Picture 354" descr="laptop_stylized_small">
              <a:extLst>
                <a:ext uri="{FF2B5EF4-FFF2-40B4-BE49-F238E27FC236}">
                  <a16:creationId xmlns:a16="http://schemas.microsoft.com/office/drawing/2014/main" id="{3A356883-EDE1-4448-9480-7A0529464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55" descr="antenna_stylized">
              <a:extLst>
                <a:ext uri="{FF2B5EF4-FFF2-40B4-BE49-F238E27FC236}">
                  <a16:creationId xmlns:a16="http://schemas.microsoft.com/office/drawing/2014/main" id="{B76200AC-0814-49A3-AC26-B1C4281B6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361">
            <a:extLst>
              <a:ext uri="{FF2B5EF4-FFF2-40B4-BE49-F238E27FC236}">
                <a16:creationId xmlns:a16="http://schemas.microsoft.com/office/drawing/2014/main" id="{B2D959DE-7591-4DCC-A0DD-677913D98283}"/>
              </a:ext>
            </a:extLst>
          </p:cNvPr>
          <p:cNvGrpSpPr>
            <a:grpSpLocks/>
          </p:cNvGrpSpPr>
          <p:nvPr/>
        </p:nvGrpSpPr>
        <p:grpSpPr bwMode="auto">
          <a:xfrm>
            <a:off x="6902008" y="4003966"/>
            <a:ext cx="762000" cy="663575"/>
            <a:chOff x="2967" y="478"/>
            <a:chExt cx="788" cy="625"/>
          </a:xfrm>
        </p:grpSpPr>
        <p:pic>
          <p:nvPicPr>
            <p:cNvPr id="40" name="Picture 358" descr="access_point_stylized_small">
              <a:extLst>
                <a:ext uri="{FF2B5EF4-FFF2-40B4-BE49-F238E27FC236}">
                  <a16:creationId xmlns:a16="http://schemas.microsoft.com/office/drawing/2014/main" id="{FF6C2061-509B-44DD-8BF4-78B89EAA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360" descr="antenna_radiation_stylized">
              <a:extLst>
                <a:ext uri="{FF2B5EF4-FFF2-40B4-BE49-F238E27FC236}">
                  <a16:creationId xmlns:a16="http://schemas.microsoft.com/office/drawing/2014/main" id="{93305FB7-98EC-4D9F-B408-20F910925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" name="Group 361">
            <a:extLst>
              <a:ext uri="{FF2B5EF4-FFF2-40B4-BE49-F238E27FC236}">
                <a16:creationId xmlns:a16="http://schemas.microsoft.com/office/drawing/2014/main" id="{F75FAFC4-229A-4DD3-AA2E-D0DF3DA54160}"/>
              </a:ext>
            </a:extLst>
          </p:cNvPr>
          <p:cNvGrpSpPr>
            <a:grpSpLocks/>
          </p:cNvGrpSpPr>
          <p:nvPr/>
        </p:nvGrpSpPr>
        <p:grpSpPr bwMode="auto">
          <a:xfrm>
            <a:off x="8538720" y="4024604"/>
            <a:ext cx="762000" cy="661987"/>
            <a:chOff x="2967" y="478"/>
            <a:chExt cx="788" cy="625"/>
          </a:xfrm>
        </p:grpSpPr>
        <p:pic>
          <p:nvPicPr>
            <p:cNvPr id="43" name="Picture 358" descr="access_point_stylized_small">
              <a:extLst>
                <a:ext uri="{FF2B5EF4-FFF2-40B4-BE49-F238E27FC236}">
                  <a16:creationId xmlns:a16="http://schemas.microsoft.com/office/drawing/2014/main" id="{CBF7DAC2-E6B9-4B21-BC6B-007E2232F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360" descr="antenna_radiation_stylized">
              <a:extLst>
                <a:ext uri="{FF2B5EF4-FFF2-40B4-BE49-F238E27FC236}">
                  <a16:creationId xmlns:a16="http://schemas.microsoft.com/office/drawing/2014/main" id="{35FA5485-7D6D-488C-B618-6C1D40F3F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Text Box 18">
            <a:extLst>
              <a:ext uri="{FF2B5EF4-FFF2-40B4-BE49-F238E27FC236}">
                <a16:creationId xmlns:a16="http://schemas.microsoft.com/office/drawing/2014/main" id="{C62CFFF9-5D74-464E-AE1A-F805F08A7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208" y="5088229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46" name="Text Box 20">
            <a:extLst>
              <a:ext uri="{FF2B5EF4-FFF2-40B4-BE49-F238E27FC236}">
                <a16:creationId xmlns:a16="http://schemas.microsoft.com/office/drawing/2014/main" id="{B502D9B7-265C-4D22-859C-70B8C2AEC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045" y="5081879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47" name="Text Box 20">
            <a:extLst>
              <a:ext uri="{FF2B5EF4-FFF2-40B4-BE49-F238E27FC236}">
                <a16:creationId xmlns:a16="http://schemas.microsoft.com/office/drawing/2014/main" id="{0AF1CC6D-FD2F-444B-9E50-236A1F137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720" y="5183479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560D8DCA-FED9-44F5-872E-F671052FE1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16433" y="3191166"/>
            <a:ext cx="744537" cy="116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3">
            <a:extLst>
              <a:ext uri="{FF2B5EF4-FFF2-40B4-BE49-F238E27FC236}">
                <a16:creationId xmlns:a16="http://schemas.microsoft.com/office/drawing/2014/main" id="{4F40E9CF-F548-4FB1-83FF-8390B3BF3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0295" y="3211804"/>
            <a:ext cx="657225" cy="1138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Rectangle 94">
            <a:extLst>
              <a:ext uri="{FF2B5EF4-FFF2-40B4-BE49-F238E27FC236}">
                <a16:creationId xmlns:a16="http://schemas.microsoft.com/office/drawing/2014/main" id="{35535E9E-9593-4ED7-AC51-AAD17DF04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55" y="2697166"/>
            <a:ext cx="6276108" cy="90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kern="0" dirty="0">
                <a:cs typeface="+mn-cs"/>
              </a:rPr>
              <a:t>switch: which AP is associated with H1?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7589D0-C173-47BA-BCC4-D17B7B029CA1}"/>
              </a:ext>
            </a:extLst>
          </p:cNvPr>
          <p:cNvGrpSpPr/>
          <p:nvPr/>
        </p:nvGrpSpPr>
        <p:grpSpPr>
          <a:xfrm>
            <a:off x="7526478" y="1925203"/>
            <a:ext cx="744676" cy="388508"/>
            <a:chOff x="7493876" y="2774731"/>
            <a:chExt cx="1481958" cy="894622"/>
          </a:xfrm>
        </p:grpSpPr>
        <p:sp>
          <p:nvSpPr>
            <p:cNvPr id="52" name="Freeform 242">
              <a:extLst>
                <a:ext uri="{FF2B5EF4-FFF2-40B4-BE49-F238E27FC236}">
                  <a16:creationId xmlns:a16="http://schemas.microsoft.com/office/drawing/2014/main" id="{8D96FAC5-531A-4ADD-A862-0D189D02924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C04BDD1-1EEC-4944-AF03-FC6567B3C15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0855A7-62D6-4CBE-91D3-F36C97DB3A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" name="Freeform 245">
                <a:extLst>
                  <a:ext uri="{FF2B5EF4-FFF2-40B4-BE49-F238E27FC236}">
                    <a16:creationId xmlns:a16="http://schemas.microsoft.com/office/drawing/2014/main" id="{6220F08B-19A1-4398-8824-CF1203CF965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 246">
                <a:extLst>
                  <a:ext uri="{FF2B5EF4-FFF2-40B4-BE49-F238E27FC236}">
                    <a16:creationId xmlns:a16="http://schemas.microsoft.com/office/drawing/2014/main" id="{36C389EB-320A-4FA3-A012-6D616A6818E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 247">
                <a:extLst>
                  <a:ext uri="{FF2B5EF4-FFF2-40B4-BE49-F238E27FC236}">
                    <a16:creationId xmlns:a16="http://schemas.microsoft.com/office/drawing/2014/main" id="{5DF15EC2-5667-4161-9E5E-F658C779AFC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 248">
                <a:extLst>
                  <a:ext uri="{FF2B5EF4-FFF2-40B4-BE49-F238E27FC236}">
                    <a16:creationId xmlns:a16="http://schemas.microsoft.com/office/drawing/2014/main" id="{4795B853-1A7C-416E-BAB1-EDFADF13FAF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E38013-42D6-439A-9DA5-2EC94115877B}"/>
              </a:ext>
            </a:extLst>
          </p:cNvPr>
          <p:cNvGrpSpPr/>
          <p:nvPr/>
        </p:nvGrpSpPr>
        <p:grpSpPr>
          <a:xfrm>
            <a:off x="7535521" y="2921290"/>
            <a:ext cx="711278" cy="420709"/>
            <a:chOff x="3668110" y="2448910"/>
            <a:chExt cx="3794234" cy="216513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F61BA2D-D653-49F6-8F83-9DC865F31BB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285">
              <a:extLst>
                <a:ext uri="{FF2B5EF4-FFF2-40B4-BE49-F238E27FC236}">
                  <a16:creationId xmlns:a16="http://schemas.microsoft.com/office/drawing/2014/main" id="{752F6A72-29C4-4C45-A2B0-4F6C426F104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4DD5482-9FFB-472C-A2DD-BC85A0982D7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3" name="Freeform 287">
                <a:extLst>
                  <a:ext uri="{FF2B5EF4-FFF2-40B4-BE49-F238E27FC236}">
                    <a16:creationId xmlns:a16="http://schemas.microsoft.com/office/drawing/2014/main" id="{99555CBE-C86E-4203-909D-4F56FD01061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288">
                <a:extLst>
                  <a:ext uri="{FF2B5EF4-FFF2-40B4-BE49-F238E27FC236}">
                    <a16:creationId xmlns:a16="http://schemas.microsoft.com/office/drawing/2014/main" id="{D50D646C-68F6-437E-8F9E-7EF7A043D82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289">
                <a:extLst>
                  <a:ext uri="{FF2B5EF4-FFF2-40B4-BE49-F238E27FC236}">
                    <a16:creationId xmlns:a16="http://schemas.microsoft.com/office/drawing/2014/main" id="{EE991D6B-3877-4A52-AC56-8A552E2E3D3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290">
                <a:extLst>
                  <a:ext uri="{FF2B5EF4-FFF2-40B4-BE49-F238E27FC236}">
                    <a16:creationId xmlns:a16="http://schemas.microsoft.com/office/drawing/2014/main" id="{F54A7DF3-F1F5-4248-9801-E7FE036687A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" name="Rectangle 94">
            <a:extLst>
              <a:ext uri="{FF2B5EF4-FFF2-40B4-BE49-F238E27FC236}">
                <a16:creationId xmlns:a16="http://schemas.microsoft.com/office/drawing/2014/main" id="{C26478B6-1984-4558-A320-F84F4E736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83" y="3253370"/>
            <a:ext cx="5334000" cy="20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685800" lvl="1" indent="-228600">
              <a:lnSpc>
                <a:spcPct val="90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kern="0" dirty="0"/>
              <a:t>self-learning : switch will see frame from H1 and “remember” which switch port can be used to reach H1</a:t>
            </a:r>
          </a:p>
        </p:txBody>
      </p:sp>
    </p:spTree>
    <p:extLst>
      <p:ext uri="{BB962C8B-B14F-4D97-AF65-F5344CB8AC3E}">
        <p14:creationId xmlns:p14="http://schemas.microsoft.com/office/powerpoint/2010/main" val="43779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Suggested Readings</a:t>
            </a:r>
          </a:p>
        </p:txBody>
      </p:sp>
      <p:pic>
        <p:nvPicPr>
          <p:cNvPr id="8" name="Google Shape;665;p70">
            <a:extLst>
              <a:ext uri="{FF2B5EF4-FFF2-40B4-BE49-F238E27FC236}">
                <a16:creationId xmlns:a16="http://schemas.microsoft.com/office/drawing/2014/main" id="{D007CB12-81A7-4E49-A256-301FD53C11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1A1A0D-D75E-43A2-BA70-B6643CE04B28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6453803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599923-2513-4007-B62B-11DD720645B5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7182673" cy="2880347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  <a:p>
            <a:endParaRPr lang="en-US" sz="2400" dirty="0"/>
          </a:p>
          <a:p>
            <a:pPr marL="130175" indent="0">
              <a:buNone/>
            </a:pPr>
            <a:endParaRPr lang="en-US" sz="2400" dirty="0"/>
          </a:p>
          <a:p>
            <a:pPr marL="130175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0ADD-1B23-40DF-BDB5-FAD80DA8B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5" r="27837" b="36218"/>
          <a:stretch/>
        </p:blipFill>
        <p:spPr bwMode="auto">
          <a:xfrm>
            <a:off x="1799424" y="4769885"/>
            <a:ext cx="5842450" cy="147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82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4439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nagasundaris@pes.edu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7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592" y="1822988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EED4B-10AD-48CD-A9B9-C6E38934A06D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0DBAE3-1265-4C83-BA85-B6316E6C5ED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CC32-92E3-404D-AB14-1BE802AD5CCD}"/>
              </a:ext>
            </a:extLst>
          </p:cNvPr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Unit – 5 Link Layer and LAN Roadmap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0B2BF-DFDE-4ECA-94D6-CD90ED29BE42}"/>
              </a:ext>
            </a:extLst>
          </p:cNvPr>
          <p:cNvSpPr txBox="1">
            <a:spLocks noChangeArrowheads="1"/>
          </p:cNvSpPr>
          <p:nvPr/>
        </p:nvSpPr>
        <p:spPr>
          <a:xfrm>
            <a:off x="524134" y="1610670"/>
            <a:ext cx="4149214" cy="4832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 day in the life of a web request</a:t>
            </a: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2323-FA88-4D93-96D0-195D67B9F549}"/>
              </a:ext>
            </a:extLst>
          </p:cNvPr>
          <p:cNvSpPr txBox="1"/>
          <p:nvPr/>
        </p:nvSpPr>
        <p:spPr>
          <a:xfrm>
            <a:off x="4778477" y="1706224"/>
            <a:ext cx="38097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Physical layer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Purpose, Signals to Packets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Analog Vs Digital Signals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Transmission Media</a:t>
            </a:r>
          </a:p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Wireless LANs: IEEE 802.11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2" indent="0"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8" y="1654122"/>
            <a:ext cx="8300053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endParaRPr lang="en-US" altLang="en-US" sz="2600" dirty="0">
              <a:solidFill>
                <a:srgbClr val="FF0000"/>
              </a:solidFill>
              <a:ea typeface="Arial" panose="020B0604020202020204" pitchFamily="34" charset="0"/>
            </a:endParaRP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MAC Protocol</a:t>
            </a: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Frame Format</a:t>
            </a: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Addressing Mechanism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727493"/>
            <a:ext cx="7616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Class 55 : IEEE 802.11- Wireless LAN : Learning Objectives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30147F86-9F77-4057-9BC3-FB82C3DE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36" y="2149310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8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12F1B29-9721-45CA-81AB-D520A6B8FC5B}"/>
              </a:ext>
            </a:extLst>
          </p:cNvPr>
          <p:cNvSpPr/>
          <p:nvPr/>
        </p:nvSpPr>
        <p:spPr>
          <a:xfrm>
            <a:off x="393111" y="685928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IEEE 802.11: multiple access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9508C5-0F89-424D-A5D7-528C08E3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25" y="1389068"/>
            <a:ext cx="10426700" cy="273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2400" kern="0" dirty="0">
                <a:cs typeface="+mn-cs"/>
              </a:rPr>
              <a:t>avoid collisions: 2</a:t>
            </a:r>
            <a:r>
              <a:rPr lang="en-US" sz="2400" kern="0" baseline="30000" dirty="0">
                <a:cs typeface="+mn-cs"/>
              </a:rPr>
              <a:t>+</a:t>
            </a:r>
            <a:r>
              <a:rPr lang="en-US" sz="2400" kern="0" dirty="0">
                <a:cs typeface="+mn-cs"/>
              </a:rPr>
              <a:t> nodes </a:t>
            </a:r>
            <a:r>
              <a:rPr lang="en-US" sz="2400" kern="0" dirty="0"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kern="0" dirty="0"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kern="0" dirty="0"/>
              <a:t>don’t collide with detected ongoing transmission by another node</a:t>
            </a:r>
          </a:p>
          <a:p>
            <a:pPr>
              <a:defRPr/>
            </a:pPr>
            <a:r>
              <a:rPr lang="en-US" sz="2400" kern="0" dirty="0">
                <a:cs typeface="+mn-cs"/>
              </a:rPr>
              <a:t>802.11: </a:t>
            </a:r>
            <a:r>
              <a:rPr lang="en-US" sz="2400" i="1" kern="0" dirty="0">
                <a:cs typeface="+mn-cs"/>
              </a:rPr>
              <a:t>no</a:t>
            </a:r>
            <a:r>
              <a:rPr lang="en-US" sz="2400" kern="0" dirty="0"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kern="0" dirty="0"/>
              <a:t>difficult to sense collisions: high transmitting signal, weak received signal due to fading</a:t>
            </a:r>
          </a:p>
          <a:p>
            <a:pPr lvl="1">
              <a:defRPr/>
            </a:pPr>
            <a:r>
              <a:rPr lang="en-US" sz="2000" kern="0" dirty="0"/>
              <a:t>can’t sense all collisions in any case: hidden terminal, fading</a:t>
            </a:r>
          </a:p>
          <a:p>
            <a:pPr lvl="1">
              <a:defRPr/>
            </a:pPr>
            <a:r>
              <a:rPr lang="en-US" sz="2000" kern="0" dirty="0"/>
              <a:t>goal: </a:t>
            </a:r>
            <a:r>
              <a:rPr lang="en-US" sz="2000" i="1" kern="0" dirty="0">
                <a:solidFill>
                  <a:srgbClr val="0000A8"/>
                </a:solidFill>
              </a:rPr>
              <a:t>avoid collisions:</a:t>
            </a:r>
            <a:r>
              <a:rPr lang="en-US" sz="2000" kern="0" dirty="0">
                <a:solidFill>
                  <a:srgbClr val="0000A8"/>
                </a:solidFill>
              </a:rPr>
              <a:t> </a:t>
            </a:r>
            <a:r>
              <a:rPr lang="en-US" sz="2000" kern="0" dirty="0"/>
              <a:t>CSMA/</a:t>
            </a:r>
            <a:r>
              <a:rPr lang="en-US" sz="2000" u="sng" kern="0" dirty="0">
                <a:solidFill>
                  <a:srgbClr val="0000A8"/>
                </a:solidFill>
              </a:rPr>
              <a:t>C</a:t>
            </a:r>
            <a:r>
              <a:rPr lang="en-US" sz="2000" kern="0" dirty="0"/>
              <a:t>ollision</a:t>
            </a:r>
            <a:r>
              <a:rPr lang="en-US" sz="2000" u="sng" kern="0" dirty="0">
                <a:solidFill>
                  <a:srgbClr val="0000A8"/>
                </a:solidFill>
              </a:rPr>
              <a:t>A</a:t>
            </a:r>
            <a:r>
              <a:rPr lang="en-US" sz="2000" kern="0" dirty="0"/>
              <a:t>voidance</a:t>
            </a:r>
            <a:endParaRPr lang="en-US" sz="1800" kern="0" dirty="0">
              <a:solidFill>
                <a:srgbClr val="FF0000"/>
              </a:solidFill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477C9BE-714A-4886-A726-FF0FED5B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5906088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990149B9-66D9-4781-912C-EEC597015B07}"/>
              </a:ext>
            </a:extLst>
          </p:cNvPr>
          <p:cNvGrpSpPr>
            <a:grpSpLocks/>
          </p:cNvGrpSpPr>
          <p:nvPr/>
        </p:nvGrpSpPr>
        <p:grpSpPr bwMode="auto">
          <a:xfrm>
            <a:off x="1049337" y="4537663"/>
            <a:ext cx="2273300" cy="1028700"/>
            <a:chOff x="576580" y="4516120"/>
            <a:chExt cx="3170330" cy="1491615"/>
          </a:xfrm>
        </p:grpSpPr>
        <p:grpSp>
          <p:nvGrpSpPr>
            <p:cNvPr id="10" name="Group 356">
              <a:extLst>
                <a:ext uri="{FF2B5EF4-FFF2-40B4-BE49-F238E27FC236}">
                  <a16:creationId xmlns:a16="http://schemas.microsoft.com/office/drawing/2014/main" id="{0F7C485E-74EB-427C-BF60-D2F37B4F26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23" name="Picture 354" descr="laptop_stylized_small">
                <a:extLst>
                  <a:ext uri="{FF2B5EF4-FFF2-40B4-BE49-F238E27FC236}">
                    <a16:creationId xmlns:a16="http://schemas.microsoft.com/office/drawing/2014/main" id="{8EA91F7A-1FC7-4007-B9A1-837E235EAE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55" descr="antenna_stylized">
                <a:extLst>
                  <a:ext uri="{FF2B5EF4-FFF2-40B4-BE49-F238E27FC236}">
                    <a16:creationId xmlns:a16="http://schemas.microsoft.com/office/drawing/2014/main" id="{63758522-3B93-428D-AEBC-E16277343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F1E963A8-AB42-48ED-8A9F-074FC87E8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F2051FBD-B167-467D-AC76-791F68FFB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Line 27">
              <a:extLst>
                <a:ext uri="{FF2B5EF4-FFF2-40B4-BE49-F238E27FC236}">
                  <a16:creationId xmlns:a16="http://schemas.microsoft.com/office/drawing/2014/main" id="{451882B2-F8B9-4F19-86F2-AB8A97D7D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Text Box 28">
              <a:extLst>
                <a:ext uri="{FF2B5EF4-FFF2-40B4-BE49-F238E27FC236}">
                  <a16:creationId xmlns:a16="http://schemas.microsoft.com/office/drawing/2014/main" id="{87FDC1F0-FBB0-4F9B-8D3A-E862B4741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id="{C0C99594-7344-47F9-886D-3A35307F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7904CED7-573B-4CAD-A1E3-01947B5E1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17" name="Group 356">
              <a:extLst>
                <a:ext uri="{FF2B5EF4-FFF2-40B4-BE49-F238E27FC236}">
                  <a16:creationId xmlns:a16="http://schemas.microsoft.com/office/drawing/2014/main" id="{3147BC27-88E6-495E-88A0-55B82F630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21" name="Picture 354" descr="laptop_stylized_small">
                <a:extLst>
                  <a:ext uri="{FF2B5EF4-FFF2-40B4-BE49-F238E27FC236}">
                    <a16:creationId xmlns:a16="http://schemas.microsoft.com/office/drawing/2014/main" id="{54EC854C-4EDB-41DA-A524-9F6044E071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>
                <a:extLst>
                  <a:ext uri="{FF2B5EF4-FFF2-40B4-BE49-F238E27FC236}">
                    <a16:creationId xmlns:a16="http://schemas.microsoft.com/office/drawing/2014/main" id="{24ED9C05-F577-4CBC-A967-D3B37AE5AC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356">
              <a:extLst>
                <a:ext uri="{FF2B5EF4-FFF2-40B4-BE49-F238E27FC236}">
                  <a16:creationId xmlns:a16="http://schemas.microsoft.com/office/drawing/2014/main" id="{E9DFD9D9-758F-4733-B0F5-6E0473566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19" name="Picture 354" descr="laptop_stylized_small">
                <a:extLst>
                  <a:ext uri="{FF2B5EF4-FFF2-40B4-BE49-F238E27FC236}">
                    <a16:creationId xmlns:a16="http://schemas.microsoft.com/office/drawing/2014/main" id="{EAAE7716-BBC1-4D6D-87BC-ECDB58C68F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5" descr="antenna_stylized">
                <a:extLst>
                  <a:ext uri="{FF2B5EF4-FFF2-40B4-BE49-F238E27FC236}">
                    <a16:creationId xmlns:a16="http://schemas.microsoft.com/office/drawing/2014/main" id="{DB338268-1231-4571-8E06-D12AC7F7A6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Group 2">
            <a:extLst>
              <a:ext uri="{FF2B5EF4-FFF2-40B4-BE49-F238E27FC236}">
                <a16:creationId xmlns:a16="http://schemas.microsoft.com/office/drawing/2014/main" id="{46B38676-8CB3-4EF0-8E73-A438FE149373}"/>
              </a:ext>
            </a:extLst>
          </p:cNvPr>
          <p:cNvGrpSpPr>
            <a:grpSpLocks/>
          </p:cNvGrpSpPr>
          <p:nvPr/>
        </p:nvGrpSpPr>
        <p:grpSpPr bwMode="auto">
          <a:xfrm>
            <a:off x="4402137" y="4334463"/>
            <a:ext cx="2809875" cy="1536700"/>
            <a:chOff x="4821555" y="4226560"/>
            <a:chExt cx="3545890" cy="2024698"/>
          </a:xfrm>
        </p:grpSpPr>
        <p:sp>
          <p:nvSpPr>
            <p:cNvPr id="26" name="Text Box 47">
              <a:extLst>
                <a:ext uri="{FF2B5EF4-FFF2-40B4-BE49-F238E27FC236}">
                  <a16:creationId xmlns:a16="http://schemas.microsoft.com/office/drawing/2014/main" id="{EE7EB517-164C-4819-B1E0-4F6075667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48">
              <a:extLst>
                <a:ext uri="{FF2B5EF4-FFF2-40B4-BE49-F238E27FC236}">
                  <a16:creationId xmlns:a16="http://schemas.microsoft.com/office/drawing/2014/main" id="{0EF81497-2F33-4BEF-8DC5-715F2D15E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8" name="Text Box 49">
              <a:extLst>
                <a:ext uri="{FF2B5EF4-FFF2-40B4-BE49-F238E27FC236}">
                  <a16:creationId xmlns:a16="http://schemas.microsoft.com/office/drawing/2014/main" id="{752273AF-997D-4723-BBA5-65FE759ED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9" name="Text Box 55">
              <a:extLst>
                <a:ext uri="{FF2B5EF4-FFF2-40B4-BE49-F238E27FC236}">
                  <a16:creationId xmlns:a16="http://schemas.microsoft.com/office/drawing/2014/main" id="{627A173D-5F91-4994-BAB9-D0AF3F1F1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30" name="Line 60">
              <a:extLst>
                <a:ext uri="{FF2B5EF4-FFF2-40B4-BE49-F238E27FC236}">
                  <a16:creationId xmlns:a16="http://schemas.microsoft.com/office/drawing/2014/main" id="{26D24318-CEE8-40AF-958F-062CF4E47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Line 61">
              <a:extLst>
                <a:ext uri="{FF2B5EF4-FFF2-40B4-BE49-F238E27FC236}">
                  <a16:creationId xmlns:a16="http://schemas.microsoft.com/office/drawing/2014/main" id="{EFFEE0F1-5037-4B21-ADE7-95140EBF1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3FF5D9F4-2E51-41BF-B5A8-E55A2257F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Freeform 65">
              <a:extLst>
                <a:ext uri="{FF2B5EF4-FFF2-40B4-BE49-F238E27FC236}">
                  <a16:creationId xmlns:a16="http://schemas.microsoft.com/office/drawing/2014/main" id="{CC1178AE-54C6-4C70-B07F-506179217D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Text Box 66">
              <a:extLst>
                <a:ext uri="{FF2B5EF4-FFF2-40B4-BE49-F238E27FC236}">
                  <a16:creationId xmlns:a16="http://schemas.microsoft.com/office/drawing/2014/main" id="{7FFFDF56-02F9-40B8-8A51-D75AE26C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35" name="Line 67">
              <a:extLst>
                <a:ext uri="{FF2B5EF4-FFF2-40B4-BE49-F238E27FC236}">
                  <a16:creationId xmlns:a16="http://schemas.microsoft.com/office/drawing/2014/main" id="{A718C72A-9A89-458E-81A3-B993B12B3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Line 68">
              <a:extLst>
                <a:ext uri="{FF2B5EF4-FFF2-40B4-BE49-F238E27FC236}">
                  <a16:creationId xmlns:a16="http://schemas.microsoft.com/office/drawing/2014/main" id="{4761C23C-5FA0-4C45-B5BB-64DA5283A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" name="Line 69">
              <a:extLst>
                <a:ext uri="{FF2B5EF4-FFF2-40B4-BE49-F238E27FC236}">
                  <a16:creationId xmlns:a16="http://schemas.microsoft.com/office/drawing/2014/main" id="{1FC3D345-10B0-46E0-BA4F-713A0C51E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8" name="Group 356">
              <a:extLst>
                <a:ext uri="{FF2B5EF4-FFF2-40B4-BE49-F238E27FC236}">
                  <a16:creationId xmlns:a16="http://schemas.microsoft.com/office/drawing/2014/main" id="{D0077BFE-58C9-4F21-B526-2671B48437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45" name="Picture 354" descr="laptop_stylized_small">
                <a:extLst>
                  <a:ext uri="{FF2B5EF4-FFF2-40B4-BE49-F238E27FC236}">
                    <a16:creationId xmlns:a16="http://schemas.microsoft.com/office/drawing/2014/main" id="{06368256-98A4-4232-B6D4-1CE401849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355" descr="antenna_stylized">
                <a:extLst>
                  <a:ext uri="{FF2B5EF4-FFF2-40B4-BE49-F238E27FC236}">
                    <a16:creationId xmlns:a16="http://schemas.microsoft.com/office/drawing/2014/main" id="{BC62A9B2-BDB9-4998-9A1B-29220E7861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9" name="Group 356">
              <a:extLst>
                <a:ext uri="{FF2B5EF4-FFF2-40B4-BE49-F238E27FC236}">
                  <a16:creationId xmlns:a16="http://schemas.microsoft.com/office/drawing/2014/main" id="{EAA17BF8-5D93-4B24-8FB4-E8731C8EB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43" name="Picture 354" descr="laptop_stylized_small">
                <a:extLst>
                  <a:ext uri="{FF2B5EF4-FFF2-40B4-BE49-F238E27FC236}">
                    <a16:creationId xmlns:a16="http://schemas.microsoft.com/office/drawing/2014/main" id="{E2848DE4-2618-4F41-8DAC-3A1DB85789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355" descr="antenna_stylized">
                <a:extLst>
                  <a:ext uri="{FF2B5EF4-FFF2-40B4-BE49-F238E27FC236}">
                    <a16:creationId xmlns:a16="http://schemas.microsoft.com/office/drawing/2014/main" id="{BC20D177-4599-467E-AADD-0BB9FEBB77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56">
              <a:extLst>
                <a:ext uri="{FF2B5EF4-FFF2-40B4-BE49-F238E27FC236}">
                  <a16:creationId xmlns:a16="http://schemas.microsoft.com/office/drawing/2014/main" id="{B5C5C973-87EC-4B5C-8CCE-4EAF13616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41" name="Picture 354" descr="laptop_stylized_small">
                <a:extLst>
                  <a:ext uri="{FF2B5EF4-FFF2-40B4-BE49-F238E27FC236}">
                    <a16:creationId xmlns:a16="http://schemas.microsoft.com/office/drawing/2014/main" id="{ED817261-D4D8-4C27-9DF8-1A277789DA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355" descr="antenna_stylized">
                <a:extLst>
                  <a:ext uri="{FF2B5EF4-FFF2-40B4-BE49-F238E27FC236}">
                    <a16:creationId xmlns:a16="http://schemas.microsoft.com/office/drawing/2014/main" id="{2B255737-B5AB-4E09-A783-D1C6808EBC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24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12F1B29-9721-45CA-81AB-D520A6B8FC5B}"/>
              </a:ext>
            </a:extLst>
          </p:cNvPr>
          <p:cNvSpPr/>
          <p:nvPr/>
        </p:nvSpPr>
        <p:spPr>
          <a:xfrm>
            <a:off x="393111" y="685928"/>
            <a:ext cx="4872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IEEE 802.11 MAC Protocol: CSMA/CA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EAE69E0-76D0-414F-BE14-937A28943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90" y="1395560"/>
            <a:ext cx="66865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ts val="12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sender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sense channel idle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DIFS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entire frame (no CD)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D2344F4-83BA-464C-98EE-22AE82727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5390" y="2189310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F771EB4-19D0-469A-9E68-7B967BB35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74678" y="2176610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2332C99-1C41-4280-87C7-54E77263D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815" y="1832123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46459CE9-9F8D-46C0-8454-21F7306A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4140" y="1841648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D84A2F02-394C-42C7-BD18-EEEEF27ACAA4}"/>
              </a:ext>
            </a:extLst>
          </p:cNvPr>
          <p:cNvGrpSpPr>
            <a:grpSpLocks/>
          </p:cNvGrpSpPr>
          <p:nvPr/>
        </p:nvGrpSpPr>
        <p:grpSpPr bwMode="auto">
          <a:xfrm>
            <a:off x="7260065" y="2486173"/>
            <a:ext cx="2616200" cy="1690687"/>
            <a:chOff x="3614" y="1617"/>
            <a:chExt cx="1648" cy="1065"/>
          </a:xfrm>
        </p:grpSpPr>
        <p:grpSp>
          <p:nvGrpSpPr>
            <p:cNvPr id="13" name="Group 22">
              <a:extLst>
                <a:ext uri="{FF2B5EF4-FFF2-40B4-BE49-F238E27FC236}">
                  <a16:creationId xmlns:a16="http://schemas.microsoft.com/office/drawing/2014/main" id="{4294D295-F7E6-4BC2-8F3E-E28828D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17" name="AutoShape 11">
                <a:extLst>
                  <a:ext uri="{FF2B5EF4-FFF2-40B4-BE49-F238E27FC236}">
                    <a16:creationId xmlns:a16="http://schemas.microsoft.com/office/drawing/2014/main" id="{88CE3F71-BAC0-4C18-BCA8-A189E3D76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C99605B8-4549-4C91-8D85-A8C5CA319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id="{66ACADC2-4197-43EF-9FBD-1D2C13700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3837FC35-5B3A-4F73-93DA-AA8F4CF48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57D41293-0BC9-4611-BB97-9E425E783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id="{879CB72C-7692-4E3C-9A66-6CC56C3F4D59}"/>
              </a:ext>
            </a:extLst>
          </p:cNvPr>
          <p:cNvGrpSpPr>
            <a:grpSpLocks/>
          </p:cNvGrpSpPr>
          <p:nvPr/>
        </p:nvGrpSpPr>
        <p:grpSpPr bwMode="auto">
          <a:xfrm>
            <a:off x="7942690" y="4186385"/>
            <a:ext cx="2511425" cy="923925"/>
            <a:chOff x="4044" y="2688"/>
            <a:chExt cx="1582" cy="582"/>
          </a:xfrm>
        </p:grpSpPr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94612A8A-971E-4209-A10E-239087294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SIFS</a:t>
              </a:r>
            </a:p>
          </p:txBody>
        </p:sp>
        <p:sp>
          <p:nvSpPr>
            <p:cNvPr id="21" name="AutoShape 15">
              <a:extLst>
                <a:ext uri="{FF2B5EF4-FFF2-40B4-BE49-F238E27FC236}">
                  <a16:creationId xmlns:a16="http://schemas.microsoft.com/office/drawing/2014/main" id="{537EAA29-8615-494F-8D6B-693B70FE4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7338AFA-EBC4-441D-8E6D-6CA650A18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23" name="Freeform 17">
                <a:extLst>
                  <a:ext uri="{FF2B5EF4-FFF2-40B4-BE49-F238E27FC236}">
                    <a16:creationId xmlns:a16="http://schemas.microsoft.com/office/drawing/2014/main" id="{D12FAEDC-04DC-4507-A7FF-C27587066FA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" name="Text Box 19">
                <a:extLst>
                  <a:ext uri="{FF2B5EF4-FFF2-40B4-BE49-F238E27FC236}">
                    <a16:creationId xmlns:a16="http://schemas.microsoft.com/office/drawing/2014/main" id="{5F064228-F0E8-4550-A335-D51C377A88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ACK</a:t>
                </a:r>
              </a:p>
            </p:txBody>
          </p:sp>
        </p:grp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ED52E325-9F9F-48EB-A20E-1D6E970A9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90" y="4634060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1776"/>
              </a:spcBef>
              <a:spcAft>
                <a:spcPts val="6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receiver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lang="en-US" sz="2400" kern="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frame received OK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return ACK after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SIFS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(ACK needed due to hidden terminal problem)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02E7BCF-8C68-4DE0-B330-8872C131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90" y="2678260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 if sense channel busy 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start random backoff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timer counts down while channel idle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when timer expires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no ACK, increase random backoff interval, repeat 2</a:t>
            </a:r>
          </a:p>
        </p:txBody>
      </p:sp>
    </p:spTree>
    <p:extLst>
      <p:ext uri="{BB962C8B-B14F-4D97-AF65-F5344CB8AC3E}">
        <p14:creationId xmlns:p14="http://schemas.microsoft.com/office/powerpoint/2010/main" val="214523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12F1B29-9721-45CA-81AB-D520A6B8FC5B}"/>
              </a:ext>
            </a:extLst>
          </p:cNvPr>
          <p:cNvSpPr/>
          <p:nvPr/>
        </p:nvSpPr>
        <p:spPr>
          <a:xfrm>
            <a:off x="393111" y="713638"/>
            <a:ext cx="3511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Avoiding Collisions (more)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733B5DD-69C6-40E0-B304-D9036F08DF1E}"/>
              </a:ext>
            </a:extLst>
          </p:cNvPr>
          <p:cNvSpPr txBox="1">
            <a:spLocks noChangeArrowheads="1"/>
          </p:cNvSpPr>
          <p:nvPr/>
        </p:nvSpPr>
        <p:spPr>
          <a:xfrm>
            <a:off x="393111" y="1509135"/>
            <a:ext cx="9249653" cy="421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-12700">
              <a:lnSpc>
                <a:spcPct val="110000"/>
              </a:lnSpc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idea:</a:t>
            </a:r>
            <a:r>
              <a:rPr lang="en-US" sz="2400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en-US" sz="2400" dirty="0"/>
              <a:t>sender </a:t>
            </a:r>
            <a:r>
              <a:rPr lang="en-US" altLang="ja-JP" sz="2400" dirty="0"/>
              <a:t>“</a:t>
            </a:r>
            <a:r>
              <a:rPr lang="en-US" sz="2400" dirty="0"/>
              <a:t>reserves</a:t>
            </a:r>
            <a:r>
              <a:rPr lang="en-US" altLang="ja-JP" sz="2400" dirty="0"/>
              <a:t>”</a:t>
            </a:r>
            <a:r>
              <a:rPr lang="en-US" sz="2400" dirty="0"/>
              <a:t> channel use for data frames using small reservation packets</a:t>
            </a:r>
          </a:p>
          <a:p>
            <a:pPr marL="409575" indent="-279400">
              <a:lnSpc>
                <a:spcPct val="110000"/>
              </a:lnSpc>
              <a:defRPr/>
            </a:pPr>
            <a:r>
              <a:rPr lang="en-US" sz="2400" dirty="0"/>
              <a:t>sender first transmits </a:t>
            </a:r>
            <a:r>
              <a:rPr lang="en-US" sz="2400" i="1" dirty="0"/>
              <a:t>small</a:t>
            </a:r>
            <a:r>
              <a:rPr lang="en-US" sz="2400" dirty="0"/>
              <a:t> </a:t>
            </a:r>
            <a:r>
              <a:rPr lang="en-US" sz="2000" dirty="0"/>
              <a:t>request-to-send</a:t>
            </a:r>
            <a:r>
              <a:rPr lang="en-US" sz="2400" dirty="0"/>
              <a:t> (RTS) packet to BS using CSMA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RTSs may still collide with each other (but they’re short)</a:t>
            </a:r>
          </a:p>
          <a:p>
            <a:pPr marL="409575" indent="-279400">
              <a:defRPr/>
            </a:pPr>
            <a:r>
              <a:rPr lang="en-US" sz="2400" dirty="0"/>
              <a:t>BS broadcasts</a:t>
            </a:r>
            <a:r>
              <a:rPr lang="en-US" sz="2000" dirty="0"/>
              <a:t> </a:t>
            </a:r>
            <a:r>
              <a:rPr lang="en-US" sz="2400" dirty="0"/>
              <a:t>clear-to-send</a:t>
            </a:r>
            <a:r>
              <a:rPr lang="en-US" sz="2000" dirty="0"/>
              <a:t> </a:t>
            </a:r>
            <a:r>
              <a:rPr lang="en-US" sz="2400" dirty="0"/>
              <a:t>CTS in response to RTS</a:t>
            </a:r>
          </a:p>
          <a:p>
            <a:pPr marL="409575" indent="-279400">
              <a:defRPr/>
            </a:pPr>
            <a:r>
              <a:rPr lang="en-US" sz="2400" dirty="0"/>
              <a:t>CTS heard by all 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sender transmits data frame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18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12F1B29-9721-45CA-81AB-D520A6B8FC5B}"/>
              </a:ext>
            </a:extLst>
          </p:cNvPr>
          <p:cNvSpPr/>
          <p:nvPr/>
        </p:nvSpPr>
        <p:spPr>
          <a:xfrm>
            <a:off x="393111" y="713638"/>
            <a:ext cx="5104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Collision Avoidance: RTS-CTS exchange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4669F028-AA50-41E0-9D1F-577A9F539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375" y="185103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8" name="Text Box 41">
            <a:extLst>
              <a:ext uri="{FF2B5EF4-FFF2-40B4-BE49-F238E27FC236}">
                <a16:creationId xmlns:a16="http://schemas.microsoft.com/office/drawing/2014/main" id="{B098C7CA-E429-4125-B4B7-928D3FC0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387" y="170022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9" name="Text Box 42">
            <a:extLst>
              <a:ext uri="{FF2B5EF4-FFF2-40B4-BE49-F238E27FC236}">
                <a16:creationId xmlns:a16="http://schemas.microsoft.com/office/drawing/2014/main" id="{8BC80486-F21B-4CE4-8E58-6E71ADA2D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912" y="169863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0" name="Line 44">
            <a:extLst>
              <a:ext uri="{FF2B5EF4-FFF2-40B4-BE49-F238E27FC236}">
                <a16:creationId xmlns:a16="http://schemas.microsoft.com/office/drawing/2014/main" id="{BEAEB129-675B-47CE-BE37-3E54CEE85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650" y="2185998"/>
            <a:ext cx="783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1" name="Group 70">
            <a:extLst>
              <a:ext uri="{FF2B5EF4-FFF2-40B4-BE49-F238E27FC236}">
                <a16:creationId xmlns:a16="http://schemas.microsoft.com/office/drawing/2014/main" id="{11BFD652-FB1F-4BF9-B9E3-011CBC5B8973}"/>
              </a:ext>
            </a:extLst>
          </p:cNvPr>
          <p:cNvGrpSpPr>
            <a:grpSpLocks/>
          </p:cNvGrpSpPr>
          <p:nvPr/>
        </p:nvGrpSpPr>
        <p:grpSpPr bwMode="auto">
          <a:xfrm>
            <a:off x="1208812" y="2352685"/>
            <a:ext cx="6553199" cy="817563"/>
            <a:chOff x="1128" y="1194"/>
            <a:chExt cx="4128" cy="515"/>
          </a:xfrm>
        </p:grpSpPr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B839FBB3-9933-4008-B446-C8DB3DA3E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1194"/>
              <a:ext cx="4128" cy="515"/>
              <a:chOff x="587" y="1184"/>
              <a:chExt cx="4128" cy="515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9F5C2CFE-B624-4189-B657-6FCE25619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1238"/>
                <a:ext cx="4121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C9237243-AB7A-42CA-98FE-026BC0EA13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7" y="1184"/>
                <a:ext cx="4128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99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" name="Text Box 51">
              <a:extLst>
                <a:ext uri="{FF2B5EF4-FFF2-40B4-BE49-F238E27FC236}">
                  <a16:creationId xmlns:a16="http://schemas.microsoft.com/office/drawing/2014/main" id="{A7580835-156F-4DBA-9795-66F7C0E3F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14" name="Text Box 52">
              <a:extLst>
                <a:ext uri="{FF2B5EF4-FFF2-40B4-BE49-F238E27FC236}">
                  <a16:creationId xmlns:a16="http://schemas.microsoft.com/office/drawing/2014/main" id="{947721DB-8CFB-4A2F-871D-FA6C49D37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45820">
              <a:off x="4490" y="1196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17" name="Group 68">
            <a:extLst>
              <a:ext uri="{FF2B5EF4-FFF2-40B4-BE49-F238E27FC236}">
                <a16:creationId xmlns:a16="http://schemas.microsoft.com/office/drawing/2014/main" id="{D88B5683-DBAC-4BEB-8892-A3440FEE3020}"/>
              </a:ext>
            </a:extLst>
          </p:cNvPr>
          <p:cNvGrpSpPr>
            <a:grpSpLocks/>
          </p:cNvGrpSpPr>
          <p:nvPr/>
        </p:nvGrpSpPr>
        <p:grpSpPr bwMode="auto">
          <a:xfrm>
            <a:off x="1218337" y="3151198"/>
            <a:ext cx="6486526" cy="1174750"/>
            <a:chOff x="1134" y="1697"/>
            <a:chExt cx="4086" cy="740"/>
          </a:xfrm>
        </p:grpSpPr>
        <p:sp>
          <p:nvSpPr>
            <p:cNvPr id="18" name="Freeform 48">
              <a:extLst>
                <a:ext uri="{FF2B5EF4-FFF2-40B4-BE49-F238E27FC236}">
                  <a16:creationId xmlns:a16="http://schemas.microsoft.com/office/drawing/2014/main" id="{D21177C1-357F-4837-8C49-739B3D4D7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99000">
                  <a:schemeClr val="accent5">
                    <a:lumMod val="20000"/>
                    <a:lumOff val="8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A2938A7C-12A9-4C4F-AE24-3E7EC07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C7AF7B60-33B8-4BC4-80E1-D1124CE22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77A744C3-CD4E-4AEC-98A9-2B7CA9062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82"/>
              <a:ext cx="1831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0">
                  <a:srgbClr val="E4DBF3"/>
                </a:gs>
                <a:gs pos="10000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Text Box 58">
              <a:extLst>
                <a:ext uri="{FF2B5EF4-FFF2-40B4-BE49-F238E27FC236}">
                  <a16:creationId xmlns:a16="http://schemas.microsoft.com/office/drawing/2014/main" id="{354F5B1E-E88B-472A-A5B0-7534E364F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091D680D-574D-4241-8600-EE32B9832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24" name="Group 69">
            <a:extLst>
              <a:ext uri="{FF2B5EF4-FFF2-40B4-BE49-F238E27FC236}">
                <a16:creationId xmlns:a16="http://schemas.microsoft.com/office/drawing/2014/main" id="{413A22EE-4CB9-4E02-99DB-4E6A96765AB1}"/>
              </a:ext>
            </a:extLst>
          </p:cNvPr>
          <p:cNvGrpSpPr>
            <a:grpSpLocks/>
          </p:cNvGrpSpPr>
          <p:nvPr/>
        </p:nvGrpSpPr>
        <p:grpSpPr bwMode="auto">
          <a:xfrm>
            <a:off x="1208812" y="4413260"/>
            <a:ext cx="6553201" cy="2174875"/>
            <a:chOff x="1128" y="2492"/>
            <a:chExt cx="4128" cy="1370"/>
          </a:xfrm>
        </p:grpSpPr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64C0765B-789A-4CB7-8B09-D8867F600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" y="2492"/>
              <a:ext cx="4128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100000">
                  <a:srgbClr val="9BE6CC"/>
                </a:gs>
                <a:gs pos="0">
                  <a:srgbClr val="37CC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B79F69CA-246A-48B8-BEE2-099CB9233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DATA (A)</a:t>
              </a:r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4E08D6FD-04F2-4309-9322-482253956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8331E2BB-05A8-4DB3-846C-B34435A50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3508"/>
              <a:ext cx="1843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108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Text Box 64">
              <a:extLst>
                <a:ext uri="{FF2B5EF4-FFF2-40B4-BE49-F238E27FC236}">
                  <a16:creationId xmlns:a16="http://schemas.microsoft.com/office/drawing/2014/main" id="{A25F00EE-4251-4864-97CC-7DC0A3B20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  <p:sp>
          <p:nvSpPr>
            <p:cNvPr id="30" name="Text Box 65">
              <a:extLst>
                <a:ext uri="{FF2B5EF4-FFF2-40B4-BE49-F238E27FC236}">
                  <a16:creationId xmlns:a16="http://schemas.microsoft.com/office/drawing/2014/main" id="{0DD4AAE2-3057-443F-85FD-939BE313E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1" name="Group 66">
            <a:extLst>
              <a:ext uri="{FF2B5EF4-FFF2-40B4-BE49-F238E27FC236}">
                <a16:creationId xmlns:a16="http://schemas.microsoft.com/office/drawing/2014/main" id="{53A661AD-E122-4AE4-BFB0-EA17372695A7}"/>
              </a:ext>
            </a:extLst>
          </p:cNvPr>
          <p:cNvGrpSpPr>
            <a:grpSpLocks/>
          </p:cNvGrpSpPr>
          <p:nvPr/>
        </p:nvGrpSpPr>
        <p:grpSpPr bwMode="auto">
          <a:xfrm>
            <a:off x="3836125" y="2503498"/>
            <a:ext cx="3109912" cy="715962"/>
            <a:chOff x="2596" y="1330"/>
            <a:chExt cx="1959" cy="451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173C0F89-240B-4BD3-87F2-507028C42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CBD4CA72-0666-41A0-A640-6E2129377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282931-FA63-4C2E-84BA-9BD4116ABF4E}"/>
              </a:ext>
            </a:extLst>
          </p:cNvPr>
          <p:cNvGrpSpPr>
            <a:grpSpLocks/>
          </p:cNvGrpSpPr>
          <p:nvPr/>
        </p:nvGrpSpPr>
        <p:grpSpPr bwMode="auto">
          <a:xfrm>
            <a:off x="7762012" y="4129098"/>
            <a:ext cx="711200" cy="2548800"/>
            <a:chOff x="8205350" y="3671888"/>
            <a:chExt cx="711200" cy="2548800"/>
          </a:xfrm>
        </p:grpSpPr>
        <p:sp>
          <p:nvSpPr>
            <p:cNvPr id="35" name="Line 71">
              <a:extLst>
                <a:ext uri="{FF2B5EF4-FFF2-40B4-BE49-F238E27FC236}">
                  <a16:creationId xmlns:a16="http://schemas.microsoft.com/office/drawing/2014/main" id="{3E27AC38-8A46-478E-932D-12034595C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8038" y="3671888"/>
              <a:ext cx="0" cy="2548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Text Box 72">
              <a:extLst>
                <a:ext uri="{FF2B5EF4-FFF2-40B4-BE49-F238E27FC236}">
                  <a16:creationId xmlns:a16="http://schemas.microsoft.com/office/drawing/2014/main" id="{DDF95BEF-20D9-4B8F-A6E6-EA334B8AD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350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37" name="Group 361">
            <a:extLst>
              <a:ext uri="{FF2B5EF4-FFF2-40B4-BE49-F238E27FC236}">
                <a16:creationId xmlns:a16="http://schemas.microsoft.com/office/drawing/2014/main" id="{C188C9DA-EB02-4A6C-8B85-5A4E77CE5DB0}"/>
              </a:ext>
            </a:extLst>
          </p:cNvPr>
          <p:cNvGrpSpPr>
            <a:grpSpLocks/>
          </p:cNvGrpSpPr>
          <p:nvPr/>
        </p:nvGrpSpPr>
        <p:grpSpPr bwMode="auto">
          <a:xfrm>
            <a:off x="3745637" y="1574810"/>
            <a:ext cx="650875" cy="561975"/>
            <a:chOff x="2967" y="478"/>
            <a:chExt cx="788" cy="625"/>
          </a:xfrm>
        </p:grpSpPr>
        <p:pic>
          <p:nvPicPr>
            <p:cNvPr id="38" name="Picture 358" descr="access_point_stylized_small">
              <a:extLst>
                <a:ext uri="{FF2B5EF4-FFF2-40B4-BE49-F238E27FC236}">
                  <a16:creationId xmlns:a16="http://schemas.microsoft.com/office/drawing/2014/main" id="{3EC67AAD-7105-49F0-ADB1-02842FAA00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60" descr="antenna_radiation_stylized">
              <a:extLst>
                <a:ext uri="{FF2B5EF4-FFF2-40B4-BE49-F238E27FC236}">
                  <a16:creationId xmlns:a16="http://schemas.microsoft.com/office/drawing/2014/main" id="{7C73C1F3-8C57-4E32-A686-9C39BEBF1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Group 356">
            <a:extLst>
              <a:ext uri="{FF2B5EF4-FFF2-40B4-BE49-F238E27FC236}">
                <a16:creationId xmlns:a16="http://schemas.microsoft.com/office/drawing/2014/main" id="{875C6517-49AE-49A7-BAC0-6DF67CD56F1C}"/>
              </a:ext>
            </a:extLst>
          </p:cNvPr>
          <p:cNvGrpSpPr>
            <a:grpSpLocks/>
          </p:cNvGrpSpPr>
          <p:nvPr/>
        </p:nvGrpSpPr>
        <p:grpSpPr bwMode="auto">
          <a:xfrm>
            <a:off x="932587" y="1514485"/>
            <a:ext cx="609600" cy="598488"/>
            <a:chOff x="313" y="1497"/>
            <a:chExt cx="1152" cy="1014"/>
          </a:xfrm>
        </p:grpSpPr>
        <p:pic>
          <p:nvPicPr>
            <p:cNvPr id="41" name="Picture 354" descr="laptop_stylized_small">
              <a:extLst>
                <a:ext uri="{FF2B5EF4-FFF2-40B4-BE49-F238E27FC236}">
                  <a16:creationId xmlns:a16="http://schemas.microsoft.com/office/drawing/2014/main" id="{68CFD31D-4049-4F1B-8C5B-C88D88FDA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355" descr="antenna_stylized">
              <a:extLst>
                <a:ext uri="{FF2B5EF4-FFF2-40B4-BE49-F238E27FC236}">
                  <a16:creationId xmlns:a16="http://schemas.microsoft.com/office/drawing/2014/main" id="{B1786D26-17E3-4AE6-AFEE-A4F9FD73F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oup 356">
            <a:extLst>
              <a:ext uri="{FF2B5EF4-FFF2-40B4-BE49-F238E27FC236}">
                <a16:creationId xmlns:a16="http://schemas.microsoft.com/office/drawing/2014/main" id="{35A631CE-EC18-477D-9B6C-A6AD9F66B699}"/>
              </a:ext>
            </a:extLst>
          </p:cNvPr>
          <p:cNvGrpSpPr>
            <a:grpSpLocks/>
          </p:cNvGrpSpPr>
          <p:nvPr/>
        </p:nvGrpSpPr>
        <p:grpSpPr bwMode="auto">
          <a:xfrm>
            <a:off x="7384187" y="1544648"/>
            <a:ext cx="609600" cy="598487"/>
            <a:chOff x="313" y="1497"/>
            <a:chExt cx="1152" cy="1014"/>
          </a:xfrm>
        </p:grpSpPr>
        <p:pic>
          <p:nvPicPr>
            <p:cNvPr id="44" name="Picture 354" descr="laptop_stylized_small">
              <a:extLst>
                <a:ext uri="{FF2B5EF4-FFF2-40B4-BE49-F238E27FC236}">
                  <a16:creationId xmlns:a16="http://schemas.microsoft.com/office/drawing/2014/main" id="{AD46EC80-1D31-4FF8-B99E-36E07A94D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355" descr="antenna_stylized">
              <a:extLst>
                <a:ext uri="{FF2B5EF4-FFF2-40B4-BE49-F238E27FC236}">
                  <a16:creationId xmlns:a16="http://schemas.microsoft.com/office/drawing/2014/main" id="{0DF2904D-D901-4E47-8FB0-AD27D45E0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D3216D-15EE-483A-A0FD-53FFD008EDD8}"/>
              </a:ext>
            </a:extLst>
          </p:cNvPr>
          <p:cNvCxnSpPr/>
          <p:nvPr/>
        </p:nvCxnSpPr>
        <p:spPr>
          <a:xfrm>
            <a:off x="568040" y="2382991"/>
            <a:ext cx="0" cy="3810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>
            <a:extLst>
              <a:ext uri="{FF2B5EF4-FFF2-40B4-BE49-F238E27FC236}">
                <a16:creationId xmlns:a16="http://schemas.microsoft.com/office/drawing/2014/main" id="{55FA0500-3006-41DF-A08A-B2DCC629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33" y="4539466"/>
            <a:ext cx="620712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47210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12F1B29-9721-45CA-81AB-D520A6B8FC5B}"/>
              </a:ext>
            </a:extLst>
          </p:cNvPr>
          <p:cNvSpPr/>
          <p:nvPr/>
        </p:nvSpPr>
        <p:spPr>
          <a:xfrm>
            <a:off x="393111" y="713638"/>
            <a:ext cx="340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802.11 frame: addressing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EF0BA69-14B4-40BC-BA70-5BB1E5C69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179" y="1545289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8776F11B-8C81-4ED6-9CA6-51055D07E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179" y="1545289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460C7DAD-1579-4870-9FAB-D2C7BFEAB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4579" y="1545289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1DA288D0-6BEA-4C15-8FE4-E480513F7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6579" y="1545289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19398AA2-8666-4E5A-9BBF-EB3834527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779" y="1545289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25727AFD-A431-452F-8BC7-D23018935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979" y="1545289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68C0756E-E952-4395-8DD3-50C26386A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7" y="154820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B44A43A6-97EB-4B8B-A525-BE6B3C41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979" y="1545289"/>
            <a:ext cx="10278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0 - 2312</a:t>
            </a: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4D4322DC-6AAC-4DDB-8C89-751C3949B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4767" y="154492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6" name="Text Box 55">
            <a:extLst>
              <a:ext uri="{FF2B5EF4-FFF2-40B4-BE49-F238E27FC236}">
                <a16:creationId xmlns:a16="http://schemas.microsoft.com/office/drawing/2014/main" id="{46250214-D3E5-4C97-87C8-CE41BAD2F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1" y="3680117"/>
            <a:ext cx="3390721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1: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MAC address of wireless host or AP  to receive this frame</a:t>
            </a:r>
          </a:p>
        </p:txBody>
      </p:sp>
      <p:sp>
        <p:nvSpPr>
          <p:cNvPr id="17" name="Text Box 58">
            <a:extLst>
              <a:ext uri="{FF2B5EF4-FFF2-40B4-BE49-F238E27FC236}">
                <a16:creationId xmlns:a16="http://schemas.microsoft.com/office/drawing/2014/main" id="{1E1B7191-244F-4CCC-BCC5-9B449F1C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112" y="3693652"/>
            <a:ext cx="323590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4: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used only in ad hoc mode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730C7B-E79E-4812-B4B0-09426BE2872F}"/>
              </a:ext>
            </a:extLst>
          </p:cNvPr>
          <p:cNvGrpSpPr/>
          <p:nvPr/>
        </p:nvGrpSpPr>
        <p:grpSpPr>
          <a:xfrm>
            <a:off x="1246907" y="1851320"/>
            <a:ext cx="8091055" cy="854364"/>
            <a:chOff x="1981199" y="2322368"/>
            <a:chExt cx="8091055" cy="854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626F1F6-6DC6-4A8E-BCF4-AB788C901E55}"/>
                </a:ext>
              </a:extLst>
            </p:cNvPr>
            <p:cNvSpPr/>
            <p:nvPr/>
          </p:nvSpPr>
          <p:spPr>
            <a:xfrm>
              <a:off x="1981199" y="2369127"/>
              <a:ext cx="8091055" cy="748146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52688C-5D2B-4271-84B5-CB4786BA25B5}"/>
                </a:ext>
              </a:extLst>
            </p:cNvPr>
            <p:cNvCxnSpPr/>
            <p:nvPr/>
          </p:nvCxnSpPr>
          <p:spPr>
            <a:xfrm>
              <a:off x="2826327" y="234141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39C682B-BE2D-4FB6-A210-61EB114865A2}"/>
                </a:ext>
              </a:extLst>
            </p:cNvPr>
            <p:cNvCxnSpPr/>
            <p:nvPr/>
          </p:nvCxnSpPr>
          <p:spPr>
            <a:xfrm>
              <a:off x="36740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C974C7-A150-4034-B4D2-FF255E5D7CC5}"/>
                </a:ext>
              </a:extLst>
            </p:cNvPr>
            <p:cNvCxnSpPr/>
            <p:nvPr/>
          </p:nvCxnSpPr>
          <p:spPr>
            <a:xfrm>
              <a:off x="4515427" y="23731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39A0574-B468-448B-AFE5-44685100CC64}"/>
                </a:ext>
              </a:extLst>
            </p:cNvPr>
            <p:cNvCxnSpPr/>
            <p:nvPr/>
          </p:nvCxnSpPr>
          <p:spPr>
            <a:xfrm>
              <a:off x="5347277" y="23604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9537E2-70F1-4D3D-B74C-C17F1F5EF019}"/>
                </a:ext>
              </a:extLst>
            </p:cNvPr>
            <p:cNvCxnSpPr/>
            <p:nvPr/>
          </p:nvCxnSpPr>
          <p:spPr>
            <a:xfrm>
              <a:off x="6185477" y="23477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B43EB2-0792-4E9D-9297-C820BB6E51EE}"/>
                </a:ext>
              </a:extLst>
            </p:cNvPr>
            <p:cNvCxnSpPr/>
            <p:nvPr/>
          </p:nvCxnSpPr>
          <p:spPr>
            <a:xfrm>
              <a:off x="7023677" y="23350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5DD7F4-F805-472B-9CED-CCCEFA6367C5}"/>
                </a:ext>
              </a:extLst>
            </p:cNvPr>
            <p:cNvCxnSpPr/>
            <p:nvPr/>
          </p:nvCxnSpPr>
          <p:spPr>
            <a:xfrm>
              <a:off x="7861877" y="23223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42F3CC-81C1-4D7F-B5FC-AB77D13B7F51}"/>
                </a:ext>
              </a:extLst>
            </p:cNvPr>
            <p:cNvCxnSpPr/>
            <p:nvPr/>
          </p:nvCxnSpPr>
          <p:spPr>
            <a:xfrm>
              <a:off x="92366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6FBA3C4E-6814-4DE5-8DFB-47B2C466C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756" y="1977311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frame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control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DDB145BE-069C-417F-A86C-B79E0120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791" y="1977311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duration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9AE28865-370E-4F71-BDC2-92F6AF043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701" y="1977311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1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AE8E3D53-B252-4C91-8213-12C321AC8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901" y="1977311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2</a:t>
            </a: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798A32F5-574F-4C08-8CEB-D50D0C5D2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501" y="1977311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4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80D10A18-765B-46C4-89FB-BCF6AE5F5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101" y="1977311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3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05ABDD16-A4CD-448F-895B-1E0B8382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301" y="1977311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DC090971-49E5-4052-83CC-5145698F8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701" y="1977311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payload</a:t>
            </a: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43B02AF3-4B7D-4AAA-A153-7E2A6195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301" y="1977311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CRC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CB701712-D47A-4D11-8087-B465D9E8E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63" y="2009926"/>
            <a:ext cx="857927" cy="54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seq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control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573951-34AC-4D22-8F9E-6D111903128A}"/>
              </a:ext>
            </a:extLst>
          </p:cNvPr>
          <p:cNvGrpSpPr/>
          <p:nvPr/>
        </p:nvGrpSpPr>
        <p:grpSpPr>
          <a:xfrm>
            <a:off x="1181093" y="2812480"/>
            <a:ext cx="3199209" cy="3495460"/>
            <a:chOff x="1873822" y="2507673"/>
            <a:chExt cx="3199209" cy="3495460"/>
          </a:xfrm>
        </p:grpSpPr>
        <p:sp>
          <p:nvSpPr>
            <p:cNvPr id="39" name="Text Box 52">
              <a:extLst>
                <a:ext uri="{FF2B5EF4-FFF2-40B4-BE49-F238E27FC236}">
                  <a16:creationId xmlns:a16="http://schemas.microsoft.com/office/drawing/2014/main" id="{ED51E1C8-2239-47F5-85F6-4BEDF3CFC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822" y="4913604"/>
              <a:ext cx="3199209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2: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of wireless host or AP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transmitting this frame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2989A4-886B-4771-8D50-0606B0307370}"/>
                </a:ext>
              </a:extLst>
            </p:cNvPr>
            <p:cNvCxnSpPr>
              <a:cxnSpLocks/>
            </p:cNvCxnSpPr>
            <p:nvPr/>
          </p:nvCxnSpPr>
          <p:spPr>
            <a:xfrm>
              <a:off x="4904509" y="2507673"/>
              <a:ext cx="0" cy="249381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9E8EC9-3A72-4C81-9D81-7BDA1EE0CE08}"/>
              </a:ext>
            </a:extLst>
          </p:cNvPr>
          <p:cNvGrpSpPr/>
          <p:nvPr/>
        </p:nvGrpSpPr>
        <p:grpSpPr>
          <a:xfrm>
            <a:off x="4859623" y="2805552"/>
            <a:ext cx="3854882" cy="3077369"/>
            <a:chOff x="5552352" y="2500745"/>
            <a:chExt cx="3854882" cy="3077369"/>
          </a:xfrm>
        </p:grpSpPr>
        <p:sp>
          <p:nvSpPr>
            <p:cNvPr id="42" name="Text Box 57">
              <a:extLst>
                <a:ext uri="{FF2B5EF4-FFF2-40B4-BE49-F238E27FC236}">
                  <a16:creationId xmlns:a16="http://schemas.microsoft.com/office/drawing/2014/main" id="{88423B53-A2BE-4030-A288-A98CA1643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52" y="4488585"/>
              <a:ext cx="3854882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3: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 of router interface to which AP is attached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D73383-26BF-4021-9F80-8C742B70E5A9}"/>
                </a:ext>
              </a:extLst>
            </p:cNvPr>
            <p:cNvCxnSpPr/>
            <p:nvPr/>
          </p:nvCxnSpPr>
          <p:spPr>
            <a:xfrm>
              <a:off x="5708072" y="2500745"/>
              <a:ext cx="0" cy="19812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A97CC0-300E-4E60-A7B9-F357AF9BBB04}"/>
              </a:ext>
            </a:extLst>
          </p:cNvPr>
          <p:cNvCxnSpPr/>
          <p:nvPr/>
        </p:nvCxnSpPr>
        <p:spPr>
          <a:xfrm>
            <a:off x="6733307" y="2826334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DF3B9E-4D3E-42A4-B2F1-F673683A2684}"/>
              </a:ext>
            </a:extLst>
          </p:cNvPr>
          <p:cNvCxnSpPr/>
          <p:nvPr/>
        </p:nvCxnSpPr>
        <p:spPr>
          <a:xfrm>
            <a:off x="3297380" y="2819407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6057B-EF2F-48CA-9F8A-D8C8AAC7F50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826B85-5767-4C2F-BAB2-35B5552F245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384719C-460F-42CB-9E2A-0F15E9AA3A62}"/>
              </a:ext>
            </a:extLst>
          </p:cNvPr>
          <p:cNvSpPr/>
          <p:nvPr/>
        </p:nvSpPr>
        <p:spPr>
          <a:xfrm>
            <a:off x="393111" y="713638"/>
            <a:ext cx="3401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802.11 frame: addressing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F1CBA9-C9B4-4B94-9CB3-498652610B78}"/>
              </a:ext>
            </a:extLst>
          </p:cNvPr>
          <p:cNvGrpSpPr/>
          <p:nvPr/>
        </p:nvGrpSpPr>
        <p:grpSpPr>
          <a:xfrm>
            <a:off x="905451" y="2445464"/>
            <a:ext cx="7481098" cy="403388"/>
            <a:chOff x="2290908" y="1240118"/>
            <a:chExt cx="7481098" cy="4033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AEF7E116-AE61-4E5A-8966-6502D8F7B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30693BEF-A8CE-4D1B-AA7F-BF5A925FE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A727BBCB-03A5-4422-9C95-8C19E9228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39AFBBED-200B-4715-BD1E-3FD970C17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EA00B34-5B6F-4A0F-AA91-D37F7C46B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5D7495C8-4C99-4791-8661-A14372B7D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7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56E7D46B-1C14-4524-93EA-8CDB2FEDA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1796" y="124339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3C19B958-3884-43AD-AC43-11B3806DA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708" y="1240482"/>
              <a:ext cx="10278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0 - 2312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519517F5-267E-495D-9B75-A0813C2E6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7496" y="1240118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3E03DC-B443-4B2F-9CF9-A70A5DFD85EE}"/>
              </a:ext>
            </a:extLst>
          </p:cNvPr>
          <p:cNvGrpSpPr/>
          <p:nvPr/>
        </p:nvGrpSpPr>
        <p:grpSpPr>
          <a:xfrm>
            <a:off x="554179" y="2807276"/>
            <a:ext cx="8130594" cy="854364"/>
            <a:chOff x="1939636" y="1546513"/>
            <a:chExt cx="8130594" cy="8543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D982D7-6074-4362-B9D5-6433DDE2B657}"/>
                </a:ext>
              </a:extLst>
            </p:cNvPr>
            <p:cNvGrpSpPr/>
            <p:nvPr/>
          </p:nvGrpSpPr>
          <p:grpSpPr>
            <a:xfrm>
              <a:off x="1939636" y="1546513"/>
              <a:ext cx="8091055" cy="854364"/>
              <a:chOff x="1981199" y="2322368"/>
              <a:chExt cx="8091055" cy="85436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FC0B06-4A57-4D6F-8B07-9AF934849856}"/>
                  </a:ext>
                </a:extLst>
              </p:cNvPr>
              <p:cNvSpPr/>
              <p:nvPr/>
            </p:nvSpPr>
            <p:spPr>
              <a:xfrm>
                <a:off x="1981199" y="2369127"/>
                <a:ext cx="8091055" cy="748146"/>
              </a:xfrm>
              <a:prstGeom prst="rect">
                <a:avLst/>
              </a:prstGeom>
              <a:solidFill>
                <a:srgbClr val="37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67013-F3CE-4EE0-A7C3-97D917C5F29C}"/>
                  </a:ext>
                </a:extLst>
              </p:cNvPr>
              <p:cNvCxnSpPr/>
              <p:nvPr/>
            </p:nvCxnSpPr>
            <p:spPr>
              <a:xfrm>
                <a:off x="2826327" y="234141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0517EFE-2DD7-4680-A113-A96CA6C99D1F}"/>
                  </a:ext>
                </a:extLst>
              </p:cNvPr>
              <p:cNvCxnSpPr/>
              <p:nvPr/>
            </p:nvCxnSpPr>
            <p:spPr>
              <a:xfrm>
                <a:off x="36740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8A1EFEC-CDF0-48E8-ACE2-F83930D68D0C}"/>
                  </a:ext>
                </a:extLst>
              </p:cNvPr>
              <p:cNvCxnSpPr/>
              <p:nvPr/>
            </p:nvCxnSpPr>
            <p:spPr>
              <a:xfrm>
                <a:off x="4515427" y="23731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0AE07D5-D574-427E-8A88-A0585C1A2A0A}"/>
                  </a:ext>
                </a:extLst>
              </p:cNvPr>
              <p:cNvCxnSpPr/>
              <p:nvPr/>
            </p:nvCxnSpPr>
            <p:spPr>
              <a:xfrm>
                <a:off x="5347277" y="23604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00C8014-FB7D-4D95-9972-76E83FFF42F1}"/>
                  </a:ext>
                </a:extLst>
              </p:cNvPr>
              <p:cNvCxnSpPr/>
              <p:nvPr/>
            </p:nvCxnSpPr>
            <p:spPr>
              <a:xfrm>
                <a:off x="6185477" y="23477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A62089B-F8BC-47DA-98A7-6AD8C96AD736}"/>
                  </a:ext>
                </a:extLst>
              </p:cNvPr>
              <p:cNvCxnSpPr/>
              <p:nvPr/>
            </p:nvCxnSpPr>
            <p:spPr>
              <a:xfrm>
                <a:off x="7023677" y="23350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52AECD7-302D-40F3-BD97-2483456A686C}"/>
                  </a:ext>
                </a:extLst>
              </p:cNvPr>
              <p:cNvCxnSpPr/>
              <p:nvPr/>
            </p:nvCxnSpPr>
            <p:spPr>
              <a:xfrm>
                <a:off x="7861877" y="23223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BD5E48A-F0A2-46D3-8C32-E9E4F6BA379A}"/>
                  </a:ext>
                </a:extLst>
              </p:cNvPr>
              <p:cNvCxnSpPr/>
              <p:nvPr/>
            </p:nvCxnSpPr>
            <p:spPr>
              <a:xfrm>
                <a:off x="92366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924C81E3-F317-4F58-B967-6D353F53C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485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frame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control</a:t>
              </a: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24D4805E-FC2E-4E0F-810D-207E146A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duration</a:t>
              </a: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419B2045-61D7-4FB7-8B7F-2AF7FB95E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4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1</a:t>
              </a: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73C801BB-0D7E-473F-8824-3C1A84FAE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6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2</a:t>
              </a: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C952B273-DAAA-44EC-A2CA-B258D7747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2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4</a:t>
              </a:r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565F2E77-2650-4E14-B817-3A5122963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8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3</a:t>
              </a:r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DBC9739F-180C-4963-889E-F7909E51F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B3672B4D-F71D-4104-B983-C154D6EAB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430" y="1672504"/>
              <a:ext cx="1371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payload</a:t>
              </a:r>
            </a:p>
          </p:txBody>
        </p: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EC0A5059-2423-4C3C-969C-FCEE2A830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CRC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C3B9CAB0-B2B1-4E43-BFAA-BF0F8ADE2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992" y="1705119"/>
              <a:ext cx="857927" cy="54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control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DC131C-26DA-4D5E-983B-3DA0ACB6EBD2}"/>
              </a:ext>
            </a:extLst>
          </p:cNvPr>
          <p:cNvGrpSpPr/>
          <p:nvPr/>
        </p:nvGrpSpPr>
        <p:grpSpPr>
          <a:xfrm>
            <a:off x="1411575" y="1584472"/>
            <a:ext cx="3120341" cy="1172583"/>
            <a:chOff x="2700050" y="1584472"/>
            <a:chExt cx="3120341" cy="1172583"/>
          </a:xfrm>
        </p:grpSpPr>
        <p:sp>
          <p:nvSpPr>
            <p:cNvPr id="40" name="Text Box 49">
              <a:extLst>
                <a:ext uri="{FF2B5EF4-FFF2-40B4-BE49-F238E27FC236}">
                  <a16:creationId xmlns:a16="http://schemas.microsoft.com/office/drawing/2014/main" id="{08BD1DF5-E04F-40DD-B794-E49831E79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050" y="1584472"/>
              <a:ext cx="3120341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duration of reserved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transmission time (RTS/CTS)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A5630B8-A7C6-49BA-B589-79E618B28648}"/>
                </a:ext>
              </a:extLst>
            </p:cNvPr>
            <p:cNvCxnSpPr>
              <a:cxnSpLocks/>
            </p:cNvCxnSpPr>
            <p:nvPr/>
          </p:nvCxnSpPr>
          <p:spPr>
            <a:xfrm>
              <a:off x="2826327" y="2133600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8CCF54-7EB7-4FA6-A052-19AF886C1D8B}"/>
              </a:ext>
            </a:extLst>
          </p:cNvPr>
          <p:cNvGrpSpPr/>
          <p:nvPr/>
        </p:nvGrpSpPr>
        <p:grpSpPr>
          <a:xfrm>
            <a:off x="4762355" y="1584904"/>
            <a:ext cx="3938298" cy="1186006"/>
            <a:chOff x="6050830" y="1584904"/>
            <a:chExt cx="3938298" cy="1186006"/>
          </a:xfrm>
        </p:grpSpPr>
        <p:sp>
          <p:nvSpPr>
            <p:cNvPr id="43" name="Text Box 51">
              <a:extLst>
                <a:ext uri="{FF2B5EF4-FFF2-40B4-BE49-F238E27FC236}">
                  <a16:creationId xmlns:a16="http://schemas.microsoft.com/office/drawing/2014/main" id="{F051BF98-69F9-4606-890B-0D3F76993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0830" y="1584904"/>
              <a:ext cx="3938298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frame sequence # (for reliable data transfer)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FC86F1-B9E7-4B96-B0EC-6DF1728738FC}"/>
                </a:ext>
              </a:extLst>
            </p:cNvPr>
            <p:cNvCxnSpPr>
              <a:cxnSpLocks/>
            </p:cNvCxnSpPr>
            <p:nvPr/>
          </p:nvCxnSpPr>
          <p:spPr>
            <a:xfrm>
              <a:off x="6179127" y="2147455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D1B5865-2091-4E57-9564-6094735CB249}"/>
              </a:ext>
            </a:extLst>
          </p:cNvPr>
          <p:cNvGrpSpPr/>
          <p:nvPr/>
        </p:nvGrpSpPr>
        <p:grpSpPr>
          <a:xfrm>
            <a:off x="442911" y="3602038"/>
            <a:ext cx="8562541" cy="1852978"/>
            <a:chOff x="1731386" y="3602038"/>
            <a:chExt cx="8562541" cy="1852978"/>
          </a:xfrm>
        </p:grpSpPr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486F524A-0A58-46A4-9B39-1DD67DB01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395" y="3602038"/>
              <a:ext cx="8503916" cy="1054105"/>
            </a:xfrm>
            <a:custGeom>
              <a:avLst/>
              <a:gdLst>
                <a:gd name="T0" fmla="*/ 2147483647 w 5489"/>
                <a:gd name="T1" fmla="*/ 0 h 672"/>
                <a:gd name="T2" fmla="*/ 0 w 5489"/>
                <a:gd name="T3" fmla="*/ 2147483647 h 672"/>
                <a:gd name="T4" fmla="*/ 2147483647 w 5489"/>
                <a:gd name="T5" fmla="*/ 2147483647 h 672"/>
                <a:gd name="T6" fmla="*/ 2147483647 w 5489"/>
                <a:gd name="T7" fmla="*/ 0 h 672"/>
                <a:gd name="T8" fmla="*/ 2147483647 w 5489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17 w 9823"/>
                <a:gd name="connsiteY0" fmla="*/ 0 h 10000"/>
                <a:gd name="connsiteX1" fmla="*/ 0 w 9823"/>
                <a:gd name="connsiteY1" fmla="*/ 9881 h 10000"/>
                <a:gd name="connsiteX2" fmla="*/ 9823 w 9823"/>
                <a:gd name="connsiteY2" fmla="*/ 10000 h 10000"/>
                <a:gd name="connsiteX3" fmla="*/ 1064 w 9823"/>
                <a:gd name="connsiteY3" fmla="*/ 0 h 10000"/>
                <a:gd name="connsiteX4" fmla="*/ 117 w 9823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9935"/>
                <a:gd name="connsiteY0" fmla="*/ 0 h 9881"/>
                <a:gd name="connsiteX1" fmla="*/ 0 w 9935"/>
                <a:gd name="connsiteY1" fmla="*/ 9881 h 9881"/>
                <a:gd name="connsiteX2" fmla="*/ 9935 w 9935"/>
                <a:gd name="connsiteY2" fmla="*/ 9741 h 9881"/>
                <a:gd name="connsiteX3" fmla="*/ 1083 w 9935"/>
                <a:gd name="connsiteY3" fmla="*/ 0 h 9881"/>
                <a:gd name="connsiteX4" fmla="*/ 119 w 9935"/>
                <a:gd name="connsiteY4" fmla="*/ 0 h 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5" h="9881">
                  <a:moveTo>
                    <a:pt x="119" y="0"/>
                  </a:moveTo>
                  <a:cubicBezTo>
                    <a:pt x="176" y="5632"/>
                    <a:pt x="105" y="6587"/>
                    <a:pt x="0" y="9881"/>
                  </a:cubicBezTo>
                  <a:lnTo>
                    <a:pt x="9935" y="9741"/>
                  </a:lnTo>
                  <a:cubicBezTo>
                    <a:pt x="5001" y="7179"/>
                    <a:pt x="1810" y="6071"/>
                    <a:pt x="1083" y="0"/>
                  </a:cubicBezTo>
                  <a:lnTo>
                    <a:pt x="11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Text Box 35">
              <a:extLst>
                <a:ext uri="{FF2B5EF4-FFF2-40B4-BE49-F238E27FC236}">
                  <a16:creationId xmlns:a16="http://schemas.microsoft.com/office/drawing/2014/main" id="{9CA0E872-7D75-44CE-8DBB-B67849593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420" y="43068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48" name="Text Box 36">
              <a:extLst>
                <a:ext uri="{FF2B5EF4-FFF2-40B4-BE49-F238E27FC236}">
                  <a16:creationId xmlns:a16="http://schemas.microsoft.com/office/drawing/2014/main" id="{02A1BB62-8D6D-4D91-8D58-12E80B875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545" y="431165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49" name="Text Box 37">
              <a:extLst>
                <a:ext uri="{FF2B5EF4-FFF2-40B4-BE49-F238E27FC236}">
                  <a16:creationId xmlns:a16="http://schemas.microsoft.com/office/drawing/2014/main" id="{9ABEBFA1-C0EB-433E-9093-3A4431B9D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0" name="Text Box 38">
              <a:extLst>
                <a:ext uri="{FF2B5EF4-FFF2-40B4-BE49-F238E27FC236}">
                  <a16:creationId xmlns:a16="http://schemas.microsoft.com/office/drawing/2014/main" id="{C04BA6F6-3295-42ED-8BAF-5F6E6E4FB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1" name="Text Box 39">
              <a:extLst>
                <a:ext uri="{FF2B5EF4-FFF2-40B4-BE49-F238E27FC236}">
                  <a16:creationId xmlns:a16="http://schemas.microsoft.com/office/drawing/2014/main" id="{FE1939E6-ADE5-4757-BDF9-839196527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8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2" name="Text Box 40">
              <a:extLst>
                <a:ext uri="{FF2B5EF4-FFF2-40B4-BE49-F238E27FC236}">
                  <a16:creationId xmlns:a16="http://schemas.microsoft.com/office/drawing/2014/main" id="{7A13DC1C-566F-4348-BFD3-692CCF4A1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8870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3" name="Text Box 41">
              <a:extLst>
                <a:ext uri="{FF2B5EF4-FFF2-40B4-BE49-F238E27FC236}">
                  <a16:creationId xmlns:a16="http://schemas.microsoft.com/office/drawing/2014/main" id="{0F724468-E95D-423E-B881-FA92ED32E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4" name="Text Box 42">
              <a:extLst>
                <a:ext uri="{FF2B5EF4-FFF2-40B4-BE49-F238E27FC236}">
                  <a16:creationId xmlns:a16="http://schemas.microsoft.com/office/drawing/2014/main" id="{F8F58624-F246-4CF1-8DD0-BEF644573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5" name="Text Box 43">
              <a:extLst>
                <a:ext uri="{FF2B5EF4-FFF2-40B4-BE49-F238E27FC236}">
                  <a16:creationId xmlns:a16="http://schemas.microsoft.com/office/drawing/2014/main" id="{58FD2A15-B272-4899-96BA-0EC655145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4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91BEA16-9E02-4EC3-B16C-7C03EF4E5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FD450B9A-8245-4D73-93CF-2961BAD9D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9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14F2D6C-2EFD-4AEB-9ACB-00CEC5BB6A0D}"/>
                </a:ext>
              </a:extLst>
            </p:cNvPr>
            <p:cNvGrpSpPr/>
            <p:nvPr/>
          </p:nvGrpSpPr>
          <p:grpSpPr>
            <a:xfrm>
              <a:off x="1731386" y="4613565"/>
              <a:ext cx="8562541" cy="841451"/>
              <a:chOff x="1759095" y="5313789"/>
              <a:chExt cx="8562541" cy="84145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67AA90F-CD0C-410D-B665-725147FBE3BE}"/>
                  </a:ext>
                </a:extLst>
              </p:cNvPr>
              <p:cNvGrpSpPr/>
              <p:nvPr/>
            </p:nvGrpSpPr>
            <p:grpSpPr>
              <a:xfrm>
                <a:off x="1773382" y="5313789"/>
                <a:ext cx="8548254" cy="841451"/>
                <a:chOff x="1981199" y="2335068"/>
                <a:chExt cx="8091055" cy="841451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0BF3663-884D-4C1E-97CD-365A32F34716}"/>
                    </a:ext>
                  </a:extLst>
                </p:cNvPr>
                <p:cNvSpPr/>
                <p:nvPr/>
              </p:nvSpPr>
              <p:spPr>
                <a:xfrm>
                  <a:off x="1981199" y="2369127"/>
                  <a:ext cx="8091055" cy="748146"/>
                </a:xfrm>
                <a:prstGeom prst="rect">
                  <a:avLst/>
                </a:prstGeom>
                <a:solidFill>
                  <a:srgbClr val="37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94BDF8C3-78B6-4200-9D1E-712613AB962D}"/>
                    </a:ext>
                  </a:extLst>
                </p:cNvPr>
                <p:cNvCxnSpPr/>
                <p:nvPr/>
              </p:nvCxnSpPr>
              <p:spPr>
                <a:xfrm>
                  <a:off x="2908926" y="2360389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D92026C-210A-4F38-9D63-4195B56123D8}"/>
                    </a:ext>
                  </a:extLst>
                </p:cNvPr>
                <p:cNvCxnSpPr/>
                <p:nvPr/>
              </p:nvCxnSpPr>
              <p:spPr>
                <a:xfrm>
                  <a:off x="3846433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646603A7-C845-430E-B35C-C2CF8DAFC8D9}"/>
                    </a:ext>
                  </a:extLst>
                </p:cNvPr>
                <p:cNvCxnSpPr/>
                <p:nvPr/>
              </p:nvCxnSpPr>
              <p:spPr>
                <a:xfrm>
                  <a:off x="4849415" y="236178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A41C352-D294-46B7-9B0C-D39D1F459554}"/>
                    </a:ext>
                  </a:extLst>
                </p:cNvPr>
                <p:cNvCxnSpPr/>
                <p:nvPr/>
              </p:nvCxnSpPr>
              <p:spPr>
                <a:xfrm>
                  <a:off x="5508884" y="2364262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E17A6677-7F05-47ED-BCD0-157952734E81}"/>
                    </a:ext>
                  </a:extLst>
                </p:cNvPr>
                <p:cNvCxnSpPr/>
                <p:nvPr/>
              </p:nvCxnSpPr>
              <p:spPr>
                <a:xfrm>
                  <a:off x="6153156" y="2351563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9CBD4E9-BBAB-4668-A575-E5CA92681F4D}"/>
                    </a:ext>
                  </a:extLst>
                </p:cNvPr>
                <p:cNvCxnSpPr/>
                <p:nvPr/>
              </p:nvCxnSpPr>
              <p:spPr>
                <a:xfrm>
                  <a:off x="6808202" y="2335068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7268675-DEC6-47BE-BB7D-7540F2639602}"/>
                    </a:ext>
                  </a:extLst>
                </p:cNvPr>
                <p:cNvCxnSpPr/>
                <p:nvPr/>
              </p:nvCxnSpPr>
              <p:spPr>
                <a:xfrm>
                  <a:off x="7456064" y="235651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A36FC4C-2465-458F-8B8B-ED58EC6E1737}"/>
                    </a:ext>
                  </a:extLst>
                </p:cNvPr>
                <p:cNvCxnSpPr/>
                <p:nvPr/>
              </p:nvCxnSpPr>
              <p:spPr>
                <a:xfrm>
                  <a:off x="9394667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AF8F29B-9FE5-4EB1-B3BD-BE53E3E49D87}"/>
                    </a:ext>
                  </a:extLst>
                </p:cNvPr>
                <p:cNvCxnSpPr/>
                <p:nvPr/>
              </p:nvCxnSpPr>
              <p:spPr>
                <a:xfrm>
                  <a:off x="8103090" y="236473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44CFC118-9040-4143-BDA6-8A7965D85418}"/>
                    </a:ext>
                  </a:extLst>
                </p:cNvPr>
                <p:cNvCxnSpPr/>
                <p:nvPr/>
              </p:nvCxnSpPr>
              <p:spPr>
                <a:xfrm>
                  <a:off x="8750116" y="237295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ectangle 24">
                <a:extLst>
                  <a:ext uri="{FF2B5EF4-FFF2-40B4-BE49-F238E27FC236}">
                    <a16:creationId xmlns:a16="http://schemas.microsoft.com/office/drawing/2014/main" id="{DD776D15-0FA9-4E81-9838-B9BA4FCEF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6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type</a:t>
                </a:r>
              </a:p>
            </p:txBody>
          </p:sp>
          <p:sp>
            <p:nvSpPr>
              <p:cNvPr id="61" name="Rectangle 25">
                <a:extLst>
                  <a:ext uri="{FF2B5EF4-FFF2-40B4-BE49-F238E27FC236}">
                    <a16:creationId xmlns:a16="http://schemas.microsoft.com/office/drawing/2014/main" id="{9F968B45-84EB-4474-B8A7-FD8E4215B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2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from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62" name="Rectangle 26">
                <a:extLst>
                  <a:ext uri="{FF2B5EF4-FFF2-40B4-BE49-F238E27FC236}">
                    <a16:creationId xmlns:a16="http://schemas.microsoft.com/office/drawing/2014/main" id="{7F1DA848-1F5D-431E-B899-738CE1D50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295" y="5419734"/>
                <a:ext cx="1066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subtype</a:t>
                </a:r>
              </a:p>
            </p:txBody>
          </p:sp>
          <p:sp>
            <p:nvSpPr>
              <p:cNvPr id="63" name="Rectangle 27">
                <a:extLst>
                  <a:ext uri="{FF2B5EF4-FFF2-40B4-BE49-F238E27FC236}">
                    <a16:creationId xmlns:a16="http://schemas.microsoft.com/office/drawing/2014/main" id="{3D02871D-9302-4CB6-9438-8FBE939B7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to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64" name="Rectangle 28">
                <a:extLst>
                  <a:ext uri="{FF2B5EF4-FFF2-40B4-BE49-F238E27FC236}">
                    <a16:creationId xmlns:a16="http://schemas.microsoft.com/office/drawing/2014/main" id="{2B06BE6B-E54D-43E9-85B7-9DA75C19C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8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frag</a:t>
                </a:r>
              </a:p>
            </p:txBody>
          </p:sp>
          <p:sp>
            <p:nvSpPr>
              <p:cNvPr id="65" name="Rectangle 29">
                <a:extLst>
                  <a:ext uri="{FF2B5EF4-FFF2-40B4-BE49-F238E27FC236}">
                    <a16:creationId xmlns:a16="http://schemas.microsoft.com/office/drawing/2014/main" id="{807280A1-1230-44F0-828E-E82705639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1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WEP</a:t>
                </a:r>
              </a:p>
            </p:txBody>
          </p:sp>
          <p:sp>
            <p:nvSpPr>
              <p:cNvPr id="66" name="Rectangle 30">
                <a:extLst>
                  <a:ext uri="{FF2B5EF4-FFF2-40B4-BE49-F238E27FC236}">
                    <a16:creationId xmlns:a16="http://schemas.microsoft.com/office/drawing/2014/main" id="{CF9DD8A1-55FE-43CE-A20F-C2F513CF1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6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data</a:t>
                </a:r>
              </a:p>
            </p:txBody>
          </p:sp>
          <p:sp>
            <p:nvSpPr>
              <p:cNvPr id="67" name="Rectangle 31">
                <a:extLst>
                  <a:ext uri="{FF2B5EF4-FFF2-40B4-BE49-F238E27FC236}">
                    <a16:creationId xmlns:a16="http://schemas.microsoft.com/office/drawing/2014/main" id="{75837BFF-E28A-4578-9D29-0EF19959A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02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power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mgt</a:t>
                </a:r>
              </a:p>
            </p:txBody>
          </p:sp>
          <p:sp>
            <p:nvSpPr>
              <p:cNvPr id="68" name="Rectangle 32">
                <a:extLst>
                  <a:ext uri="{FF2B5EF4-FFF2-40B4-BE49-F238E27FC236}">
                    <a16:creationId xmlns:a16="http://schemas.microsoft.com/office/drawing/2014/main" id="{198D1121-04DD-41DD-83EC-7F28882C1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44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retry</a:t>
                </a:r>
              </a:p>
            </p:txBody>
          </p:sp>
          <p:sp>
            <p:nvSpPr>
              <p:cNvPr id="69" name="Rectangle 33">
                <a:extLst>
                  <a:ext uri="{FF2B5EF4-FFF2-40B4-BE49-F238E27FC236}">
                    <a16:creationId xmlns:a16="http://schemas.microsoft.com/office/drawing/2014/main" id="{F5230852-8FAE-42F3-970C-225847247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7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rsvd</a:t>
                </a:r>
              </a:p>
            </p:txBody>
          </p:sp>
          <p:sp>
            <p:nvSpPr>
              <p:cNvPr id="70" name="Rectangle 34">
                <a:extLst>
                  <a:ext uri="{FF2B5EF4-FFF2-40B4-BE49-F238E27FC236}">
                    <a16:creationId xmlns:a16="http://schemas.microsoft.com/office/drawing/2014/main" id="{B95F49BE-F9DD-4746-ABE3-80D5636EA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0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protocol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version</a:t>
                </a: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52561A3-5EB4-4415-B864-0885AD525380}"/>
              </a:ext>
            </a:extLst>
          </p:cNvPr>
          <p:cNvGrpSpPr/>
          <p:nvPr/>
        </p:nvGrpSpPr>
        <p:grpSpPr>
          <a:xfrm>
            <a:off x="1744949" y="5444836"/>
            <a:ext cx="4794394" cy="820183"/>
            <a:chOff x="3033424" y="5444836"/>
            <a:chExt cx="4794394" cy="820183"/>
          </a:xfrm>
        </p:grpSpPr>
        <p:sp>
          <p:nvSpPr>
            <p:cNvPr id="83" name="Text Box 54">
              <a:extLst>
                <a:ext uri="{FF2B5EF4-FFF2-40B4-BE49-F238E27FC236}">
                  <a16:creationId xmlns:a16="http://schemas.microsoft.com/office/drawing/2014/main" id="{59E5123C-24C8-4050-8BC1-EA0D40E1E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424" y="5895687"/>
              <a:ext cx="47943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frame type (RTS, CTS, ACK, data)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32305B6-219F-4FCF-AF83-FDBE402CEC28}"/>
                </a:ext>
              </a:extLst>
            </p:cNvPr>
            <p:cNvCxnSpPr/>
            <p:nvPr/>
          </p:nvCxnSpPr>
          <p:spPr>
            <a:xfrm>
              <a:off x="3172690" y="5444836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231D23-9F8F-4B30-AFDE-34DDEFE2281A}"/>
              </a:ext>
            </a:extLst>
          </p:cNvPr>
          <p:cNvSpPr txBox="1"/>
          <p:nvPr/>
        </p:nvSpPr>
        <p:spPr>
          <a:xfrm>
            <a:off x="8918127" y="2401578"/>
            <a:ext cx="165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71D1C-9EF1-45CD-B356-7BC700AE978A}"/>
              </a:ext>
            </a:extLst>
          </p:cNvPr>
          <p:cNvSpPr txBox="1"/>
          <p:nvPr/>
        </p:nvSpPr>
        <p:spPr>
          <a:xfrm>
            <a:off x="9208220" y="4244233"/>
            <a:ext cx="165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15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32022</TotalTime>
  <Words>673</Words>
  <Application>Microsoft Office PowerPoint</Application>
  <PresentationFormat>Widescreen</PresentationFormat>
  <Paragraphs>222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Nagasundari S</cp:lastModifiedBy>
  <cp:revision>1211</cp:revision>
  <dcterms:created xsi:type="dcterms:W3CDTF">2020-01-18T07:24:59Z</dcterms:created>
  <dcterms:modified xsi:type="dcterms:W3CDTF">2020-11-15T06:30:07Z</dcterms:modified>
</cp:coreProperties>
</file>