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ustomXml" Target="../customXml/item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AE82BD-54C7-465C-9BB3-4D441F6FFC8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333238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AE82BD-54C7-465C-9BB3-4D441F6FFC8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320544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AE82BD-54C7-465C-9BB3-4D441F6FFC8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170294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spid="_x0000_s1026" name="Clip" r:id="rId3" imgW="0" imgH="0" progId="MS_ClipArt_Gallery.2">
                  <p:embed/>
                </p:oleObj>
              </mc:Choice>
              <mc:Fallback>
                <p:oleObj name="Clip" r:id="rId3" imgW="0" imgH="0" progId="MS_ClipArt_Gallery.2">
                  <p:embed/>
                  <p:pic>
                    <p:nvPicPr>
                      <p:cNvPr id="4"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7" descr="Slide_iconblue_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9684" y="4829176"/>
            <a:ext cx="3132667"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8" descr="BD2133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167" y="3603625"/>
            <a:ext cx="80475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2"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225283" name="Rectangle 3"/>
          <p:cNvSpPr>
            <a:spLocks noGrp="1" noChangeArrowheads="1"/>
          </p:cNvSpPr>
          <p:nvPr>
            <p:ph type="subTitle" idx="1"/>
          </p:nvPr>
        </p:nvSpPr>
        <p:spPr>
          <a:xfrm>
            <a:off x="1828800" y="3886200"/>
            <a:ext cx="85344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eaLnBrk="0" fontAlgn="base" hangingPunct="0">
              <a:spcAft>
                <a:spcPct val="0"/>
              </a:spcAft>
              <a:defRPr/>
            </a:pPr>
            <a:endParaRPr lang="en-US"/>
          </a:p>
        </p:txBody>
      </p:sp>
      <p:sp>
        <p:nvSpPr>
          <p:cNvPr id="8" name="Rectangle 5"/>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eaLnBrk="0" fontAlgn="base" hangingPunct="0">
              <a:spcAft>
                <a:spcPct val="0"/>
              </a:spcAft>
              <a:defRPr/>
            </a:pPr>
            <a:endParaRPr lang="en-US"/>
          </a:p>
        </p:txBody>
      </p:sp>
    </p:spTree>
    <p:extLst>
      <p:ext uri="{BB962C8B-B14F-4D97-AF65-F5344CB8AC3E}">
        <p14:creationId xmlns:p14="http://schemas.microsoft.com/office/powerpoint/2010/main" val="214857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358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82129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2784" y="1282700"/>
            <a:ext cx="479848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04467" y="1282700"/>
            <a:ext cx="48006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6900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8361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5031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476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170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AE82BD-54C7-465C-9BB3-4D441F6FFC8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77203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0347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519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28600"/>
            <a:ext cx="26924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28600"/>
            <a:ext cx="78740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3229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76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02784" y="1282700"/>
            <a:ext cx="4798483"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04467" y="1282700"/>
            <a:ext cx="4800600"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042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AE82BD-54C7-465C-9BB3-4D441F6FFC8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156477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AE82BD-54C7-465C-9BB3-4D441F6FFC8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143701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AE82BD-54C7-465C-9BB3-4D441F6FFC82}" type="datetimeFigureOut">
              <a:rPr lang="en-IN" smtClean="0"/>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151086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AE82BD-54C7-465C-9BB3-4D441F6FFC82}" type="datetimeFigureOut">
              <a:rPr lang="en-IN" smtClean="0"/>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135484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E82BD-54C7-465C-9BB3-4D441F6FFC82}" type="datetimeFigureOut">
              <a:rPr lang="en-IN" smtClean="0"/>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22992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AE82BD-54C7-465C-9BB3-4D441F6FFC8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296391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AE82BD-54C7-465C-9BB3-4D441F6FFC8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6EEF1-43C7-4092-A1A9-48DF6F4021A1}" type="slidenum">
              <a:rPr lang="en-IN" smtClean="0"/>
              <a:t>‹#›</a:t>
            </a:fld>
            <a:endParaRPr lang="en-IN"/>
          </a:p>
        </p:txBody>
      </p:sp>
    </p:spTree>
    <p:extLst>
      <p:ext uri="{BB962C8B-B14F-4D97-AF65-F5344CB8AC3E}">
        <p14:creationId xmlns:p14="http://schemas.microsoft.com/office/powerpoint/2010/main" val="339809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E82BD-54C7-465C-9BB3-4D441F6FFC82}" type="datetimeFigureOut">
              <a:rPr lang="en-IN" smtClean="0"/>
              <a:t>07-10-2020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6EEF1-43C7-4092-A1A9-48DF6F4021A1}" type="slidenum">
              <a:rPr lang="en-IN" smtClean="0"/>
              <a:t>‹#›</a:t>
            </a:fld>
            <a:endParaRPr lang="en-IN"/>
          </a:p>
        </p:txBody>
      </p:sp>
    </p:spTree>
    <p:extLst>
      <p:ext uri="{BB962C8B-B14F-4D97-AF65-F5344CB8AC3E}">
        <p14:creationId xmlns:p14="http://schemas.microsoft.com/office/powerpoint/2010/main" val="4423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102784" y="1282700"/>
            <a:ext cx="980228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24259" name="Text Box 3"/>
          <p:cNvSpPr txBox="1">
            <a:spLocks noChangeArrowheads="1"/>
          </p:cNvSpPr>
          <p:nvPr/>
        </p:nvSpPr>
        <p:spPr bwMode="auto">
          <a:xfrm>
            <a:off x="5762154" y="6613526"/>
            <a:ext cx="447558" cy="246221"/>
          </a:xfrm>
          <a:prstGeom prst="rect">
            <a:avLst/>
          </a:prstGeom>
          <a:noFill/>
          <a:ln w="9525">
            <a:noFill/>
            <a:miter lim="800000"/>
            <a:headEnd/>
            <a:tailEnd/>
          </a:ln>
          <a:effec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rPr>
              <a:t>6.</a:t>
            </a:r>
            <a:fld id="{CBB76811-BC77-42E2-B531-2F368CC0B417}" type="slidenum">
              <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rPr>
              <a:pPr marL="0" marR="0" lvl="0" indent="0" algn="ctr" defTabSz="914400" rtl="0" eaLnBrk="0" fontAlgn="base" latinLnBrk="0" hangingPunct="0">
                <a:lnSpc>
                  <a:spcPct val="100000"/>
                </a:lnSpc>
                <a:spcBef>
                  <a:spcPct val="5000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endParaRPr>
          </a:p>
        </p:txBody>
      </p:sp>
      <p:sp>
        <p:nvSpPr>
          <p:cNvPr id="224260" name="Rectangle 4"/>
          <p:cNvSpPr>
            <a:spLocks noGrp="1" noChangeArrowheads="1"/>
          </p:cNvSpPr>
          <p:nvPr>
            <p:ph type="title"/>
          </p:nvPr>
        </p:nvSpPr>
        <p:spPr bwMode="auto">
          <a:xfrm>
            <a:off x="914400" y="228600"/>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Freeform 5"/>
          <p:cNvSpPr>
            <a:spLocks/>
          </p:cNvSpPr>
          <p:nvPr/>
        </p:nvSpPr>
        <p:spPr bwMode="auto">
          <a:xfrm rot="8361210" flipV="1">
            <a:off x="2146301" y="4962525"/>
            <a:ext cx="12700" cy="1588"/>
          </a:xfrm>
          <a:custGeom>
            <a:avLst/>
            <a:gdLst>
              <a:gd name="T0" fmla="*/ 2147483646 w 20"/>
              <a:gd name="T1" fmla="*/ 250283092 h 4"/>
              <a:gd name="T2" fmla="*/ 0 w 20"/>
              <a:gd name="T3" fmla="*/ 0 h 4"/>
              <a:gd name="T4" fmla="*/ 1728323156 w 20"/>
              <a:gd name="T5" fmla="*/ 0 h 4"/>
              <a:gd name="T6" fmla="*/ 2147483646 w 20"/>
              <a:gd name="T7" fmla="*/ 25028309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0" name="Freeform 6"/>
          <p:cNvSpPr>
            <a:spLocks/>
          </p:cNvSpPr>
          <p:nvPr/>
        </p:nvSpPr>
        <p:spPr bwMode="auto">
          <a:xfrm rot="10665470" flipV="1">
            <a:off x="1585384" y="4205289"/>
            <a:ext cx="6349" cy="1587"/>
          </a:xfrm>
          <a:custGeom>
            <a:avLst/>
            <a:gdLst>
              <a:gd name="T0" fmla="*/ 749903887 w 12"/>
              <a:gd name="T1" fmla="*/ 249810464 h 4"/>
              <a:gd name="T2" fmla="*/ 0 w 12"/>
              <a:gd name="T3" fmla="*/ 0 h 4"/>
              <a:gd name="T4" fmla="*/ 749903887 w 12"/>
              <a:gd name="T5" fmla="*/ 0 h 4"/>
              <a:gd name="T6" fmla="*/ 749903887 w 12"/>
              <a:gd name="T7" fmla="*/ 24981046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1" name="Freeform 7"/>
          <p:cNvSpPr>
            <a:spLocks/>
          </p:cNvSpPr>
          <p:nvPr/>
        </p:nvSpPr>
        <p:spPr bwMode="auto">
          <a:xfrm>
            <a:off x="6885518" y="4206876"/>
            <a:ext cx="10583" cy="9525"/>
          </a:xfrm>
          <a:custGeom>
            <a:avLst/>
            <a:gdLst>
              <a:gd name="T0" fmla="*/ 2025495282 w 12"/>
              <a:gd name="T1" fmla="*/ 2147483646 h 12"/>
              <a:gd name="T2" fmla="*/ 0 w 12"/>
              <a:gd name="T3" fmla="*/ 2147483646 h 12"/>
              <a:gd name="T4" fmla="*/ 2147483646 w 12"/>
              <a:gd name="T5" fmla="*/ 0 h 12"/>
              <a:gd name="T6" fmla="*/ 2025495282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2" name="Text Box 8"/>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rPr>
              <a:t>Silberschatz, Galvin and Gagne ©2005</a:t>
            </a:r>
          </a:p>
        </p:txBody>
      </p:sp>
      <p:sp>
        <p:nvSpPr>
          <p:cNvPr id="1033" name="Text Box 9"/>
          <p:cNvSpPr txBox="1">
            <a:spLocks noChangeArrowheads="1"/>
          </p:cNvSpPr>
          <p:nvPr/>
        </p:nvSpPr>
        <p:spPr bwMode="auto">
          <a:xfrm>
            <a:off x="1" y="6613526"/>
            <a:ext cx="34163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rPr>
              <a:t>Operating System Concepts – 7</a:t>
            </a:r>
            <a:r>
              <a:rPr kumimoji="0" lang="en-US" altLang="en-US" sz="1000" b="1" i="0" u="none" strike="noStrike" kern="1200" cap="none" spc="0" normalizeH="0" baseline="30000" noProof="0" smtClean="0">
                <a:ln>
                  <a:noFill/>
                </a:ln>
                <a:solidFill>
                  <a:srgbClr val="993300"/>
                </a:solidFill>
                <a:effectLst/>
                <a:uLnTx/>
                <a:uFillTx/>
                <a:latin typeface="Helvetica" panose="020B0604020202020204" pitchFamily="34" charset="0"/>
                <a:ea typeface="+mn-ea"/>
                <a:cs typeface="+mn-cs"/>
              </a:rPr>
              <a:t>th</a:t>
            </a:r>
            <a:r>
              <a:rPr kumimoji="0" lang="en-US" altLang="en-US" sz="1000" b="1" i="0" u="none" strike="noStrike" kern="1200" cap="none" spc="0" normalizeH="0" baseline="0" noProof="0" smtClean="0">
                <a:ln>
                  <a:noFill/>
                </a:ln>
                <a:solidFill>
                  <a:srgbClr val="993300"/>
                </a:solidFill>
                <a:effectLst/>
                <a:uLnTx/>
                <a:uFillTx/>
                <a:latin typeface="Helvetica" panose="020B0604020202020204" pitchFamily="34" charset="0"/>
                <a:ea typeface="+mn-ea"/>
                <a:cs typeface="+mn-cs"/>
              </a:rPr>
              <a:t> Edition, Feb 8, 2005</a:t>
            </a:r>
          </a:p>
        </p:txBody>
      </p:sp>
      <p:sp>
        <p:nvSpPr>
          <p:cNvPr id="1034" name="Freeform 10"/>
          <p:cNvSpPr>
            <a:spLocks/>
          </p:cNvSpPr>
          <p:nvPr/>
        </p:nvSpPr>
        <p:spPr bwMode="auto">
          <a:xfrm>
            <a:off x="-2211917" y="1109664"/>
            <a:ext cx="6351" cy="1587"/>
          </a:xfrm>
          <a:custGeom>
            <a:avLst/>
            <a:gdLst>
              <a:gd name="T0" fmla="*/ 639374128 w 13"/>
              <a:gd name="T1" fmla="*/ 0 h 1587"/>
              <a:gd name="T2" fmla="*/ 0 w 13"/>
              <a:gd name="T3" fmla="*/ 0 h 1587"/>
              <a:gd name="T4" fmla="*/ 344319835 w 13"/>
              <a:gd name="T5" fmla="*/ 0 h 1587"/>
              <a:gd name="T6" fmla="*/ 639374128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5" name="Freeform 11"/>
          <p:cNvSpPr>
            <a:spLocks/>
          </p:cNvSpPr>
          <p:nvPr/>
        </p:nvSpPr>
        <p:spPr bwMode="auto">
          <a:xfrm>
            <a:off x="-1198033" y="1169989"/>
            <a:ext cx="4233" cy="1587"/>
          </a:xfrm>
          <a:custGeom>
            <a:avLst/>
            <a:gdLst>
              <a:gd name="T0" fmla="*/ 0 w 10"/>
              <a:gd name="T1" fmla="*/ 0 h 1587"/>
              <a:gd name="T2" fmla="*/ 320060003 w 10"/>
              <a:gd name="T3" fmla="*/ 0 h 1587"/>
              <a:gd name="T4" fmla="*/ 192036065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6" name="Rectangle 12"/>
          <p:cNvSpPr>
            <a:spLocks noChangeArrowheads="1"/>
          </p:cNvSpPr>
          <p:nvPr/>
        </p:nvSpPr>
        <p:spPr bwMode="auto">
          <a:xfrm>
            <a:off x="-1972733" y="423864"/>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7" name="Freeform 13"/>
          <p:cNvSpPr>
            <a:spLocks/>
          </p:cNvSpPr>
          <p:nvPr/>
        </p:nvSpPr>
        <p:spPr bwMode="auto">
          <a:xfrm>
            <a:off x="-1955800" y="889000"/>
            <a:ext cx="8467" cy="1588"/>
          </a:xfrm>
          <a:custGeom>
            <a:avLst/>
            <a:gdLst>
              <a:gd name="T0" fmla="*/ 0 w 18"/>
              <a:gd name="T1" fmla="*/ 81725059 h 7"/>
              <a:gd name="T2" fmla="*/ 526805878 w 18"/>
              <a:gd name="T3" fmla="*/ 0 h 7"/>
              <a:gd name="T4" fmla="*/ 790271258 w 18"/>
              <a:gd name="T5" fmla="*/ 0 h 7"/>
              <a:gd name="T6" fmla="*/ 0 w 18"/>
              <a:gd name="T7" fmla="*/ 8172505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8" name="Freeform 14"/>
          <p:cNvSpPr>
            <a:spLocks/>
          </p:cNvSpPr>
          <p:nvPr/>
        </p:nvSpPr>
        <p:spPr bwMode="auto">
          <a:xfrm>
            <a:off x="-2186517" y="1144588"/>
            <a:ext cx="2117" cy="6350"/>
          </a:xfrm>
          <a:custGeom>
            <a:avLst/>
            <a:gdLst>
              <a:gd name="T0" fmla="*/ 0 w 6"/>
              <a:gd name="T1" fmla="*/ 1000186913 h 16"/>
              <a:gd name="T2" fmla="*/ 111237018 w 6"/>
              <a:gd name="T3" fmla="*/ 0 h 16"/>
              <a:gd name="T4" fmla="*/ 55618377 w 6"/>
              <a:gd name="T5" fmla="*/ 812592831 h 16"/>
              <a:gd name="T6" fmla="*/ 0 w 6"/>
              <a:gd name="T7" fmla="*/ 1000186913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39" name="Freeform 15"/>
          <p:cNvSpPr>
            <a:spLocks/>
          </p:cNvSpPr>
          <p:nvPr/>
        </p:nvSpPr>
        <p:spPr bwMode="auto">
          <a:xfrm>
            <a:off x="-1663700" y="1146175"/>
            <a:ext cx="6349" cy="7938"/>
          </a:xfrm>
          <a:custGeom>
            <a:avLst/>
            <a:gdLst>
              <a:gd name="T0" fmla="*/ 649001724 w 11"/>
              <a:gd name="T1" fmla="*/ 1250469965 h 20"/>
              <a:gd name="T2" fmla="*/ 0 w 11"/>
              <a:gd name="T3" fmla="*/ 0 h 20"/>
              <a:gd name="T4" fmla="*/ 892447719 w 11"/>
              <a:gd name="T5" fmla="*/ 1000313024 h 20"/>
              <a:gd name="T6" fmla="*/ 649001724 w 11"/>
              <a:gd name="T7" fmla="*/ 1250469965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40" name="Freeform 16"/>
          <p:cNvSpPr>
            <a:spLocks/>
          </p:cNvSpPr>
          <p:nvPr/>
        </p:nvSpPr>
        <p:spPr bwMode="auto">
          <a:xfrm>
            <a:off x="-1468966" y="1228725"/>
            <a:ext cx="2116" cy="6350"/>
          </a:xfrm>
          <a:custGeom>
            <a:avLst/>
            <a:gdLst>
              <a:gd name="T0" fmla="*/ 0 w 7"/>
              <a:gd name="T1" fmla="*/ 1306366904 h 14"/>
              <a:gd name="T2" fmla="*/ 81570893 w 7"/>
              <a:gd name="T3" fmla="*/ 0 h 14"/>
              <a:gd name="T4" fmla="*/ 81570893 w 7"/>
              <a:gd name="T5" fmla="*/ 653183225 h 14"/>
              <a:gd name="T6" fmla="*/ 0 w 7"/>
              <a:gd name="T7" fmla="*/ 1306366904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41" name="Freeform 17"/>
          <p:cNvSpPr>
            <a:spLocks/>
          </p:cNvSpPr>
          <p:nvPr/>
        </p:nvSpPr>
        <p:spPr bwMode="auto">
          <a:xfrm>
            <a:off x="-1737784" y="1270000"/>
            <a:ext cx="16933" cy="1588"/>
          </a:xfrm>
          <a:custGeom>
            <a:avLst/>
            <a:gdLst>
              <a:gd name="T0" fmla="*/ 0 w 30"/>
              <a:gd name="T1" fmla="*/ 444947543 h 3"/>
              <a:gd name="T2" fmla="*/ 1137990697 w 30"/>
              <a:gd name="T3" fmla="*/ 0 h 3"/>
              <a:gd name="T4" fmla="*/ 2147483646 w 30"/>
              <a:gd name="T5" fmla="*/ 0 h 3"/>
              <a:gd name="T6" fmla="*/ 0 w 30"/>
              <a:gd name="T7" fmla="*/ 444947543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sp>
        <p:nvSpPr>
          <p:cNvPr id="1042" name="Freeform 18"/>
          <p:cNvSpPr>
            <a:spLocks/>
          </p:cNvSpPr>
          <p:nvPr/>
        </p:nvSpPr>
        <p:spPr bwMode="auto">
          <a:xfrm>
            <a:off x="1568451" y="885826"/>
            <a:ext cx="6349" cy="9525"/>
          </a:xfrm>
          <a:custGeom>
            <a:avLst/>
            <a:gdLst>
              <a:gd name="T0" fmla="*/ 0 w 9"/>
              <a:gd name="T1" fmla="*/ 1500280369 h 24"/>
              <a:gd name="T2" fmla="*/ 1333162642 w 9"/>
              <a:gd name="T3" fmla="*/ 0 h 24"/>
              <a:gd name="T4" fmla="*/ 888868571 w 9"/>
              <a:gd name="T5" fmla="*/ 1062718538 h 24"/>
              <a:gd name="T6" fmla="*/ 0 w 9"/>
              <a:gd name="T7" fmla="*/ 150028036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smtClean="0">
              <a:ln>
                <a:noFill/>
              </a:ln>
              <a:solidFill>
                <a:srgbClr val="000000"/>
              </a:solidFill>
              <a:effectLst/>
              <a:uLnTx/>
              <a:uFillTx/>
              <a:latin typeface="Helvetica" panose="020B0604020202020204" pitchFamily="34" charset="0"/>
              <a:ea typeface="+mn-ea"/>
              <a:cs typeface="+mn-cs"/>
            </a:endParaRPr>
          </a:p>
        </p:txBody>
      </p:sp>
      <p:pic>
        <p:nvPicPr>
          <p:cNvPr id="1043" name="Picture 19" descr="Slide_iconblue_p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24634" y="6010275"/>
            <a:ext cx="134831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1"/>
            <a:ext cx="8001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770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7890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06851" name="Content Placeholder 2"/>
          <p:cNvSpPr>
            <a:spLocks noGrp="1"/>
          </p:cNvSpPr>
          <p:nvPr>
            <p:ph idx="1"/>
          </p:nvPr>
        </p:nvSpPr>
        <p:spPr>
          <a:xfrm>
            <a:off x="2351088" y="1282700"/>
            <a:ext cx="8024812" cy="5067300"/>
          </a:xfrm>
        </p:spPr>
        <p:txBody>
          <a:bodyPr/>
          <a:lstStyle/>
          <a:p>
            <a:pPr>
              <a:buFont typeface="Monotype Sorts" pitchFamily="2" charset="2"/>
              <a:buNone/>
            </a:pPr>
            <a:r>
              <a:rPr lang="en-US" altLang="en-US" b="1" smtClean="0"/>
              <a:t>Sleeping Barber</a:t>
            </a:r>
          </a:p>
          <a:p>
            <a:r>
              <a:rPr lang="en-US" altLang="en-US" smtClean="0"/>
              <a:t>Problem: A certain barber shop has a single barber, a barber’s chair, and n chairs in a waiting area.</a:t>
            </a:r>
          </a:p>
          <a:p>
            <a:r>
              <a:rPr lang="en-US" altLang="en-US" smtClean="0"/>
              <a:t>The barber spends his life in the shop. If there are no customers in the shop, the barber sleeps in the chair until a customer enters and wakes him. </a:t>
            </a:r>
          </a:p>
          <a:p>
            <a:r>
              <a:rPr lang="en-US" altLang="en-US" smtClean="0"/>
              <a:t>When customers are in the shop, the barber will serve one customer, and will call for the next customer when he finishes with each. </a:t>
            </a:r>
          </a:p>
          <a:p>
            <a:r>
              <a:rPr lang="en-US" altLang="en-US" smtClean="0"/>
              <a:t>Customers arrive periodically. If the shop is empty and the barber is asleep in the barber’s chair, he wakes the barber and gets a haircut. If the barber is busy, but there are chairs available in the waiting room, he sleeps in one of those chairs until called. Finally, if there are no available chairs in the waiting room, the customer leaves and comes back another time.</a:t>
            </a:r>
          </a:p>
          <a:p>
            <a:r>
              <a:rPr lang="en-US" altLang="en-US" smtClean="0"/>
              <a:t>A possible solution:</a:t>
            </a:r>
          </a:p>
          <a:p>
            <a:pPr>
              <a:buFont typeface="Monotype Sorts" pitchFamily="2" charset="2"/>
              <a:buNone/>
            </a:pPr>
            <a:r>
              <a:rPr lang="en-US" altLang="en-US" smtClean="0"/>
              <a:t>• Shared Data</a:t>
            </a:r>
          </a:p>
        </p:txBody>
      </p:sp>
    </p:spTree>
    <p:extLst>
      <p:ext uri="{BB962C8B-B14F-4D97-AF65-F5344CB8AC3E}">
        <p14:creationId xmlns:p14="http://schemas.microsoft.com/office/powerpoint/2010/main" val="3143721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07875" name="Content Placeholder 2"/>
          <p:cNvSpPr>
            <a:spLocks noGrp="1"/>
          </p:cNvSpPr>
          <p:nvPr>
            <p:ph idx="1"/>
          </p:nvPr>
        </p:nvSpPr>
        <p:spPr/>
        <p:txBody>
          <a:bodyPr/>
          <a:lstStyle/>
          <a:p>
            <a:pPr>
              <a:buFont typeface="Monotype Sorts" pitchFamily="2" charset="2"/>
              <a:buNone/>
            </a:pPr>
            <a:r>
              <a:rPr lang="en-US" altLang="en-US" smtClean="0"/>
              <a:t>constant CHAIRS = maximum number of chairs (including barber chair)</a:t>
            </a:r>
          </a:p>
          <a:p>
            <a:pPr>
              <a:buFont typeface="Monotype Sorts" pitchFamily="2" charset="2"/>
              <a:buNone/>
            </a:pPr>
            <a:r>
              <a:rPr lang="en-US" altLang="en-US" smtClean="0"/>
              <a:t>semaphore mutex=1,next_cust=0,barber_ready=0;</a:t>
            </a:r>
          </a:p>
          <a:p>
            <a:pPr>
              <a:buFont typeface="Monotype Sorts" pitchFamily="2" charset="2"/>
              <a:buNone/>
            </a:pPr>
            <a:r>
              <a:rPr lang="en-US" altLang="en-US" smtClean="0"/>
              <a:t>int cust_count=0;</a:t>
            </a:r>
          </a:p>
        </p:txBody>
      </p:sp>
    </p:spTree>
    <p:extLst>
      <p:ext uri="{BB962C8B-B14F-4D97-AF65-F5344CB8AC3E}">
        <p14:creationId xmlns:p14="http://schemas.microsoft.com/office/powerpoint/2010/main" val="114299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08899" name="Content Placeholder 2"/>
          <p:cNvSpPr>
            <a:spLocks noGrp="1"/>
          </p:cNvSpPr>
          <p:nvPr>
            <p:ph idx="1"/>
          </p:nvPr>
        </p:nvSpPr>
        <p:spPr>
          <a:xfrm>
            <a:off x="2351088" y="215900"/>
            <a:ext cx="8037512" cy="6070600"/>
          </a:xfrm>
        </p:spPr>
        <p:txBody>
          <a:bodyPr/>
          <a:lstStyle/>
          <a:p>
            <a:pPr>
              <a:spcBef>
                <a:spcPts val="350"/>
              </a:spcBef>
              <a:buNone/>
            </a:pPr>
            <a:r>
              <a:rPr lang="en-US" altLang="en-US" smtClean="0"/>
              <a:t>Customer process</a:t>
            </a:r>
          </a:p>
          <a:p>
            <a:pPr>
              <a:spcBef>
                <a:spcPts val="350"/>
              </a:spcBef>
              <a:buNone/>
            </a:pPr>
            <a:r>
              <a:rPr lang="en-US" altLang="en-US" smtClean="0"/>
              <a:t>while (1) {</a:t>
            </a:r>
          </a:p>
          <a:p>
            <a:pPr>
              <a:spcBef>
                <a:spcPts val="350"/>
              </a:spcBef>
              <a:buNone/>
            </a:pPr>
            <a:r>
              <a:rPr lang="en-US" altLang="en-US" smtClean="0"/>
              <a:t>/* live your non barber-shop life until you decide you need a haircut */</a:t>
            </a:r>
          </a:p>
          <a:p>
            <a:pPr>
              <a:spcBef>
                <a:spcPts val="350"/>
              </a:spcBef>
              <a:buNone/>
            </a:pPr>
            <a:r>
              <a:rPr lang="en-US" altLang="en-US" smtClean="0"/>
              <a:t>wait(mutex);</a:t>
            </a:r>
          </a:p>
          <a:p>
            <a:pPr>
              <a:spcBef>
                <a:spcPts val="350"/>
              </a:spcBef>
              <a:buNone/>
            </a:pPr>
            <a:r>
              <a:rPr lang="en-US" altLang="en-US" smtClean="0"/>
              <a:t>if (cust_count&gt;=CHAIRS) {</a:t>
            </a:r>
          </a:p>
          <a:p>
            <a:pPr>
              <a:spcBef>
                <a:spcPts val="350"/>
              </a:spcBef>
              <a:buNone/>
            </a:pPr>
            <a:r>
              <a:rPr lang="en-US" altLang="en-US" smtClean="0"/>
              <a:t>signal(mutex);</a:t>
            </a:r>
          </a:p>
          <a:p>
            <a:pPr>
              <a:spcBef>
                <a:spcPts val="350"/>
              </a:spcBef>
              <a:buNone/>
            </a:pPr>
            <a:r>
              <a:rPr lang="en-US" altLang="en-US" smtClean="0"/>
              <a:t>exit; /* leave the shop if full, try tomorrow */</a:t>
            </a:r>
          </a:p>
          <a:p>
            <a:pPr>
              <a:spcBef>
                <a:spcPts val="350"/>
              </a:spcBef>
              <a:buNone/>
            </a:pPr>
            <a:r>
              <a:rPr lang="en-US" altLang="en-US" smtClean="0"/>
              <a:t>}</a:t>
            </a:r>
          </a:p>
          <a:p>
            <a:pPr>
              <a:spcBef>
                <a:spcPts val="350"/>
              </a:spcBef>
              <a:buNone/>
            </a:pPr>
            <a:r>
              <a:rPr lang="en-US" altLang="en-US" smtClean="0"/>
              <a:t>cust_count++; /* increment customer count */</a:t>
            </a:r>
          </a:p>
          <a:p>
            <a:pPr>
              <a:spcBef>
                <a:spcPts val="350"/>
              </a:spcBef>
              <a:buNone/>
            </a:pPr>
            <a:r>
              <a:rPr lang="en-US" altLang="en-US" smtClean="0"/>
              <a:t>signal(mutex);</a:t>
            </a:r>
          </a:p>
          <a:p>
            <a:pPr>
              <a:spcBef>
                <a:spcPts val="350"/>
              </a:spcBef>
              <a:buNone/>
            </a:pPr>
            <a:r>
              <a:rPr lang="en-US" altLang="en-US" smtClean="0"/>
              <a:t>signal(next_cust); /* wake the barber if he’s sleeping */</a:t>
            </a:r>
          </a:p>
          <a:p>
            <a:pPr>
              <a:spcBef>
                <a:spcPts val="350"/>
              </a:spcBef>
              <a:buNone/>
            </a:pPr>
            <a:r>
              <a:rPr lang="en-US" altLang="en-US" smtClean="0"/>
              <a:t>wait(barber_ready); /* wait in the waiting room */</a:t>
            </a:r>
          </a:p>
          <a:p>
            <a:pPr>
              <a:spcBef>
                <a:spcPts val="350"/>
              </a:spcBef>
              <a:buNone/>
            </a:pPr>
            <a:r>
              <a:rPr lang="en-US" altLang="en-US" smtClean="0"/>
              <a:t>/* get haircut here */</a:t>
            </a:r>
          </a:p>
          <a:p>
            <a:pPr>
              <a:spcBef>
                <a:spcPts val="350"/>
              </a:spcBef>
              <a:buNone/>
            </a:pPr>
            <a:r>
              <a:rPr lang="en-US" altLang="en-US" smtClean="0"/>
              <a:t>wait(mutex);</a:t>
            </a:r>
          </a:p>
          <a:p>
            <a:pPr>
              <a:spcBef>
                <a:spcPts val="350"/>
              </a:spcBef>
              <a:buNone/>
            </a:pPr>
            <a:r>
              <a:rPr lang="en-US" altLang="en-US" smtClean="0"/>
              <a:t>cust_count--; /* leave the shop, freeing a chair */</a:t>
            </a:r>
          </a:p>
          <a:p>
            <a:pPr>
              <a:spcBef>
                <a:spcPts val="350"/>
              </a:spcBef>
              <a:buNone/>
            </a:pPr>
            <a:r>
              <a:rPr lang="en-US" altLang="en-US" smtClean="0"/>
              <a:t>signal(mutex);</a:t>
            </a:r>
          </a:p>
          <a:p>
            <a:pPr>
              <a:spcBef>
                <a:spcPts val="350"/>
              </a:spcBef>
              <a:buNone/>
            </a:pPr>
            <a:r>
              <a:rPr lang="en-US" altLang="en-US" smtClean="0"/>
              <a:t>}</a:t>
            </a:r>
          </a:p>
        </p:txBody>
      </p:sp>
    </p:spTree>
    <p:extLst>
      <p:ext uri="{BB962C8B-B14F-4D97-AF65-F5344CB8AC3E}">
        <p14:creationId xmlns:p14="http://schemas.microsoft.com/office/powerpoint/2010/main" val="278172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09923" name="Content Placeholder 2"/>
          <p:cNvSpPr>
            <a:spLocks noGrp="1"/>
          </p:cNvSpPr>
          <p:nvPr>
            <p:ph idx="1"/>
          </p:nvPr>
        </p:nvSpPr>
        <p:spPr/>
        <p:txBody>
          <a:bodyPr/>
          <a:lstStyle/>
          <a:p>
            <a:pPr>
              <a:buFont typeface="Monotype Sorts" pitchFamily="2" charset="2"/>
              <a:buNone/>
            </a:pPr>
            <a:endParaRPr lang="en-US" altLang="en-US" dirty="0" smtClean="0"/>
          </a:p>
          <a:p>
            <a:pPr>
              <a:buFont typeface="Monotype Sorts" pitchFamily="2" charset="2"/>
              <a:buNone/>
            </a:pPr>
            <a:r>
              <a:rPr lang="en-US" altLang="en-US" dirty="0" smtClean="0"/>
              <a:t>Barber process</a:t>
            </a:r>
          </a:p>
          <a:p>
            <a:pPr>
              <a:buFont typeface="Monotype Sorts" pitchFamily="2" charset="2"/>
              <a:buNone/>
            </a:pPr>
            <a:r>
              <a:rPr lang="en-US" altLang="en-US" dirty="0" smtClean="0"/>
              <a:t>while (1) {</a:t>
            </a:r>
          </a:p>
          <a:p>
            <a:pPr>
              <a:buFont typeface="Monotype Sorts" pitchFamily="2" charset="2"/>
              <a:buNone/>
            </a:pPr>
            <a:r>
              <a:rPr lang="en-US" altLang="en-US" dirty="0" smtClean="0"/>
              <a:t>wait(</a:t>
            </a:r>
            <a:r>
              <a:rPr lang="en-US" altLang="en-US" dirty="0" err="1" smtClean="0"/>
              <a:t>next_cust</a:t>
            </a:r>
            <a:r>
              <a:rPr lang="en-US" altLang="en-US" dirty="0" smtClean="0"/>
              <a:t>); /* sleep until a customer shows up </a:t>
            </a:r>
            <a:r>
              <a:rPr lang="en-US" altLang="en-US" dirty="0" smtClean="0"/>
              <a:t>*/</a:t>
            </a:r>
          </a:p>
          <a:p>
            <a:pPr>
              <a:buFont typeface="Monotype Sorts" pitchFamily="2" charset="2"/>
              <a:buNone/>
            </a:pPr>
            <a:r>
              <a:rPr lang="en-US" altLang="en-US" dirty="0" smtClean="0"/>
              <a:t>haircut();</a:t>
            </a:r>
            <a:endParaRPr lang="en-US" altLang="en-US" dirty="0" smtClean="0"/>
          </a:p>
          <a:p>
            <a:pPr>
              <a:buFont typeface="Monotype Sorts" pitchFamily="2" charset="2"/>
              <a:buNone/>
            </a:pPr>
            <a:r>
              <a:rPr lang="en-US" altLang="en-US" dirty="0" smtClean="0"/>
              <a:t>signal(</a:t>
            </a:r>
            <a:r>
              <a:rPr lang="en-US" altLang="en-US" dirty="0" err="1" smtClean="0"/>
              <a:t>barber_ready</a:t>
            </a:r>
            <a:r>
              <a:rPr lang="en-US" altLang="en-US" dirty="0" smtClean="0"/>
              <a:t>); /* tell the next customer you are ready */</a:t>
            </a:r>
          </a:p>
          <a:p>
            <a:pPr>
              <a:buFont typeface="Monotype Sorts" pitchFamily="2" charset="2"/>
              <a:buNone/>
            </a:pPr>
            <a:r>
              <a:rPr lang="en-US" altLang="en-US" dirty="0" smtClean="0"/>
              <a:t>/* give the haircut here */</a:t>
            </a:r>
          </a:p>
          <a:p>
            <a:pPr>
              <a:buFont typeface="Monotype Sorts" pitchFamily="2" charset="2"/>
              <a:buNone/>
            </a:pPr>
            <a:r>
              <a:rPr lang="en-US" altLang="en-US" dirty="0" smtClean="0"/>
              <a:t>}</a:t>
            </a:r>
          </a:p>
        </p:txBody>
      </p:sp>
    </p:spTree>
    <p:extLst>
      <p:ext uri="{BB962C8B-B14F-4D97-AF65-F5344CB8AC3E}">
        <p14:creationId xmlns:p14="http://schemas.microsoft.com/office/powerpoint/2010/main" val="29053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4A424979550C47978031B0F6418108" ma:contentTypeVersion="3" ma:contentTypeDescription="Create a new document." ma:contentTypeScope="" ma:versionID="515cf8059542f0e50a661cf08757917f">
  <xsd:schema xmlns:xsd="http://www.w3.org/2001/XMLSchema" xmlns:xs="http://www.w3.org/2001/XMLSchema" xmlns:p="http://schemas.microsoft.com/office/2006/metadata/properties" xmlns:ns2="509029f2-2774-4cfe-9316-ace0f126359a" targetNamespace="http://schemas.microsoft.com/office/2006/metadata/properties" ma:root="true" ma:fieldsID="1feb3ee6632f4b2f54dc07b510cb6889" ns2:_="">
    <xsd:import namespace="509029f2-2774-4cfe-9316-ace0f126359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029f2-2774-4cfe-9316-ace0f12635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8D4E8D-E62D-45D2-9B50-540BA14724CC}"/>
</file>

<file path=customXml/itemProps2.xml><?xml version="1.0" encoding="utf-8"?>
<ds:datastoreItem xmlns:ds="http://schemas.openxmlformats.org/officeDocument/2006/customXml" ds:itemID="{EE73B158-6B87-4227-9B49-0852EE893473}"/>
</file>

<file path=customXml/itemProps3.xml><?xml version="1.0" encoding="utf-8"?>
<ds:datastoreItem xmlns:ds="http://schemas.openxmlformats.org/officeDocument/2006/customXml" ds:itemID="{3FEA4A50-22BB-42BD-B7F4-AE63EC232D74}"/>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Widescreen</PresentationFormat>
  <Paragraphs>35</Paragraphs>
  <Slides>5</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5" baseType="lpstr">
      <vt:lpstr>Arial</vt:lpstr>
      <vt:lpstr>Calibri</vt:lpstr>
      <vt:lpstr>Calibri Light</vt:lpstr>
      <vt:lpstr>Helvetica</vt:lpstr>
      <vt:lpstr>Monotype Sorts</vt:lpstr>
      <vt:lpstr>Times New Roman</vt:lpstr>
      <vt:lpstr>Webdings</vt:lpstr>
      <vt:lpstr>Office Theme</vt:lpstr>
      <vt:lpstr>os-w-java</vt:lpstr>
      <vt:lpstr>Microsoft Clip Gallery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cp:revision>
  <dcterms:created xsi:type="dcterms:W3CDTF">2020-10-07T07:39:49Z</dcterms:created>
  <dcterms:modified xsi:type="dcterms:W3CDTF">2020-10-07T07:40:09Z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0x0101004D4A424979550C47978031B0F6418108</vt:lpwstr>
  </property>
</Properties>
</file>