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58" r:id="rId2"/>
    <p:sldId id="380" r:id="rId3"/>
    <p:sldId id="561" r:id="rId4"/>
    <p:sldId id="545" r:id="rId5"/>
    <p:sldId id="551" r:id="rId6"/>
    <p:sldId id="552" r:id="rId7"/>
    <p:sldId id="553" r:id="rId8"/>
    <p:sldId id="554" r:id="rId9"/>
    <p:sldId id="555" r:id="rId10"/>
    <p:sldId id="556" r:id="rId11"/>
    <p:sldId id="557" r:id="rId12"/>
    <p:sldId id="558" r:id="rId13"/>
    <p:sldId id="559" r:id="rId14"/>
    <p:sldId id="560" r:id="rId15"/>
    <p:sldId id="34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86550" autoAdjust="0"/>
  </p:normalViewPr>
  <p:slideViewPr>
    <p:cSldViewPr snapToGrid="0">
      <p:cViewPr varScale="1">
        <p:scale>
          <a:sx n="63" d="100"/>
          <a:sy n="63" d="100"/>
        </p:scale>
        <p:origin x="-10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46CDE-B715-40F4-93C2-22C598A46E1D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D3F2E-11BD-4DCF-B044-94902FA4EB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8654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2460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32751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External data representation (</a:t>
            </a:r>
            <a:r>
              <a:rPr lang="en-I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XDR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is a standard for the description and encoding of data. </a:t>
            </a:r>
          </a:p>
          <a:p>
            <a:pPr algn="l"/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I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XDR protocol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useful for transferring data between different computer architectures and has been used to communicate data between very diverse machines.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94579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1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238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2460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86094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4633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82444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8717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b="0" dirty="0" smtClean="0"/>
              <a:t>Effects of mounting S1:/</a:t>
            </a:r>
            <a:r>
              <a:rPr lang="en-IN" b="0" dirty="0" err="1" smtClean="0"/>
              <a:t>usr</a:t>
            </a:r>
            <a:r>
              <a:rPr lang="en-IN" b="0" dirty="0" smtClean="0"/>
              <a:t>/shared</a:t>
            </a:r>
            <a:r>
              <a:rPr lang="en-IN" b="0" baseline="0" dirty="0" smtClean="0"/>
              <a:t> over U:/usr/local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54744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24217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b="0" dirty="0" smtClean="0"/>
              <a:t>Servers do not maintain information about their clients from one access to another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2917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Operating systems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>
                <a:solidFill>
                  <a:schemeClr val="accent1">
                    <a:lumMod val="75000"/>
                  </a:schemeClr>
                </a:solidFill>
              </a:rPr>
              <a:t>Storage Management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  <a:p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151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NFS Protocol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6539994B-3DFD-4F1F-BF34-F3AB4BEBF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12" y="1513220"/>
            <a:ext cx="9215210" cy="509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Provides a set of remote procedure calls for remote file operations.  The procedures support the following operations: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searching for a file within a directory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reading a set of directory entries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manipulating links and directories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accessing file attributes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reading and writing files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NFS servers are 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stateless</a:t>
            </a: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; each request has to provide a full set of arguments  (NFS V4 is just coming available – very different, stateful)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Modified data must be committed to the server</a:t>
            </a:r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’</a:t>
            </a: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 disk before results are returned to the client (lose advantages of caching)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The NFS protocol does not provide concurrency-control </a:t>
            </a:r>
            <a:r>
              <a:rPr kumimoji="1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mechanisms</a:t>
            </a:r>
          </a:p>
          <a:p>
            <a:pPr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lang="en-US" altLang="en-US" sz="2000" kern="0" dirty="0" smtClean="0">
                <a:solidFill>
                  <a:srgbClr val="000000"/>
                </a:solidFill>
              </a:rPr>
              <a:t>A write() system call may be broken down to several RPC writes</a:t>
            </a:r>
          </a:p>
          <a:p>
            <a:pPr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lang="en-US" altLang="en-US" sz="2000" kern="0" dirty="0" smtClean="0">
                <a:solidFill>
                  <a:srgbClr val="000000"/>
                </a:solidFill>
              </a:rPr>
              <a:t>2 users writing to the same remote file may get their data intermixed.</a:t>
            </a:r>
            <a:endParaRPr kumimoji="1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8150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Three Major Layers of NFS Architecture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7670A0B2-7323-4BFB-99EB-2CD4239D1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880" y="1596954"/>
            <a:ext cx="8300052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UNIX file-system interface (based on the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open, read, write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, and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close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calls, and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file descriptors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Virtual File System (VFS) layer – distinguishes local files from remote ones, and local files are further distinguished according to their file-system types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The VFS activates file-system-specific operations to handle local requests according to their file-system types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Calls the NFS protocol procedures for remote requests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NFS service layer – bottom layer of the architecture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Implements the NFS protocol</a:t>
            </a:r>
          </a:p>
        </p:txBody>
      </p:sp>
    </p:spTree>
    <p:extLst>
      <p:ext uri="{BB962C8B-B14F-4D97-AF65-F5344CB8AC3E}">
        <p14:creationId xmlns:p14="http://schemas.microsoft.com/office/powerpoint/2010/main" xmlns="" val="608782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Schematic View of NFS Architecture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xmlns="" id="{6DF21E87-00BC-42D8-9D8C-8D226759B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817" y="1779245"/>
            <a:ext cx="7615821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8351520" y="3576935"/>
            <a:ext cx="1905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RPC primitives built on top of an external data representation (XDR) protocol to operate in a heterogeneous </a:t>
            </a:r>
            <a:r>
              <a:rPr lang="en-IN" dirty="0" err="1" smtClean="0"/>
              <a:t>env</a:t>
            </a:r>
            <a:r>
              <a:rPr lang="en-IN" dirty="0" smtClean="0"/>
              <a:t> of different machines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3069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NFS Path-Name Translation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E1DF6D37-AA93-4907-9229-56F92613A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111" y="1675377"/>
            <a:ext cx="7497214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Performed by breaking the path into component names and performing a separate NFS lookup call for every pair of component name and directory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vnode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/>
            </a:r>
            <a:b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</a:b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To make lookup faster, a directory name lookup cache on the client</a:t>
            </a:r>
            <a:r>
              <a:rPr lang="en-US" altLang="en-US" sz="2400" kern="0" dirty="0">
                <a:solidFill>
                  <a:srgbClr val="000000"/>
                </a:solidFill>
              </a:rPr>
              <a:t>’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 side holds the </a:t>
            </a:r>
            <a:r>
              <a:rPr kumimoji="1" lang="en-US" altLang="ja-JP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vnodes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for remote directory names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0751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NFS Remote Operations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95656823-9A8A-426F-8B6B-C45CBDB34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879" y="1467454"/>
            <a:ext cx="9000721" cy="5390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Nearly one-to-one correspondence between regular UNIX  system calls and the NFS protocol RPCs (except opening and closing files)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NFS adheres to the remote-service paradigm, but employs buffering and caching techniques for the sake of performance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File-blocks cache – when a file is opened, the kernel checks with the remote server whether to fetch or revalidate the cached attributes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Cached file blocks are used only if the corresponding cached attributes are up to date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File-attribute cache – the attribute cache is updated whenever new attributes arrive from the </a:t>
            </a:r>
            <a:r>
              <a:rPr kumimoji="1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server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lang="en-US" altLang="en-US" sz="2200" kern="0" dirty="0" smtClean="0">
                <a:solidFill>
                  <a:srgbClr val="000000"/>
                </a:solidFill>
              </a:rPr>
              <a:t>Cached attributes are, by default, discarded after 60 seconds.</a:t>
            </a:r>
            <a:endParaRPr kumimoji="1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Clients do not free delayed-write blocks until the server confirms that the data have been written to disk</a:t>
            </a:r>
          </a:p>
        </p:txBody>
      </p:sp>
    </p:spTree>
    <p:extLst>
      <p:ext uri="{BB962C8B-B14F-4D97-AF65-F5344CB8AC3E}">
        <p14:creationId xmlns:p14="http://schemas.microsoft.com/office/powerpoint/2010/main" xmlns="" val="1379453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venkateshprasad@pes.edu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Operating systems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  <a:p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33AE374F-35A8-4D48-A888-49E63AED1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63" y="3094886"/>
            <a:ext cx="9609050" cy="2094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1363" indent="-28416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0842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4271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7700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228738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5915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093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270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  <a:defRPr/>
            </a:pPr>
            <a:r>
              <a:rPr kumimoji="1" lang="en-I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MS PGothic" pitchFamily="34" charset="-128"/>
              </a:rPr>
              <a:t>NFS</a:t>
            </a:r>
            <a:endParaRPr kumimoji="1" lang="en-IN" alt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486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 Credits for all PPTs of this course 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04" y="1488338"/>
            <a:ext cx="8813846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slides/diagrams in this course are an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adaptation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combination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enhancement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material from the following resources and persons: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 of Operating System Concepts, Abraham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Silberschatz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Peter Baer Galvin, Greg Gagne -  9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2013 and some slides from 10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2018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conceptual text and diagram from 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 - Internals and Design Principles, William Stallings, 9</a:t>
            </a:r>
            <a:r>
              <a:rPr kumimoji="0" lang="en-IN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2018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presentation transcripts from A. Frank – P. Weisberg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conceptual text from Operating Systems: Three Easy Pieces,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Remzi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Arpaci-Dusseau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Andrea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Arpaci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Dusseau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</p:spTree>
    <p:extLst>
      <p:ext uri="{BB962C8B-B14F-4D97-AF65-F5344CB8AC3E}">
        <p14:creationId xmlns="" xmlns:p14="http://schemas.microsoft.com/office/powerpoint/2010/main" val="22464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The Sun Network File System (NFS)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4F459A7B-B34F-4499-8B77-A3057F409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82" y="1556050"/>
            <a:ext cx="7999758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en-US" sz="2400" dirty="0"/>
              <a:t>An implementation and a specification of a software system for accessing remote files across LANs (or WANs)</a:t>
            </a:r>
          </a:p>
          <a:p>
            <a:r>
              <a:rPr lang="en-US" altLang="en-US" sz="2400" dirty="0"/>
              <a:t>The implementation originally part of SunOS operating system, now industry standard / very common</a:t>
            </a:r>
          </a:p>
          <a:p>
            <a:r>
              <a:rPr lang="en-US" altLang="en-US" sz="2400" dirty="0"/>
              <a:t>Can use unreliable datagram protocol (UDP/IP) or TCP/IP, over Ethernet or other network</a:t>
            </a:r>
          </a:p>
        </p:txBody>
      </p:sp>
    </p:spTree>
    <p:extLst>
      <p:ext uri="{BB962C8B-B14F-4D97-AF65-F5344CB8AC3E}">
        <p14:creationId xmlns:p14="http://schemas.microsoft.com/office/powerpoint/2010/main" xmlns="" val="254084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NFS (Cont.)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6450BB-ACE4-4246-9CFB-16CA7954BC5C}"/>
              </a:ext>
            </a:extLst>
          </p:cNvPr>
          <p:cNvSpPr txBox="1"/>
          <p:nvPr/>
        </p:nvSpPr>
        <p:spPr>
          <a:xfrm>
            <a:off x="132147" y="1490736"/>
            <a:ext cx="9730310" cy="5259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Interconnected workstations viewed as a set of independent machines with independent file systems, which allows sharing among these file systems in a transparent manner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 remote directory is mounted over a local file system directory</a:t>
            </a:r>
          </a:p>
          <a:p>
            <a:pPr marL="1085850" marR="0" lvl="2" indent="-2286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The mounted directory looks like an integral subtree of the local file system, replacing the subtree descending from the local directory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Specification of the remote directory for the mount operation is nontransparent; the host name of the remote directory has to be provided</a:t>
            </a:r>
          </a:p>
          <a:p>
            <a:pPr marL="1085850" marR="0" lvl="2" indent="-2286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Files in the remote directory can then be accessed in a transparent manner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Subject to access-rights accreditation, potentially any file system (or directory within a file system), can be mounted remotely on top of any local directory</a:t>
            </a:r>
          </a:p>
        </p:txBody>
      </p:sp>
    </p:spTree>
    <p:extLst>
      <p:ext uri="{BB962C8B-B14F-4D97-AF65-F5344CB8AC3E}">
        <p14:creationId xmlns:p14="http://schemas.microsoft.com/office/powerpoint/2010/main" xmlns="" val="288014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NFS (Cont.)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EA77FEA4-08A9-43CB-984E-15EA8AD0E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111" y="1675377"/>
            <a:ext cx="8897846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NFS is designed to operate in a heterogeneous environment of different machines, operating systems, and network architectures; the NFS specifications independent of these media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This independence is achieved through the use of RPC primitives built on top of an External Data Representation (XDR) protocol used between two implementation-independent interfaces</a:t>
            </a:r>
            <a:b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</a:b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The NFS specification distinguishes between the services provided by a mount mechanism and the actual remote-file-access services </a:t>
            </a:r>
          </a:p>
        </p:txBody>
      </p:sp>
    </p:spTree>
    <p:extLst>
      <p:ext uri="{BB962C8B-B14F-4D97-AF65-F5344CB8AC3E}">
        <p14:creationId xmlns:p14="http://schemas.microsoft.com/office/powerpoint/2010/main" xmlns="" val="214472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Three Independent File Systems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xmlns="" id="{C44A4898-A684-4879-8A18-C818EB0DB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68" t="16484" r="795" b="16849"/>
          <a:stretch>
            <a:fillRect/>
          </a:stretch>
        </p:blipFill>
        <p:spPr bwMode="auto">
          <a:xfrm>
            <a:off x="751115" y="1947441"/>
            <a:ext cx="7540630" cy="4658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1588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Mounting in NFS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xmlns="" id="{BACFABB4-F8C6-4D35-B7C2-987451E49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2486" y="6107739"/>
            <a:ext cx="126087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Helvetica" panose="020B0604020202020204" pitchFamily="34" charset="0"/>
              </a:rPr>
              <a:t>Mounts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xmlns="" id="{9267C624-B2E6-4B01-B4E3-BDFD3419B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3658" y="6122344"/>
            <a:ext cx="283794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Helvetica" panose="020B0604020202020204" pitchFamily="34" charset="0"/>
              </a:rPr>
              <a:t>Cascading mounts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xmlns="" id="{A04C0185-95EC-4643-9CE8-798471161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0348" y="2104065"/>
            <a:ext cx="6007706" cy="373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19968" y="4021574"/>
            <a:ext cx="17374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Effects of mounting S1:/</a:t>
            </a:r>
            <a:r>
              <a:rPr lang="en-IN" dirty="0" err="1" smtClean="0"/>
              <a:t>usr</a:t>
            </a:r>
            <a:r>
              <a:rPr lang="en-IN" dirty="0" smtClean="0"/>
              <a:t>/shared over U:/usr/local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8092368" y="4173974"/>
            <a:ext cx="1889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Effects of mounting </a:t>
            </a:r>
            <a:r>
              <a:rPr lang="en-IN" dirty="0" smtClean="0"/>
              <a:t>S2:/</a:t>
            </a:r>
            <a:r>
              <a:rPr lang="en-IN" dirty="0" err="1" smtClean="0"/>
              <a:t>usr</a:t>
            </a:r>
            <a:r>
              <a:rPr lang="en-IN" dirty="0" smtClean="0"/>
              <a:t>/dir2 </a:t>
            </a:r>
            <a:r>
              <a:rPr lang="en-IN" dirty="0" smtClean="0"/>
              <a:t>over U:/</a:t>
            </a:r>
            <a:r>
              <a:rPr lang="en-IN" dirty="0" smtClean="0"/>
              <a:t>usr/local/dir1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3069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NFS Mount Protocol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3E8EFDA6-9752-4E2A-803C-1A31AA016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879" y="1513221"/>
            <a:ext cx="9196663" cy="5092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Establishes initial logical connection between server and client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Mount operation includes name of remote directory to be mounted and name of server machine storing it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Mount request is mapped to corresponding RPC and forwarded to mount server running on server machine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Export list – specifies local file systems that server exports for mounting, along with names of machines that are permitted to mount them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Following a mount request that conforms to its export list, the server returns a file handle—a key for further accesses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File handle – a file-system identifier, and an </a:t>
            </a:r>
            <a:r>
              <a:rPr kumimoji="1" lang="en-US" alt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inode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number to identify the mounted directory within the exported file system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The mount operation changes only the user</a:t>
            </a:r>
            <a:r>
              <a:rPr kumimoji="1" lang="ja-JP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’</a:t>
            </a:r>
            <a:r>
              <a:rPr kumimoji="1" lang="en-US" altLang="ja-JP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 view and does not affect the server side </a:t>
            </a:r>
            <a:endParaRPr kumimoji="1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155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6199</TotalTime>
  <Words>1009</Words>
  <Application>Microsoft Office PowerPoint</Application>
  <PresentationFormat>Custom</PresentationFormat>
  <Paragraphs>110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PES-CSE</cp:lastModifiedBy>
  <cp:revision>814</cp:revision>
  <dcterms:created xsi:type="dcterms:W3CDTF">2020-06-03T14:19:11Z</dcterms:created>
  <dcterms:modified xsi:type="dcterms:W3CDTF">2020-11-04T05:34:09Z</dcterms:modified>
</cp:coreProperties>
</file>