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8" r:id="rId2"/>
    <p:sldId id="380" r:id="rId3"/>
    <p:sldId id="559" r:id="rId4"/>
    <p:sldId id="546" r:id="rId5"/>
    <p:sldId id="545" r:id="rId6"/>
    <p:sldId id="547" r:id="rId7"/>
    <p:sldId id="548" r:id="rId8"/>
    <p:sldId id="549" r:id="rId9"/>
    <p:sldId id="550" r:id="rId10"/>
    <p:sldId id="560" r:id="rId11"/>
    <p:sldId id="551" r:id="rId12"/>
    <p:sldId id="561" r:id="rId13"/>
    <p:sldId id="552" r:id="rId14"/>
    <p:sldId id="553" r:id="rId15"/>
    <p:sldId id="554" r:id="rId16"/>
    <p:sldId id="555" r:id="rId17"/>
    <p:sldId id="556" r:id="rId18"/>
    <p:sldId id="557" r:id="rId19"/>
    <p:sldId id="3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3" d="100"/>
          <a:sy n="63" d="100"/>
        </p:scale>
        <p:origin x="-10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196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1968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243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133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039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3465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3848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dirty="0" err="1" smtClean="0"/>
              <a:t>Inode</a:t>
            </a:r>
            <a:r>
              <a:rPr lang="en-IN" b="0" dirty="0" smtClean="0"/>
              <a:t> object structure represents</a:t>
            </a:r>
            <a:r>
              <a:rPr lang="en-IN" b="0" baseline="0" dirty="0" smtClean="0"/>
              <a:t> an individual file</a:t>
            </a:r>
          </a:p>
          <a:p>
            <a:pPr algn="l"/>
            <a:r>
              <a:rPr lang="en-IN" b="0" baseline="0" dirty="0" smtClean="0"/>
              <a:t>File object represents an open file</a:t>
            </a:r>
          </a:p>
          <a:p>
            <a:pPr algn="l"/>
            <a:r>
              <a:rPr lang="en-IN" b="0" baseline="0" dirty="0" smtClean="0"/>
              <a:t>Superblock object represents entire file system</a:t>
            </a:r>
          </a:p>
          <a:p>
            <a:pPr algn="l"/>
            <a:r>
              <a:rPr lang="en-IN" b="0" baseline="0" dirty="0" err="1" smtClean="0"/>
              <a:t>Dentry</a:t>
            </a:r>
            <a:r>
              <a:rPr lang="en-IN" b="0" baseline="0" dirty="0" smtClean="0"/>
              <a:t> object represents an individual </a:t>
            </a:r>
            <a:r>
              <a:rPr lang="en-IN" b="0" baseline="0" smtClean="0"/>
              <a:t>dir entry</a:t>
            </a:r>
          </a:p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5775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describe the details of implementing local file systems and directory structures</a:t>
            </a:r>
          </a:p>
          <a:p>
            <a:r>
              <a:rPr lang="en-US" altLang="en-US" dirty="0"/>
              <a:t>To describe the implementation of remote file systems</a:t>
            </a:r>
          </a:p>
          <a:p>
            <a:r>
              <a:rPr lang="en-US" altLang="en-US" dirty="0"/>
              <a:t>To discuss block allocation and free-block algorithms and trade-offs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862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dirty="0" smtClean="0"/>
              <a:t>The file system is generally composed of many different levels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609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788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805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dirty="0" smtClean="0"/>
              <a:t>FUSE – File System in User Space</a:t>
            </a:r>
          </a:p>
          <a:p>
            <a:pPr algn="l"/>
            <a:r>
              <a:rPr lang="en-IN" b="0" dirty="0" smtClean="0"/>
              <a:t>On Linux, execute any of these commands to find the type</a:t>
            </a:r>
            <a:r>
              <a:rPr lang="en-IN" b="0" baseline="0" dirty="0" smtClean="0"/>
              <a:t> of file system used on your system</a:t>
            </a:r>
          </a:p>
          <a:p>
            <a:pPr algn="l"/>
            <a:r>
              <a:rPr lang="en-IN" b="0" baseline="0" dirty="0" smtClean="0"/>
              <a:t>Cat /etc/</a:t>
            </a:r>
            <a:r>
              <a:rPr lang="en-IN" b="0" baseline="0" dirty="0" err="1" smtClean="0"/>
              <a:t>fstab</a:t>
            </a:r>
            <a:endParaRPr lang="en-IN" b="0" baseline="0" dirty="0" smtClean="0"/>
          </a:p>
          <a:p>
            <a:pPr algn="l"/>
            <a:r>
              <a:rPr lang="en-IN" b="0" baseline="0" dirty="0" err="1" smtClean="0"/>
              <a:t>lsblk</a:t>
            </a:r>
            <a:r>
              <a:rPr lang="en-IN" b="0" baseline="0" dirty="0" smtClean="0"/>
              <a:t> –f</a:t>
            </a:r>
          </a:p>
          <a:p>
            <a:pPr algn="l"/>
            <a:r>
              <a:rPr lang="en-IN" b="0" baseline="0" dirty="0" err="1" smtClean="0"/>
              <a:t>df</a:t>
            </a:r>
            <a:r>
              <a:rPr lang="en-IN" b="0" baseline="0" dirty="0" smtClean="0"/>
              <a:t> -</a:t>
            </a:r>
            <a:r>
              <a:rPr lang="en-IN" b="0" baseline="0" dirty="0" err="1" smtClean="0"/>
              <a:t>Th</a:t>
            </a:r>
            <a:endParaRPr lang="en-IN" b="0" baseline="0" dirty="0" smtClean="0"/>
          </a:p>
          <a:p>
            <a:pPr algn="l"/>
            <a:r>
              <a:rPr lang="en-IN" b="0" baseline="0" dirty="0" err="1" smtClean="0"/>
              <a:t>sudo</a:t>
            </a:r>
            <a:r>
              <a:rPr lang="en-IN" b="0" baseline="0" dirty="0" smtClean="0"/>
              <a:t> file –s /dev/xyz where xyz is the device name such as sda1, sda5, sda6, etc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29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639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superblock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record of the characteristics of a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its size, the block size, the empty and the filled blocks and their respective counts, the size and location of the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tables, the disk block map and usage information, and the size of the block groups.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639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Storage Management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File-System Implementation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D35A1602-C3F3-4340-B9B9-B8F88EAEC268}"/>
              </a:ext>
            </a:extLst>
          </p:cNvPr>
          <p:cNvSpPr txBox="1">
            <a:spLocks/>
          </p:cNvSpPr>
          <p:nvPr/>
        </p:nvSpPr>
        <p:spPr bwMode="auto">
          <a:xfrm>
            <a:off x="393110" y="1549098"/>
            <a:ext cx="8456976" cy="505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We have system calls at the API level, but how do we implement their functions?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On-disk and in-memory structures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Boot control block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contains info needed by system to boot OS from that volume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Needed if volume contains OS, usually first block of volume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Volume control block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superblock, master file table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contains volume details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Total # of blocks, # of free blocks, block size, free block pointers or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Directory structure organizes the files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Names and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numbers, master file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11622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File-System Implementation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1C500-07A7-46F2-ABF2-593948261857}"/>
              </a:ext>
            </a:extLst>
          </p:cNvPr>
          <p:cNvSpPr txBox="1">
            <a:spLocks/>
          </p:cNvSpPr>
          <p:nvPr/>
        </p:nvSpPr>
        <p:spPr bwMode="auto">
          <a:xfrm>
            <a:off x="393111" y="1513221"/>
            <a:ext cx="7898633" cy="216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Per-file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File Control Block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FCB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contains many details about the file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number, permissions, size, dates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NFTS stores into in master file table  using relational DB structures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="" xmlns:a16="http://schemas.microsoft.com/office/drawing/2014/main" id="{F41E4399-D598-4840-84A6-4E20F746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25" y="3875863"/>
            <a:ext cx="5269275" cy="272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4524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Boot Block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1C500-07A7-46F2-ABF2-593948261857}"/>
              </a:ext>
            </a:extLst>
          </p:cNvPr>
          <p:cNvSpPr txBox="1">
            <a:spLocks/>
          </p:cNvSpPr>
          <p:nvPr/>
        </p:nvSpPr>
        <p:spPr bwMode="auto">
          <a:xfrm>
            <a:off x="393112" y="1513220"/>
            <a:ext cx="5909718" cy="50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400" dirty="0" smtClean="0"/>
              <a:t>Computer ROM contains a </a:t>
            </a:r>
            <a:r>
              <a:rPr lang="en-IN" sz="1400" b="1" i="1" dirty="0" smtClean="0"/>
              <a:t>bootstrap</a:t>
            </a:r>
            <a:r>
              <a:rPr lang="en-IN" sz="1400" dirty="0" smtClean="0"/>
              <a:t> program ( OS independent ) with just enough code to find the first sector on the first hard drive on the first controller, load that sector into memory, and transfer control over to it</a:t>
            </a:r>
          </a:p>
          <a:p>
            <a:r>
              <a:rPr lang="en-IN" sz="1400" dirty="0" smtClean="0"/>
              <a:t> </a:t>
            </a:r>
            <a:r>
              <a:rPr lang="en-IN" sz="1400" b="1" i="1" dirty="0" smtClean="0"/>
              <a:t>Master Boot Record, MBR,  </a:t>
            </a:r>
            <a:r>
              <a:rPr lang="en-IN" sz="1400" dirty="0" smtClean="0"/>
              <a:t>is the first sector on the hard drive </a:t>
            </a:r>
          </a:p>
          <a:p>
            <a:pPr lvl="1"/>
            <a:r>
              <a:rPr lang="en-IN" sz="1400" dirty="0" smtClean="0"/>
              <a:t>contains a very small amount of code in addition to the </a:t>
            </a:r>
            <a:r>
              <a:rPr lang="en-IN" sz="1400" b="1" i="1" dirty="0" smtClean="0"/>
              <a:t>partition table.</a:t>
            </a:r>
            <a:r>
              <a:rPr lang="en-IN" sz="1400" dirty="0" smtClean="0"/>
              <a:t> </a:t>
            </a:r>
          </a:p>
          <a:p>
            <a:pPr lvl="1"/>
            <a:r>
              <a:rPr lang="en-IN" sz="1400" dirty="0" smtClean="0"/>
              <a:t>The partition table documents how the disk is partitioned into logical disks, and indicates specifically which partition is the </a:t>
            </a:r>
            <a:r>
              <a:rPr lang="en-IN" sz="1400" b="1" i="1" dirty="0" smtClean="0"/>
              <a:t>active</a:t>
            </a:r>
            <a:r>
              <a:rPr lang="en-IN" sz="1400" dirty="0" smtClean="0"/>
              <a:t> or </a:t>
            </a:r>
            <a:r>
              <a:rPr lang="en-IN" sz="1400" b="1" i="1" dirty="0" smtClean="0"/>
              <a:t>boot </a:t>
            </a:r>
            <a:r>
              <a:rPr lang="en-IN" sz="1400" dirty="0" smtClean="0"/>
              <a:t>partition.</a:t>
            </a:r>
          </a:p>
          <a:p>
            <a:r>
              <a:rPr lang="en-IN" sz="1400" dirty="0" smtClean="0"/>
              <a:t>The boot program then looks to the active partition to find an operating system</a:t>
            </a:r>
          </a:p>
          <a:p>
            <a:r>
              <a:rPr lang="en-IN" sz="1400" dirty="0" smtClean="0"/>
              <a:t>In a </a:t>
            </a:r>
            <a:r>
              <a:rPr lang="en-IN" sz="1400" b="1" i="1" dirty="0" smtClean="0"/>
              <a:t>dual-boot</a:t>
            </a:r>
            <a:r>
              <a:rPr lang="en-IN" sz="1400" dirty="0" smtClean="0"/>
              <a:t> ( or larger multi-boot ) system, the user may be given a choice of which </a:t>
            </a:r>
            <a:r>
              <a:rPr lang="en-IN" sz="1400" dirty="0" err="1" smtClean="0"/>
              <a:t>os</a:t>
            </a:r>
            <a:r>
              <a:rPr lang="en-IN" sz="1400" dirty="0" smtClean="0"/>
              <a:t> to boot, with a default action to be taken in the event of no response within some time frame.</a:t>
            </a:r>
          </a:p>
          <a:p>
            <a:r>
              <a:rPr lang="en-IN" sz="1400" dirty="0" smtClean="0"/>
              <a:t>Once the kernel is found by the boot program, it is loaded into memory and then control is transferred over to the OS. </a:t>
            </a:r>
          </a:p>
          <a:p>
            <a:pPr lvl="1"/>
            <a:r>
              <a:rPr lang="en-IN" sz="1400" dirty="0" smtClean="0"/>
              <a:t>Kernel will start important services</a:t>
            </a:r>
          </a:p>
          <a:p>
            <a:pPr lvl="1"/>
            <a:r>
              <a:rPr lang="en-IN" sz="1400" dirty="0" smtClean="0"/>
              <a:t>Boot options at this stage may include </a:t>
            </a:r>
            <a:r>
              <a:rPr lang="en-IN" sz="1400" b="1" i="1" dirty="0" smtClean="0"/>
              <a:t>single-user</a:t>
            </a:r>
            <a:r>
              <a:rPr lang="en-IN" sz="1400" dirty="0" smtClean="0"/>
              <a:t> a.k.a. </a:t>
            </a:r>
            <a:r>
              <a:rPr lang="en-IN" sz="1400" b="1" i="1" dirty="0" smtClean="0"/>
              <a:t>maintenance</a:t>
            </a:r>
            <a:r>
              <a:rPr lang="en-IN" sz="1400" dirty="0" smtClean="0"/>
              <a:t> or </a:t>
            </a:r>
            <a:r>
              <a:rPr lang="en-IN" sz="1400" b="1" i="1" dirty="0" smtClean="0"/>
              <a:t>safe</a:t>
            </a:r>
            <a:r>
              <a:rPr lang="en-IN" sz="1400" dirty="0" smtClean="0"/>
              <a:t> modes, in which very few system services are started.</a:t>
            </a:r>
            <a:endParaRPr lang="en-IN" sz="1400" dirty="0"/>
          </a:p>
        </p:txBody>
      </p:sp>
      <p:pic>
        <p:nvPicPr>
          <p:cNvPr id="3074" name="Picture 2" descr="https://www.cs.uic.edu/~jbell/CourseNotes/OperatingSystems/images/Chapter10/10_09_WindowsBoot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9786" y="2121941"/>
            <a:ext cx="3414360" cy="265747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788992" y="5056805"/>
            <a:ext cx="312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Booting from disk in Windows.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52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In-Memory File System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7610A373-C6DC-4F25-85E2-6563F9077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94" y="1539722"/>
            <a:ext cx="830005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Mount table storing file system mounts, mount points, file system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following figure illustrates the necessary file system structures provided by the operating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Figure (a) refers to opening a file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Figure (b) refers to reading a file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Plus buffers hold data blocks from secondary storage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Open returns a file handle for subsequent use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Data from read eventually copied to specified user process memory address</a:t>
            </a:r>
          </a:p>
        </p:txBody>
      </p:sp>
    </p:spTree>
    <p:extLst>
      <p:ext uri="{BB962C8B-B14F-4D97-AF65-F5344CB8AC3E}">
        <p14:creationId xmlns="" xmlns:p14="http://schemas.microsoft.com/office/powerpoint/2010/main" val="35186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In-Memory File System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92F2FFA1-1539-4DA0-ADE2-A45CFD323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24" y="1868853"/>
            <a:ext cx="6122987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879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Partitions and Mounting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E66F882-006D-4234-9080-6BCE9EA5DC0D}"/>
              </a:ext>
            </a:extLst>
          </p:cNvPr>
          <p:cNvSpPr txBox="1">
            <a:spLocks/>
          </p:cNvSpPr>
          <p:nvPr/>
        </p:nvSpPr>
        <p:spPr bwMode="auto">
          <a:xfrm>
            <a:off x="131853" y="1513221"/>
            <a:ext cx="8930503" cy="521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Partition can be a volume containing a file system (</a:t>
            </a:r>
            <a:r>
              <a:rPr kumimoji="1" lang="ja-JP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cooked</a:t>
            </a:r>
            <a:r>
              <a:rPr kumimoji="1" lang="ja-JP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r>
              <a:rPr kumimoji="1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or </a:t>
            </a:r>
            <a:r>
              <a:rPr kumimoji="1" lang="en-US" altLang="ja-JP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raw </a:t>
            </a:r>
            <a:r>
              <a:rPr kumimoji="1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just a sequence of blocks with no file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Boot block can point to boot volume or boot loader set of blocks that contain enough code to know how to load the kernel from the file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Or a boot management program for multi-</a:t>
            </a:r>
            <a:r>
              <a:rPr kumimoji="1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os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booting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Root partition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contains the OS, other partitions can hold other OS’s, other file systems, or be raw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Mounted at boot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Other partitions can mount automatically or manually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At mount time, file system consistency checked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all metadata correct?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not, fix it, try again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yes, add to mount table, allow access</a:t>
            </a:r>
          </a:p>
        </p:txBody>
      </p:sp>
    </p:spTree>
    <p:extLst>
      <p:ext uri="{BB962C8B-B14F-4D97-AF65-F5344CB8AC3E}">
        <p14:creationId xmlns="" xmlns:p14="http://schemas.microsoft.com/office/powerpoint/2010/main" val="328668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Virtual File Systems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D090AED9-0EAB-4521-91C2-266E619A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80" y="1513221"/>
            <a:ext cx="8300052" cy="509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Virtual File Systems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VFS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on Unix provide an object-oriented way of implementing file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VFS allows the same system call interface (the API) to be used for different types of file systems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Separates file-system generic operations from implementation details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Implementation can be one of many file systems types, or network file system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Implements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vnodes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which hold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inodes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or network file details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Then dispatches operation to appropriate file system implementation routines</a:t>
            </a:r>
          </a:p>
        </p:txBody>
      </p:sp>
    </p:spTree>
    <p:extLst>
      <p:ext uri="{BB962C8B-B14F-4D97-AF65-F5344CB8AC3E}">
        <p14:creationId xmlns="" xmlns:p14="http://schemas.microsoft.com/office/powerpoint/2010/main" val="45764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Virtual File Systems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C969EF1C-8AB0-4D5B-AA20-C675A6D48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78" y="1532393"/>
            <a:ext cx="3831022" cy="486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API is to the VFS interface, rather than any specific type of file </a:t>
            </a: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 (FS)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VFS provides a single set of commands for the kernel and developers to access all types of FSs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VFS</a:t>
            </a:r>
            <a:r>
              <a:rPr kumimoji="1" lang="en-US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software calls the specific device driver required to interface to various types of FSs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n-US" sz="2000" kern="0" baseline="0" dirty="0" smtClean="0">
                <a:solidFill>
                  <a:srgbClr val="000000"/>
                </a:solidFill>
              </a:rPr>
              <a:t>Device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driver interprets the standard set of FS commands to a specific type of FS on the partition or logical volume</a:t>
            </a: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="" xmlns:a16="http://schemas.microsoft.com/office/drawing/2014/main" id="{3931450D-761F-460A-936A-97C3C7C1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10" y="1688950"/>
            <a:ext cx="6163400" cy="386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500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Virtual File Systems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DDCDCD0A-7875-4FD5-ACC8-39C29DA703D7}"/>
              </a:ext>
            </a:extLst>
          </p:cNvPr>
          <p:cNvSpPr txBox="1">
            <a:spLocks/>
          </p:cNvSpPr>
          <p:nvPr/>
        </p:nvSpPr>
        <p:spPr bwMode="auto">
          <a:xfrm>
            <a:off x="78251" y="1475231"/>
            <a:ext cx="9196671" cy="51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 example, Linux has four object types: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r>
              <a:rPr kumimoji="1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ea typeface="MS PGothic" pitchFamily="34" charset="-128"/>
              </a:rPr>
              <a:t> object, file object, superblock object, </a:t>
            </a:r>
            <a:r>
              <a:rPr kumimoji="1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ea typeface="MS PGothic" pitchFamily="34" charset="-128"/>
              </a:rPr>
              <a:t>dentry</a:t>
            </a:r>
            <a:r>
              <a:rPr kumimoji="1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ea typeface="MS PGothic" pitchFamily="34" charset="-128"/>
              </a:rPr>
              <a:t> object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VFS defines set of operations on the objects that must be implemented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Every object has a pointer to a function table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Function table has addresses of routines to implement that function on that object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 example: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•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int open(. . .)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—Open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•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int close(. . .)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—Close an already-open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• </a:t>
            </a:r>
            <a:r>
              <a:rPr kumimoji="1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ssize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t read(. . .)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—Read from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• </a:t>
            </a:r>
            <a:r>
              <a:rPr kumimoji="1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ssize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t write(. . .)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—Write to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•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int </a:t>
            </a:r>
            <a:r>
              <a:rPr kumimoji="1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mmap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(. . .)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—Memory-map a file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8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Implementing File-Systems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File-System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ED9DCB09-88B2-4DF2-9F9E-A74EAC4C5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1379658"/>
            <a:ext cx="9812246" cy="534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 structure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Logical storage unit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Collection of related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File system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resides on secondary storage (disks)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Provided user interface to storage, mapping logical to physical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Provides efficient and convenient access to disk by allowing data to be stored, located retrieved easily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Disk provides in-place rewrite and random access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I/O transfers performed in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blocks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of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sectors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(usually 512 bytes)</a:t>
            </a:r>
          </a:p>
          <a:p>
            <a:pPr lvl="0">
              <a:spcBef>
                <a:spcPts val="400"/>
              </a:spcBef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File control block (FCB)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storage structure consisting of information about a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 </a:t>
            </a:r>
            <a:r>
              <a:rPr lang="en-IN" sz="2400" dirty="0" smtClean="0"/>
              <a:t>including ownership, permissions, and location of the file contents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Device driver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controls the physical device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 system organized into layers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37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Layered File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5D8D885D-4AA9-4464-94EF-F0AD3F38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02" y="1627751"/>
            <a:ext cx="2476500" cy="497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092262" y="5391806"/>
            <a:ext cx="4556233" cy="3468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Device drivers and interrupt handlers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55475" y="4487917"/>
            <a:ext cx="4593021" cy="462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Issues generic commands to  the device driver, manages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mem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buffers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454" y="3568261"/>
            <a:ext cx="4582511" cy="462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Translates logical to physical block addresses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9709" y="2617076"/>
            <a:ext cx="4529959" cy="709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</a:rPr>
              <a:t>Manages metadata information, and the dir structure to provide the file-org module. Also responsible for protection</a:t>
            </a:r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08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 System Layers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E7F36EE-2483-42FA-9BE9-5F75AC1AA4B0}"/>
              </a:ext>
            </a:extLst>
          </p:cNvPr>
          <p:cNvSpPr txBox="1">
            <a:spLocks/>
          </p:cNvSpPr>
          <p:nvPr/>
        </p:nvSpPr>
        <p:spPr bwMode="auto">
          <a:xfrm>
            <a:off x="393111" y="1524214"/>
            <a:ext cx="8153231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Device drivers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manage I/O devices at the I/O control layer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Given commands like 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read drive1, cylinder 72, track 2, sector 10, into memory location 1060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outputs low-level hardware specific commands to hardware controller</a:t>
            </a:r>
            <a:endParaRPr kumimoji="1" lang="en-US" altLang="ja-JP" sz="24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Basic file system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given command like 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retrieve block 123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translates to device driver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Also manages memory buffers and caches (allocation, freeing, replacement)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Buffers hold data in transit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Caches hold frequently used data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1027113" marR="0" lvl="3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3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 System Layers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E7F36EE-2483-42FA-9BE9-5F75AC1AA4B0}"/>
              </a:ext>
            </a:extLst>
          </p:cNvPr>
          <p:cNvSpPr txBox="1">
            <a:spLocks/>
          </p:cNvSpPr>
          <p:nvPr/>
        </p:nvSpPr>
        <p:spPr bwMode="auto">
          <a:xfrm>
            <a:off x="598883" y="1651562"/>
            <a:ext cx="7470775" cy="173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File organization module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understands files, logical address, and physical blocks</a:t>
            </a:r>
          </a:p>
          <a:p>
            <a:pPr marL="3413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Translates logical block # to physical block #</a:t>
            </a:r>
          </a:p>
          <a:p>
            <a:pPr marL="3413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Manages free space, disk allocation</a:t>
            </a:r>
          </a:p>
          <a:p>
            <a:pPr marL="1027113" marR="0" lvl="3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1027113" marR="0" lvl="3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A5ED6A5-3750-42E6-B5D1-31B465D218CC}"/>
              </a:ext>
            </a:extLst>
          </p:cNvPr>
          <p:cNvSpPr txBox="1">
            <a:spLocks/>
          </p:cNvSpPr>
          <p:nvPr/>
        </p:nvSpPr>
        <p:spPr bwMode="auto">
          <a:xfrm>
            <a:off x="598883" y="3519175"/>
            <a:ext cx="7029450" cy="275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Logical file system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manages metadata information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Translates file name into file number, file handle, location by maintaining file control blocks (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inodes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in UNIX)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Directory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Protection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2245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 System Layers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A5ED6A5-3750-42E6-B5D1-31B465D218CC}"/>
              </a:ext>
            </a:extLst>
          </p:cNvPr>
          <p:cNvSpPr txBox="1">
            <a:spLocks/>
          </p:cNvSpPr>
          <p:nvPr/>
        </p:nvSpPr>
        <p:spPr bwMode="auto">
          <a:xfrm>
            <a:off x="141839" y="1513221"/>
            <a:ext cx="8300052" cy="178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Layering useful for reducing complexity and redundancy, but adds overhead and can decrease performance.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Logical layers can be implemented by any coding method according to OS designer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953E10-76A6-4406-8D8A-6DD87A69A4C8}"/>
              </a:ext>
            </a:extLst>
          </p:cNvPr>
          <p:cNvSpPr txBox="1"/>
          <p:nvPr/>
        </p:nvSpPr>
        <p:spPr>
          <a:xfrm>
            <a:off x="141839" y="3496731"/>
            <a:ext cx="8518017" cy="293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Many file systems, sometimes many within an operating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with its own format (CD-ROM is ISO 9660; Unix has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UFS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FFS;  Windows has FAT, FAT32, NTFS as well as floppy, CD, DVD Blu-ray, Linux has more than 40 types, with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extended file system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ext2 and ext3 leading; plus distributed file systems, etc.)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New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ones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ZFS,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GoogleFS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Oracle ASM, FUSE</a:t>
            </a:r>
          </a:p>
        </p:txBody>
      </p:sp>
    </p:spTree>
    <p:extLst>
      <p:ext uri="{BB962C8B-B14F-4D97-AF65-F5344CB8AC3E}">
        <p14:creationId xmlns="" xmlns:p14="http://schemas.microsoft.com/office/powerpoint/2010/main" val="373067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File-System Implementation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8891" y="2075629"/>
            <a:ext cx="8068557" cy="369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22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1321</Words>
  <Application>Microsoft Office PowerPoint</Application>
  <PresentationFormat>Custom</PresentationFormat>
  <Paragraphs>177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815</cp:revision>
  <dcterms:created xsi:type="dcterms:W3CDTF">2020-06-03T14:19:11Z</dcterms:created>
  <dcterms:modified xsi:type="dcterms:W3CDTF">2020-11-04T04:24:37Z</dcterms:modified>
</cp:coreProperties>
</file>