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8" r:id="rId2"/>
    <p:sldId id="380" r:id="rId3"/>
    <p:sldId id="563" r:id="rId4"/>
    <p:sldId id="545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9" r:id="rId15"/>
    <p:sldId id="560" r:id="rId16"/>
    <p:sldId id="561" r:id="rId17"/>
    <p:sldId id="562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105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865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645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314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/>
              </a:rPr>
              <a:t>Linked scheme: This scheme links two or more index blocks together for holding the pointers. Every index  block would </a:t>
            </a:r>
          </a:p>
          <a:p>
            <a:r>
              <a:rPr lang="en-IN" b="0" i="0" dirty="0">
                <a:effectLst/>
                <a:latin typeface="Roboto"/>
              </a:rPr>
              <a:t>then contain a pointer or the address to the next index block.</a:t>
            </a:r>
          </a:p>
          <a:p>
            <a:r>
              <a:rPr lang="en-IN" b="0" i="0" dirty="0">
                <a:effectLst/>
                <a:latin typeface="Roboto"/>
              </a:rPr>
              <a:t>Multilevel index: In this policy, a first level index block is used to point to the second level index blocks which in turn </a:t>
            </a:r>
          </a:p>
          <a:p>
            <a:r>
              <a:rPr lang="en-IN" b="0" i="0" dirty="0">
                <a:effectLst/>
                <a:latin typeface="Roboto"/>
              </a:rPr>
              <a:t>points to the disk blocks occupied by the file. This can be extended to 3 or more levels depending on the maximum file size.</a:t>
            </a:r>
          </a:p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228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Roboto"/>
              </a:rPr>
              <a:t>In this scheme, a special block called the </a:t>
            </a:r>
            <a:r>
              <a:rPr lang="en-IN" b="1" i="0" dirty="0" err="1">
                <a:effectLst/>
                <a:latin typeface="Roboto"/>
              </a:rPr>
              <a:t>Inode</a:t>
            </a:r>
            <a:r>
              <a:rPr lang="en-IN" b="1" i="0" dirty="0">
                <a:effectLst/>
                <a:latin typeface="Roboto"/>
              </a:rPr>
              <a:t> (information Node)</a:t>
            </a:r>
            <a:r>
              <a:rPr lang="en-IN" b="0" i="0" dirty="0">
                <a:effectLst/>
                <a:latin typeface="Roboto"/>
              </a:rPr>
              <a:t> contains all the information about the file such as the name, size, authority, etc and the remaining space of </a:t>
            </a:r>
            <a:r>
              <a:rPr lang="en-IN" b="0" i="0" dirty="0" err="1">
                <a:effectLst/>
                <a:latin typeface="Roboto"/>
              </a:rPr>
              <a:t>Inode</a:t>
            </a:r>
            <a:r>
              <a:rPr lang="en-IN" b="0" i="0" dirty="0">
                <a:effectLst/>
                <a:latin typeface="Roboto"/>
              </a:rPr>
              <a:t> is used to store the Disk Block addresses which contain the actual file</a:t>
            </a:r>
            <a:r>
              <a:rPr lang="en-IN" b="0" i="1" dirty="0">
                <a:effectLst/>
                <a:latin typeface="Roboto"/>
              </a:rPr>
              <a:t> as shown in the figure.</a:t>
            </a:r>
            <a:r>
              <a:rPr lang="en-IN" b="0" i="0" dirty="0">
                <a:effectLst/>
                <a:latin typeface="Roboto"/>
              </a:rPr>
              <a:t> </a:t>
            </a:r>
          </a:p>
          <a:p>
            <a:pPr algn="l"/>
            <a:r>
              <a:rPr lang="en-IN" b="0" i="0" dirty="0">
                <a:effectLst/>
                <a:latin typeface="Roboto"/>
              </a:rPr>
              <a:t>The first few of these pointers in </a:t>
            </a:r>
            <a:r>
              <a:rPr lang="en-IN" b="0" i="0" dirty="0" err="1">
                <a:effectLst/>
                <a:latin typeface="Roboto"/>
              </a:rPr>
              <a:t>Inode</a:t>
            </a:r>
            <a:r>
              <a:rPr lang="en-IN" b="0" i="0" dirty="0">
                <a:effectLst/>
                <a:latin typeface="Roboto"/>
              </a:rPr>
              <a:t> point to the </a:t>
            </a:r>
            <a:r>
              <a:rPr lang="en-IN" b="1" i="0" dirty="0">
                <a:effectLst/>
                <a:latin typeface="Roboto"/>
              </a:rPr>
              <a:t>direct blocks</a:t>
            </a:r>
            <a:r>
              <a:rPr lang="en-IN" b="0" i="0" dirty="0">
                <a:effectLst/>
                <a:latin typeface="Roboto"/>
              </a:rPr>
              <a:t> </a:t>
            </a:r>
            <a:r>
              <a:rPr lang="en-IN" b="0" i="0" dirty="0" err="1">
                <a:effectLst/>
                <a:latin typeface="Roboto"/>
              </a:rPr>
              <a:t>i.e</a:t>
            </a:r>
            <a:r>
              <a:rPr lang="en-IN" b="0" i="0" dirty="0">
                <a:effectLst/>
                <a:latin typeface="Roboto"/>
              </a:rPr>
              <a:t> the pointers contain the addresses of the disk blocks that </a:t>
            </a:r>
          </a:p>
          <a:p>
            <a:pPr algn="l"/>
            <a:r>
              <a:rPr lang="en-IN" b="0" i="0" dirty="0">
                <a:effectLst/>
                <a:latin typeface="Roboto"/>
              </a:rPr>
              <a:t>contain data of the file. The next few pointers point to indirect blocks. Indirect blocks may be single indirect, double indirect or triple indirect. </a:t>
            </a:r>
            <a:r>
              <a:rPr lang="en-IN" b="1" i="0" dirty="0">
                <a:effectLst/>
                <a:latin typeface="Roboto"/>
              </a:rPr>
              <a:t>Single Indirect block</a:t>
            </a:r>
            <a:r>
              <a:rPr lang="en-IN" b="0" i="0" dirty="0">
                <a:effectLst/>
                <a:latin typeface="Roboto"/>
              </a:rPr>
              <a:t> is the disk block that does not contain the file data but the disk address of the blocks that contain the file data. Similarly, </a:t>
            </a:r>
            <a:r>
              <a:rPr lang="en-IN" b="1" i="0" dirty="0">
                <a:effectLst/>
                <a:latin typeface="Roboto"/>
              </a:rPr>
              <a:t>double indirect blocks</a:t>
            </a:r>
            <a:r>
              <a:rPr lang="en-IN" b="0" i="0" dirty="0">
                <a:effectLst/>
                <a:latin typeface="Roboto"/>
              </a:rPr>
              <a:t> do not contain the file data but the disk address of the blocks that contain the address of the blocks containing the file data.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143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11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describe the details of implementing local file systems and directory structures</a:t>
            </a:r>
          </a:p>
          <a:p>
            <a:r>
              <a:rPr lang="en-US" altLang="en-US" dirty="0"/>
              <a:t>To describe the implementation of remote file systems</a:t>
            </a:r>
          </a:p>
          <a:p>
            <a:r>
              <a:rPr lang="en-US" altLang="en-US" dirty="0"/>
              <a:t>To discuss block allocation and free-block algorithms and trade-offs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609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The directory entry for each file indicates the address of the starting block and the length of the area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allocated for this file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764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err="1" smtClean="0"/>
              <a:t>Veritas</a:t>
            </a:r>
            <a:r>
              <a:rPr lang="en-IN" b="0" dirty="0" smtClean="0"/>
              <a:t> file system is a high-performance</a:t>
            </a:r>
            <a:r>
              <a:rPr lang="en-IN" b="0" baseline="0" dirty="0" smtClean="0"/>
              <a:t> replacement for the std UNIX UFS and it </a:t>
            </a:r>
            <a:r>
              <a:rPr lang="en-IN" b="0" dirty="0" smtClean="0"/>
              <a:t>uses extents to optimize performance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699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70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588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828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750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Storage Management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Linked Allocation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FC7A2F18-CBC0-436D-8D70-C847498F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68853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89833" y="2510135"/>
            <a:ext cx="36523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Each block contains a pointer to the next </a:t>
            </a:r>
            <a:r>
              <a:rPr lang="en-IN" sz="2000" dirty="0" smtClean="0"/>
              <a:t>block.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</a:t>
            </a:r>
            <a:r>
              <a:rPr lang="en-IN" sz="2000" dirty="0" smtClean="0"/>
              <a:t>f </a:t>
            </a:r>
            <a:r>
              <a:rPr lang="en-IN" sz="2000" dirty="0" smtClean="0"/>
              <a:t>each block is 512 bytes and a disk address (pointer) requires 4 </a:t>
            </a:r>
            <a:r>
              <a:rPr lang="en-IN" sz="2000" dirty="0" smtClean="0"/>
              <a:t>bytes then </a:t>
            </a:r>
            <a:r>
              <a:rPr lang="en-IN" sz="2000" dirty="0" smtClean="0"/>
              <a:t>the user </a:t>
            </a:r>
            <a:r>
              <a:rPr lang="en-IN" sz="2000" dirty="0" smtClean="0"/>
              <a:t>sees </a:t>
            </a:r>
            <a:r>
              <a:rPr lang="en-IN" sz="2000" dirty="0" smtClean="0"/>
              <a:t>blocks of 508 </a:t>
            </a:r>
            <a:r>
              <a:rPr lang="en-IN" sz="2000" dirty="0" smtClean="0"/>
              <a:t>bytes (i.e. some disk space is wasted)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Collect blocks into multiples called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clusters</a:t>
            </a:r>
            <a:r>
              <a:rPr lang="en-IN" sz="2000" dirty="0" smtClean="0"/>
              <a:t> and allocate clusters rather than blocks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87731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File-Allocation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Table (variation on linked allocation)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="" xmlns:a16="http://schemas.microsoft.com/office/drawing/2014/main" id="{4EF553F4-85F6-4967-8A33-76F5E6701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11" y="1884618"/>
            <a:ext cx="54816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2455" y="1835608"/>
            <a:ext cx="25329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Unused block is indicated by a table value of 0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To allocate a new block to a file, find the first 0-valued table entry and replace the previous EOF value with the address of the new </a:t>
            </a:r>
            <a:r>
              <a:rPr lang="en-IN" sz="2000" dirty="0" smtClean="0"/>
              <a:t>block.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Then replace 0 with EOF value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7072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Allocation Methods - Indexed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8A36577-A7BE-464D-99E2-79D1BE262344}"/>
              </a:ext>
            </a:extLst>
          </p:cNvPr>
          <p:cNvSpPr txBox="1">
            <a:spLocks/>
          </p:cNvSpPr>
          <p:nvPr/>
        </p:nvSpPr>
        <p:spPr bwMode="auto">
          <a:xfrm>
            <a:off x="393111" y="1767192"/>
            <a:ext cx="853861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Indexed allocation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file has its own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index block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(s) of pointers to its data blocks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Logical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2A5700CE-FFE3-4D4D-9AF6-2E06156A0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18" y="3716902"/>
            <a:ext cx="1778879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1849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 of Indexed Allocation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4" descr="11">
            <a:extLst>
              <a:ext uri="{FF2B5EF4-FFF2-40B4-BE49-F238E27FC236}">
                <a16:creationId xmlns="" xmlns:a16="http://schemas.microsoft.com/office/drawing/2014/main" id="{4D3B09C9-897A-45BE-8372-0496611F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40" y="1846827"/>
            <a:ext cx="5408382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DB187A-A274-439F-8206-EF7FD208C720}"/>
              </a:ext>
            </a:extLst>
          </p:cNvPr>
          <p:cNvSpPr txBox="1"/>
          <p:nvPr/>
        </p:nvSpPr>
        <p:spPr>
          <a:xfrm>
            <a:off x="60544" y="1513221"/>
            <a:ext cx="33847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 this scheme, a special block known as the 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Index block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contains the pointers to all the blocks occupied by a file.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Each file has its own index block. The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ith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entry in the index block contains the disk address of the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ith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file block.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directory entry contains the address of the index block as shown in the figure.</a:t>
            </a:r>
          </a:p>
        </p:txBody>
      </p:sp>
    </p:spTree>
    <p:extLst>
      <p:ext uri="{BB962C8B-B14F-4D97-AF65-F5344CB8AC3E}">
        <p14:creationId xmlns="" xmlns:p14="http://schemas.microsoft.com/office/powerpoint/2010/main" val="251577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Allocation Methods – Indexed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0F494B-80BC-4179-843D-9EB3AC41F467}"/>
              </a:ext>
            </a:extLst>
          </p:cNvPr>
          <p:cNvSpPr txBox="1"/>
          <p:nvPr/>
        </p:nvSpPr>
        <p:spPr>
          <a:xfrm>
            <a:off x="315302" y="1316458"/>
            <a:ext cx="8300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b="1" i="0" dirty="0">
                <a:effectLst/>
              </a:rPr>
              <a:t>Advantages:</a:t>
            </a:r>
            <a:endParaRPr lang="en-IN" sz="2400" b="0" i="0" dirty="0">
              <a:effectLst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This supports direct access to the blocks occupied by the file and therefore provides fast access to the file blocks.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It overcomes the problem of external fragmentation.</a:t>
            </a:r>
          </a:p>
          <a:p>
            <a:pPr algn="l" fontAlgn="base"/>
            <a:r>
              <a:rPr lang="en-IN" sz="2400" b="1" i="0" dirty="0">
                <a:effectLst/>
              </a:rPr>
              <a:t>Disadvantages:</a:t>
            </a:r>
            <a:endParaRPr lang="en-IN" sz="2400" b="0" i="0" dirty="0">
              <a:effectLst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The pointer overhead for indexed allocation is greater than linked allocation.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For very small files, say files that expand only 2-3 blocks, the indexed allocation would keep one entire block (index block) for the pointers which is inefficient in terms of memory utilization. (Note: In linked allocation we lose the space of only 1 pointer per block.)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626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Indexed Allocation – Mapping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49818B-3AEF-4E28-81DC-DC6D028AD339}"/>
              </a:ext>
            </a:extLst>
          </p:cNvPr>
          <p:cNvSpPr txBox="1"/>
          <p:nvPr/>
        </p:nvSpPr>
        <p:spPr>
          <a:xfrm>
            <a:off x="371879" y="1681787"/>
            <a:ext cx="30244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For files that are very large, single index block may not be able to hold all the pointers.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Other Schemes such as  </a:t>
            </a:r>
            <a:r>
              <a:rPr lang="en-IN" sz="2400" b="0" i="0" dirty="0">
                <a:effectLst/>
              </a:rPr>
              <a:t>Linked scheme, Multilevel index and Combined Scheme  are used. </a:t>
            </a:r>
            <a:endParaRPr lang="en-IN" sz="2400" dirty="0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14898068-B4BF-4CB1-88E9-205FAAE60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31" y="1868853"/>
            <a:ext cx="6106886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999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Combined Scheme:  UNIX UFS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AE591D84-6C62-4E5B-A7F3-64771534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061049"/>
            <a:ext cx="51752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ACEB2B-2EC4-4D78-8F34-C8F8BF83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16473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rPr>
              <a:t>More index blocks than can be addressed with 32-bit file pointer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88EC4F4-C056-4FE9-96A6-30D548B4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48796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rPr>
              <a:t>4K bytes per block, 32-bit addresses</a:t>
            </a:r>
          </a:p>
        </p:txBody>
      </p:sp>
    </p:spTree>
    <p:extLst>
      <p:ext uri="{BB962C8B-B14F-4D97-AF65-F5344CB8AC3E}">
        <p14:creationId xmlns="" xmlns:p14="http://schemas.microsoft.com/office/powerpoint/2010/main" val="379235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C64F585-8F63-4B81-8AC6-4D8AAC8ED92F}"/>
              </a:ext>
            </a:extLst>
          </p:cNvPr>
          <p:cNvSpPr txBox="1">
            <a:spLocks/>
          </p:cNvSpPr>
          <p:nvPr/>
        </p:nvSpPr>
        <p:spPr bwMode="auto">
          <a:xfrm>
            <a:off x="495992" y="1662269"/>
            <a:ext cx="71548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Best method depends on file access type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Contiguous great for sequential and random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Linked good for sequential, not random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Declare access type at creation -&gt; select either contiguous or linked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Indexed more complex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Single block access could require 2 index block reads then data block 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Clustering can help improve throughput, reduce CPU overhead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33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Implementing File-Systems – Disk Space Allocation Methods</a:t>
            </a: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Allocation Methods - Contiguous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D2A5D49-EF1F-4ECB-96AB-1BADC073C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0" y="1613283"/>
            <a:ext cx="8300051" cy="480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 allocation method refers to how disk blocks are allocated for files: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Contiguous allocation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each file occupies set of contiguous blocks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Best performance in most cases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Simple – only starting location (block #) and length (number of blocks) are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required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Supports both sequential and direct access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Problems include finding space for file, knowing file size, external fragmentation, need for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compaction off-line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downtime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on-line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84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Contiguous Allocation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23F6977-BCF7-4AD8-8671-597AD2EBD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34" y="1694152"/>
            <a:ext cx="3844925" cy="110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Mapping from logical to physical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="" xmlns:a16="http://schemas.microsoft.com/office/drawing/2014/main" id="{B5FB9E3D-D6DD-4744-9B99-A3E95CC1DB56}"/>
              </a:ext>
            </a:extLst>
          </p:cNvPr>
          <p:cNvGrpSpPr>
            <a:grpSpLocks/>
          </p:cNvGrpSpPr>
          <p:nvPr/>
        </p:nvGrpSpPr>
        <p:grpSpPr bwMode="auto">
          <a:xfrm>
            <a:off x="2416380" y="3093208"/>
            <a:ext cx="1917700" cy="1385888"/>
            <a:chOff x="2655888" y="2127250"/>
            <a:chExt cx="1917700" cy="1385888"/>
          </a:xfrm>
        </p:grpSpPr>
        <p:sp>
          <p:nvSpPr>
            <p:cNvPr id="12" name="Text Box 4">
              <a:extLst>
                <a:ext uri="{FF2B5EF4-FFF2-40B4-BE49-F238E27FC236}">
                  <a16:creationId xmlns="" xmlns:a16="http://schemas.microsoft.com/office/drawing/2014/main" id="{FB5E638C-A659-4EE6-A217-DE6DFD57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LA/512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="" xmlns:a16="http://schemas.microsoft.com/office/drawing/2014/main" id="{DC00C382-F04D-4BFC-997A-BC13AF4E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Q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="" xmlns:a16="http://schemas.microsoft.com/office/drawing/2014/main" id="{776B25B4-6E76-40C8-95F0-972A643BB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R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="" xmlns:a16="http://schemas.microsoft.com/office/drawing/2014/main" id="{6FEBA64B-9566-4E47-B303-2A4602C9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="" xmlns:a16="http://schemas.microsoft.com/office/drawing/2014/main" id="{B4BF8582-93F2-4A0F-BA65-B54F47F97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C016B3A6-4C09-473A-BA22-0E8C7811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8" y="5125208"/>
            <a:ext cx="5083432" cy="16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LA – Length of the area allocated for this file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rgbClr val="000000"/>
                </a:solidFill>
                <a:latin typeface="+mn-lt"/>
              </a:rPr>
              <a:t>Q = displacement into index table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Block to be accessed = Q + starting address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Displacement into block = R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="" xmlns:a16="http://schemas.microsoft.com/office/drawing/2014/main" id="{DAA53245-39E3-41E7-A754-800C164D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07" y="1868853"/>
            <a:ext cx="4410664" cy="45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23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Extent-Based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FE5933F-F8DA-43AE-A2BC-2126A563B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0" y="1556050"/>
            <a:ext cx="8300051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newer file systems (i.e., Veritas File System) use a modified contiguous allocation scheme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Extent-based file systems allocate disk blocks in extents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extent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a contiguous block of disks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Extents are allocated for file allocation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file consists of one or more extents</a:t>
            </a:r>
          </a:p>
        </p:txBody>
      </p:sp>
    </p:spTree>
    <p:extLst>
      <p:ext uri="{BB962C8B-B14F-4D97-AF65-F5344CB8AC3E}">
        <p14:creationId xmlns="" xmlns:p14="http://schemas.microsoft.com/office/powerpoint/2010/main" val="204197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Allocation Methods - Linked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8669FB6-652F-4389-AEF8-FC27A3B64288}"/>
              </a:ext>
            </a:extLst>
          </p:cNvPr>
          <p:cNvSpPr txBox="1">
            <a:spLocks/>
          </p:cNvSpPr>
          <p:nvPr/>
        </p:nvSpPr>
        <p:spPr bwMode="auto">
          <a:xfrm>
            <a:off x="192265" y="1491557"/>
            <a:ext cx="8935406" cy="51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Linked allocation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each file a linked list of blocks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ends at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null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pointer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 external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block contains pointer to next block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 compaction, external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Free space management system called when new block needed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Improve efficiency by clustering blocks into groups but increases internal fragmentation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Reliability can be a problem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Locating a block can take many I/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and disk seeks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02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Allocation Methods – Linked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59391CE-E019-4AB5-A068-EFC679F2491E}"/>
              </a:ext>
            </a:extLst>
          </p:cNvPr>
          <p:cNvSpPr txBox="1">
            <a:spLocks/>
          </p:cNvSpPr>
          <p:nvPr/>
        </p:nvSpPr>
        <p:spPr bwMode="auto">
          <a:xfrm>
            <a:off x="371880" y="1675377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FAT (File Allocation Table) variation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Beginning of volume has table, indexed by block number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Much like a linked list, but faster on disk and cacheable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New block allocation simple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491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Linked Allocation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0D5F6267-86DB-47F8-9985-68EE4627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7" y="1443344"/>
            <a:ext cx="75771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file is a linked list of disk blocks: blocks may be scattered anywhere on the disk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A5850742-3651-40C1-8C5A-07CDE1D2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4" y="3465480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Mapping</a:t>
            </a:r>
          </a:p>
        </p:txBody>
      </p:sp>
      <p:grpSp>
        <p:nvGrpSpPr>
          <p:cNvPr id="20" name="Group 1">
            <a:extLst>
              <a:ext uri="{FF2B5EF4-FFF2-40B4-BE49-F238E27FC236}">
                <a16:creationId xmlns="" xmlns:a16="http://schemas.microsoft.com/office/drawing/2014/main" id="{61E16BEF-8D52-4930-BDF0-1C59B977B7C5}"/>
              </a:ext>
            </a:extLst>
          </p:cNvPr>
          <p:cNvGrpSpPr>
            <a:grpSpLocks/>
          </p:cNvGrpSpPr>
          <p:nvPr/>
        </p:nvGrpSpPr>
        <p:grpSpPr bwMode="auto">
          <a:xfrm>
            <a:off x="4763224" y="4148977"/>
            <a:ext cx="1374775" cy="985837"/>
            <a:chOff x="3232150" y="3935037"/>
            <a:chExt cx="1374775" cy="985838"/>
          </a:xfrm>
        </p:grpSpPr>
        <p:sp>
          <p:nvSpPr>
            <p:cNvPr id="21" name="Text Box 5">
              <a:extLst>
                <a:ext uri="{FF2B5EF4-FFF2-40B4-BE49-F238E27FC236}">
                  <a16:creationId xmlns="" xmlns:a16="http://schemas.microsoft.com/office/drawing/2014/main" id="{F2BDA1E2-F9C0-41E6-B539-23B1635CE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LA/511</a:t>
              </a:r>
            </a:p>
          </p:txBody>
        </p:sp>
        <p:sp>
          <p:nvSpPr>
            <p:cNvPr id="23" name="Text Box 6">
              <a:extLst>
                <a:ext uri="{FF2B5EF4-FFF2-40B4-BE49-F238E27FC236}">
                  <a16:creationId xmlns="" xmlns:a16="http://schemas.microsoft.com/office/drawing/2014/main" id="{AE38365C-6117-483C-95FF-CCB4BE16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Q</a:t>
              </a:r>
            </a:p>
          </p:txBody>
        </p:sp>
        <p:sp>
          <p:nvSpPr>
            <p:cNvPr id="24" name="Text Box 7">
              <a:extLst>
                <a:ext uri="{FF2B5EF4-FFF2-40B4-BE49-F238E27FC236}">
                  <a16:creationId xmlns="" xmlns:a16="http://schemas.microsoft.com/office/drawing/2014/main" id="{E3C540F8-E603-4FF1-B34C-504ECAB53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R</a:t>
              </a:r>
            </a:p>
          </p:txBody>
        </p:sp>
        <p:sp>
          <p:nvSpPr>
            <p:cNvPr id="25" name="Line 8">
              <a:extLst>
                <a:ext uri="{FF2B5EF4-FFF2-40B4-BE49-F238E27FC236}">
                  <a16:creationId xmlns="" xmlns:a16="http://schemas.microsoft.com/office/drawing/2014/main" id="{2B44E469-0B3D-4AFC-BBA5-60F10DFC4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="" xmlns:a16="http://schemas.microsoft.com/office/drawing/2014/main" id="{06BA8D5E-7482-4ED7-9434-1A1F4A73F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3" name="Group 4">
            <a:extLst>
              <a:ext uri="{FF2B5EF4-FFF2-40B4-BE49-F238E27FC236}">
                <a16:creationId xmlns="" xmlns:a16="http://schemas.microsoft.com/office/drawing/2014/main" id="{F1EA37F2-6C89-47EF-8BEF-9FAB628ACADB}"/>
              </a:ext>
            </a:extLst>
          </p:cNvPr>
          <p:cNvGrpSpPr>
            <a:grpSpLocks/>
          </p:cNvGrpSpPr>
          <p:nvPr/>
        </p:nvGrpSpPr>
        <p:grpSpPr bwMode="auto">
          <a:xfrm>
            <a:off x="3829773" y="2348804"/>
            <a:ext cx="2765425" cy="1500187"/>
            <a:chOff x="1684" y="1576"/>
            <a:chExt cx="1742" cy="945"/>
          </a:xfrm>
        </p:grpSpPr>
        <p:sp>
          <p:nvSpPr>
            <p:cNvPr id="44" name="Rectangle 5">
              <a:extLst>
                <a:ext uri="{FF2B5EF4-FFF2-40B4-BE49-F238E27FC236}">
                  <a16:creationId xmlns="" xmlns:a16="http://schemas.microsoft.com/office/drawing/2014/main" id="{14235991-2E60-4CF1-9EB8-E8F9D688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pointer</a:t>
              </a:r>
            </a:p>
          </p:txBody>
        </p:sp>
        <p:sp>
          <p:nvSpPr>
            <p:cNvPr id="45" name="Rectangle 6">
              <a:extLst>
                <a:ext uri="{FF2B5EF4-FFF2-40B4-BE49-F238E27FC236}">
                  <a16:creationId xmlns="" xmlns:a16="http://schemas.microsoft.com/office/drawing/2014/main" id="{25A41263-72A9-482A-A3CA-EF1D93E1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Text Box 7">
              <a:extLst>
                <a:ext uri="{FF2B5EF4-FFF2-40B4-BE49-F238E27FC236}">
                  <a16:creationId xmlns="" xmlns:a16="http://schemas.microsoft.com/office/drawing/2014/main" id="{513393FC-B7AF-472A-B365-4102A442F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</a:rPr>
                <a:t>block      =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0E293C-D0C4-495A-B5E8-A01B6B40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98" y="5242633"/>
            <a:ext cx="7670183" cy="14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35" tIns="45718" rIns="91435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CC66"/>
              </a:buClr>
              <a:buSzPct val="9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Block to be accessed is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Qth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 block in the linked chain of blocks representing the file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13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1046</Words>
  <Application>Microsoft Office PowerPoint</Application>
  <PresentationFormat>Custom</PresentationFormat>
  <Paragraphs>150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809</cp:revision>
  <dcterms:created xsi:type="dcterms:W3CDTF">2020-06-03T14:19:11Z</dcterms:created>
  <dcterms:modified xsi:type="dcterms:W3CDTF">2020-11-03T05:36:10Z</dcterms:modified>
</cp:coreProperties>
</file>