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58" r:id="rId2"/>
    <p:sldId id="380" r:id="rId3"/>
    <p:sldId id="569" r:id="rId4"/>
    <p:sldId id="561" r:id="rId5"/>
    <p:sldId id="562" r:id="rId6"/>
    <p:sldId id="563" r:id="rId7"/>
    <p:sldId id="564" r:id="rId8"/>
    <p:sldId id="565" r:id="rId9"/>
    <p:sldId id="566" r:id="rId10"/>
    <p:sldId id="567" r:id="rId11"/>
    <p:sldId id="568" r:id="rId12"/>
    <p:sldId id="34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86550" autoAdjust="0"/>
  </p:normalViewPr>
  <p:slideViewPr>
    <p:cSldViewPr snapToGrid="0">
      <p:cViewPr varScale="1">
        <p:scale>
          <a:sx n="63" d="100"/>
          <a:sy n="63" d="100"/>
        </p:scale>
        <p:origin x="-10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46CDE-B715-40F4-93C2-22C598A46E1D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D3F2E-11BD-4DCF-B044-94902FA4EB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8654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2460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27179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2460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34441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2883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19699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62945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53185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FFS is BSD Fast File System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72718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b="0" dirty="0" smtClean="0"/>
              <a:t>The changes written to the journal are in turn replayed asynchronously</a:t>
            </a:r>
            <a:r>
              <a:rPr lang="en-IN" b="0" baseline="0" dirty="0" smtClean="0"/>
              <a:t> via random writes to the disk structure. This</a:t>
            </a:r>
          </a:p>
          <a:p>
            <a:pPr algn="l"/>
            <a:r>
              <a:rPr lang="en-IN" b="0" baseline="0" dirty="0" smtClean="0"/>
              <a:t>Provides significant gain in performance of file-system metadata-oriented operations, such as file creation and deletion.</a:t>
            </a:r>
          </a:p>
          <a:p>
            <a:pPr algn="l"/>
            <a:r>
              <a:rPr lang="en-IN" b="0" baseline="0" dirty="0" smtClean="0"/>
              <a:t>Hence ext3 can be configured to journal only metadata and not file data.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80548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Operating systems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>
                <a:solidFill>
                  <a:schemeClr val="accent1">
                    <a:lumMod val="75000"/>
                  </a:schemeClr>
                </a:solidFill>
              </a:rPr>
              <a:t>Storage Management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  <a:p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Journaling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3C9BF65B-61CD-4804-83BB-54624E49F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111" y="1513221"/>
            <a:ext cx="8848860" cy="516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 typeface="Monotype Sorts" charset="0"/>
              <a:buChar char="n"/>
              <a:defRPr/>
            </a:pPr>
            <a:r>
              <a:rPr lang="en-US" sz="2200" kern="0" dirty="0">
                <a:ea typeface="ＭＳ Ｐゴシック" charset="0"/>
                <a:cs typeface="ＭＳ Ｐゴシック" charset="0"/>
              </a:rPr>
              <a:t>ext3 implements </a:t>
            </a:r>
            <a:r>
              <a:rPr lang="en-US" sz="2200" b="1" kern="0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journaling</a:t>
            </a:r>
            <a:r>
              <a:rPr lang="en-US" sz="2200" kern="0" dirty="0">
                <a:ea typeface="ＭＳ Ｐゴシック" charset="0"/>
                <a:cs typeface="ＭＳ Ｐゴシック" charset="0"/>
              </a:rPr>
              <a:t>, with file system updates first written to a log file in the form of </a:t>
            </a:r>
            <a:r>
              <a:rPr lang="en-US" sz="2200" b="1" kern="0" dirty="0" smtClean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transactions </a:t>
            </a:r>
            <a:r>
              <a:rPr lang="en-US" sz="2200" kern="0" dirty="0" smtClean="0">
                <a:ea typeface="ＭＳ Ｐゴシック" charset="0"/>
                <a:cs typeface="ＭＳ Ｐゴシック" charset="0"/>
              </a:rPr>
              <a:t>(i.e. a set of operations that performs a specific task)</a:t>
            </a:r>
            <a:endParaRPr lang="en-US" sz="2200" kern="0" dirty="0">
              <a:ea typeface="ＭＳ Ｐゴシック" charset="0"/>
              <a:cs typeface="ＭＳ Ｐゴシック" charset="0"/>
            </a:endParaRPr>
          </a:p>
          <a:p>
            <a:pPr lvl="1">
              <a:buFont typeface="Monotype Sorts" charset="0"/>
              <a:buChar char="l"/>
              <a:defRPr/>
            </a:pPr>
            <a:r>
              <a:rPr lang="en-US" sz="2200" kern="0" dirty="0">
                <a:ea typeface="ＭＳ Ｐゴシック" charset="0"/>
                <a:cs typeface="ＭＳ Ｐゴシック" charset="0"/>
              </a:rPr>
              <a:t>Once in log file, considered committed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sz="2200" kern="0" dirty="0">
                <a:ea typeface="ＭＳ Ｐゴシック" charset="0"/>
                <a:cs typeface="ＭＳ Ｐゴシック" charset="0"/>
              </a:rPr>
              <a:t>Over time, log file transactions replayed over file system to put changes in place</a:t>
            </a:r>
          </a:p>
          <a:p>
            <a:pPr>
              <a:buFont typeface="Monotype Sorts" charset="0"/>
              <a:buChar char="n"/>
              <a:defRPr/>
            </a:pPr>
            <a:r>
              <a:rPr lang="en-US" sz="2200" kern="0" dirty="0">
                <a:ea typeface="ＭＳ Ｐゴシック" charset="0"/>
                <a:cs typeface="ＭＳ Ｐゴシック" charset="0"/>
              </a:rPr>
              <a:t>On system crash, some transactions might be in journal but not yet placed into file system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sz="2200" kern="0" dirty="0">
                <a:ea typeface="ＭＳ Ｐゴシック" charset="0"/>
                <a:cs typeface="ＭＳ Ｐゴシック" charset="0"/>
              </a:rPr>
              <a:t>Must be completed once system recovers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sz="2200" kern="0" dirty="0">
                <a:ea typeface="ＭＳ Ｐゴシック" charset="0"/>
                <a:cs typeface="ＭＳ Ｐゴシック" charset="0"/>
              </a:rPr>
              <a:t>No other consistency checking is needed after a crash (much faster than older methods)</a:t>
            </a:r>
          </a:p>
          <a:p>
            <a:pPr>
              <a:buFont typeface="Monotype Sorts" charset="0"/>
              <a:buChar char="n"/>
              <a:defRPr/>
            </a:pPr>
            <a:r>
              <a:rPr lang="en-US" sz="2200" kern="0" dirty="0">
                <a:ea typeface="ＭＳ Ｐゴシック" charset="0"/>
                <a:cs typeface="ＭＳ Ｐゴシック" charset="0"/>
              </a:rPr>
              <a:t>Improves write performance on hard disks by turning random I/O into sequential </a:t>
            </a:r>
            <a:r>
              <a:rPr lang="en-US" sz="2200" kern="0" dirty="0" smtClean="0">
                <a:ea typeface="ＭＳ Ｐゴシック" charset="0"/>
                <a:cs typeface="ＭＳ Ｐゴシック" charset="0"/>
              </a:rPr>
              <a:t>I/O</a:t>
            </a:r>
            <a:endParaRPr lang="en-US" sz="2200" kern="0" dirty="0"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kern="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666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The Linux Process File System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FF14A419-CA4D-47A7-B273-F1C01862D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61" y="1513221"/>
            <a:ext cx="9116617" cy="5308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The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proc file system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does not store data, rather, its contents are computed on demand according to user file I/O requests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proc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must implement a directory structure, and the file contents within; it must then define a unique and persistent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inode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number for each directory and files it contains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It uses this </a:t>
            </a:r>
            <a:r>
              <a:rPr kumimoji="1" lang="en-US" alt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inode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number to identify just what operation is required when a user tries to read from a particular file </a:t>
            </a:r>
            <a:r>
              <a:rPr kumimoji="1" lang="en-US" alt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inode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or perform a lookup in a particular directory </a:t>
            </a:r>
            <a:r>
              <a:rPr kumimoji="1" lang="en-US" alt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inode</a:t>
            </a:r>
            <a:endParaRPr kumimoji="1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When data is read from one of these files, </a:t>
            </a: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proc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collects the appropriate information, formats it into text form and places it into the requesting process</a:t>
            </a:r>
            <a:r>
              <a:rPr lang="en-US" altLang="en-US" sz="2200" kern="0" dirty="0">
                <a:solidFill>
                  <a:srgbClr val="000000"/>
                </a:solidFill>
              </a:rPr>
              <a:t>’</a:t>
            </a:r>
            <a:r>
              <a:rPr kumimoji="1" lang="en-US" altLang="ja-JP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 read buffer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I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Under Linux, the traditional </a:t>
            </a:r>
            <a:r>
              <a:rPr kumimoji="1" lang="en-IN" alt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ps</a:t>
            </a:r>
            <a:r>
              <a:rPr kumimoji="1" lang="en-I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command for listing the states of all running processes is implemented as an entirely unprivileged program that simply parses and formats the information from /proc.</a:t>
            </a:r>
            <a:endParaRPr kumimoji="1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24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venkateshprasad@pes.edu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Operating systems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  <a:p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33AE374F-35A8-4D48-A888-49E63AED1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63" y="3094886"/>
            <a:ext cx="9609050" cy="2094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1363" indent="-28416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0842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4271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7700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  <a:defRPr/>
            </a:pPr>
            <a:r>
              <a:rPr kumimoji="1" lang="en-I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MS PGothic" pitchFamily="34" charset="-128"/>
              </a:rPr>
              <a:t>Case Study: Unix/Linux File </a:t>
            </a:r>
            <a:r>
              <a:rPr kumimoji="1" lang="en-I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MS PGothic" pitchFamily="34" charset="-128"/>
              </a:rPr>
              <a:t>systems</a:t>
            </a:r>
            <a:endParaRPr kumimoji="1" lang="en-IN" alt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48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 Credits for all PPTs of this course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04" y="1488338"/>
            <a:ext cx="8813846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slides/diagrams in this course are an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combination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enhancement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material from the following resources and persons: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 of Operating System Concepts, Abraham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Silberschatz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Peter Baer Galvin, Greg Gagne -  9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2013 and some slides from 10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2018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conceptual text and diagram from 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 - Internals and Design Principles, William Stallings, 9</a:t>
            </a:r>
            <a:r>
              <a:rPr kumimoji="0" lang="en-IN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2018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presentation transcripts from A. Frank – P. Weisberg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conceptual text from Operating Systems: Three Easy Pieces,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Remzi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Arpaci-Dusseau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Andrea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Arpaci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Dusseau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</p:spTree>
    <p:extLst>
      <p:ext uri="{BB962C8B-B14F-4D97-AF65-F5344CB8AC3E}">
        <p14:creationId xmlns="" xmlns:p14="http://schemas.microsoft.com/office/powerpoint/2010/main" val="22464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Linux File System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D02256D8-8144-4270-A181-E8D19B0FD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880" y="1490736"/>
            <a:ext cx="9523235" cy="531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To the user, Linux</a:t>
            </a: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’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 file system appears as a hierarchical directory tree obeying UNIX semantics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Internally, the kernel hides implementation details and manages the multiple different file systems via an abstraction layer, that is, the virtual file system (VFS)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The Linux VFS is designed around object-oriented principles and is composed of four components: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 set of definitions that define what a file object is allowed to look like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The </a:t>
            </a:r>
            <a:r>
              <a:rPr kumimoji="1" lang="en-US" alt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inode</a:t>
            </a: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 object 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structure represent an individual file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The </a:t>
            </a: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file object 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represents an open file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The </a:t>
            </a: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superblock object 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represents an entire file system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 </a:t>
            </a:r>
            <a:r>
              <a:rPr kumimoji="1" lang="en-US" alt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dentry</a:t>
            </a: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 object 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represents an individual directory entry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None/>
              <a:tabLst/>
              <a:defRPr/>
            </a:pP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689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Linux File System (Cont.)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ECA66AA7-AD78-435C-92C5-6BC4AC5D0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22" y="1513222"/>
            <a:ext cx="7633603" cy="4969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The Linux VFS is designed around object-oriented principles and  layer of software to manipulate those objects with a set of operations on the objects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For example for the file object operations include (from struct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file_operations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in /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usr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/include/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linux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/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fs.h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       int open(. . .) — Open a file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      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ssize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t read(. . .) — Read from a file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      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ssize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t write(. . .) — Write to a file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       int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mmap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(. . .) — Memory-map a file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None/>
              <a:tabLst/>
              <a:defRPr/>
            </a:pP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115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Linux File System (Cont.)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ECA66AA7-AD78-435C-92C5-6BC4AC5D0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22" y="1513222"/>
            <a:ext cx="7633603" cy="4969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The Linux VFS is designed around object-oriented principles and  layer of software to manipulate those objects with a set of operations on the objects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For example for the file object operations include (from struct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file_operations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in /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usr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/include/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linux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/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fs.h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       int open(. . .) — Open a file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      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ssize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t read(. . .) — Read from a file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      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ssize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t write(. . .) — Write to a file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       int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mmap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(. . .) — Memory-map a file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None/>
              <a:tabLst/>
              <a:defRPr/>
            </a:pP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71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The Linux ext3 File System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5350B847-E7C3-4D29-9206-DEF4EDA6E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111" y="1513221"/>
            <a:ext cx="8447146" cy="521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ext3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is standard on disk file system for Linux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Uses a mechanism similar to that of BSD Fast File System (FFS) for locating data blocks belonging to a specific file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Supersedes older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extfs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,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ext2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file systems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Work on ext4 adding features like extents completed in 2008</a:t>
            </a:r>
          </a:p>
          <a:p>
            <a:pPr lvl="2" indent="-285750"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Extents replace the traditional block mapping scheme used by ext2 and ext3.</a:t>
            </a:r>
          </a:p>
          <a:p>
            <a:pPr lvl="2" indent="-285750"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Now ext4 is the default file system for many Linux distributions including Ubuntu.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Of course, many other file system choices with Linux distributions.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65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The Linux ext3 File System (Cont.)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5CA05DB9-C35D-4A14-934B-F17EAAF59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26" y="1513221"/>
            <a:ext cx="9419090" cy="528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The main differences between ext2fs and FFS concern their disk allocation policies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In ffs, the disk is allocated to files in blocks of 8Kb, with blocks being subdivided into fragments of 1Kb to store small files or partially filled blocks at the end of a file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ext3 does not use fragments; it performs its allocations in smaller units  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The default block size on ext3 varies as a function of total size of file system with support for 1, 2, 4 and 8 KB blocks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ext3 uses cluster allocation policies designed to place logically adjacent blocks of a file into physically adjacent blocks on disk, so that it can submit an I/O request for several disk blocks as a single operation on a </a:t>
            </a: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block group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Maintains bit map of free blocks in a block group, searches for free byte to allocate at least 8 blocks at a time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268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Ext2fs Block-Allocation Policies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pic>
        <p:nvPicPr>
          <p:cNvPr id="2" name="Picture 1" descr="18_07.pdf">
            <a:extLst>
              <a:ext uri="{FF2B5EF4-FFF2-40B4-BE49-F238E27FC236}">
                <a16:creationId xmlns:a16="http://schemas.microsoft.com/office/drawing/2014/main" xmlns="" id="{05BF97DA-038A-40CB-A9AA-EA218AD01F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62028" y="1868853"/>
            <a:ext cx="7009610" cy="459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9435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6289</TotalTime>
  <Words>1031</Words>
  <Application>Microsoft Office PowerPoint</Application>
  <PresentationFormat>Custom</PresentationFormat>
  <Paragraphs>95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PES-CSE</cp:lastModifiedBy>
  <cp:revision>811</cp:revision>
  <dcterms:created xsi:type="dcterms:W3CDTF">2020-06-03T14:19:11Z</dcterms:created>
  <dcterms:modified xsi:type="dcterms:W3CDTF">2020-11-04T07:32:23Z</dcterms:modified>
</cp:coreProperties>
</file>