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8" r:id="rId2"/>
    <p:sldId id="380" r:id="rId3"/>
    <p:sldId id="544" r:id="rId4"/>
    <p:sldId id="532" r:id="rId5"/>
    <p:sldId id="534" r:id="rId6"/>
    <p:sldId id="535" r:id="rId7"/>
    <p:sldId id="536" r:id="rId8"/>
    <p:sldId id="540" r:id="rId9"/>
    <p:sldId id="537" r:id="rId10"/>
    <p:sldId id="538" r:id="rId11"/>
    <p:sldId id="539" r:id="rId12"/>
    <p:sldId id="541" r:id="rId13"/>
    <p:sldId id="542" r:id="rId14"/>
    <p:sldId id="543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3" d="100"/>
          <a:sy n="63" d="100"/>
        </p:scale>
        <p:origin x="-10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017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8365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269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045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Explore the structure of an operating system</a:t>
            </a:r>
            <a:r>
              <a:rPr lang="ja-JP" altLang="en-US" dirty="0"/>
              <a:t>’</a:t>
            </a:r>
            <a:r>
              <a:rPr lang="en-US" altLang="ja-JP" dirty="0"/>
              <a:t>s I/O subsystem</a:t>
            </a:r>
          </a:p>
          <a:p>
            <a:r>
              <a:rPr lang="en-US" altLang="en-US" dirty="0"/>
              <a:t>Discuss the principles of I/O hardware and its complexity</a:t>
            </a:r>
          </a:p>
          <a:p>
            <a:r>
              <a:rPr lang="en-US" altLang="en-US" dirty="0"/>
              <a:t>Provide details of the performance aspects of I/O hardware and software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750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The hardware mechanism that enables a device to notify the CPU is called an </a:t>
            </a:r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interrupt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608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PCI bus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(the common PC system bus) connects the processor–memory subsystem to fast devices, and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an </a:t>
            </a:r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expansion bus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connects relatively slow devices, such as the keyboard and serial and USB ports.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Four disks are connected together on a </a:t>
            </a:r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Small Computer System Interface 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Palatino-Bold"/>
              </a:rPr>
              <a:t>(</a:t>
            </a:r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SCSI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Palatino-Bold"/>
              </a:rPr>
              <a:t>)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bus plugged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into a SCSI controller. 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SCSI bus controller typically contains a processor, microcode, and some private memory to enable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it to process the SCSI protocol messages.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263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663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118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200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9162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I/O Management, System Protection and Security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Polling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B66A33CE-6DB6-4709-90FE-24F58D89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52" y="1470371"/>
            <a:ext cx="9907691" cy="512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883" indent="-342883">
              <a:spcBef>
                <a:spcPts val="400"/>
              </a:spcBef>
              <a:buFont typeface="Monotype Sorts" charset="2"/>
              <a:buChar char="n"/>
              <a:defRPr/>
            </a:pPr>
            <a:r>
              <a:rPr lang="en-US" sz="2200" kern="0" dirty="0">
                <a:ea typeface="ＭＳ Ｐゴシック" charset="-128"/>
              </a:rPr>
              <a:t>For each byte of I/O</a:t>
            </a:r>
          </a:p>
          <a:p>
            <a:pPr marL="800060" lvl="1" indent="-342883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200" kern="0" dirty="0" smtClean="0">
                <a:ea typeface="ＭＳ Ｐゴシック" charset="-128"/>
              </a:rPr>
              <a:t>Host repeatedly reads </a:t>
            </a:r>
            <a:r>
              <a:rPr lang="en-US" sz="2200" kern="0" dirty="0">
                <a:ea typeface="ＭＳ Ｐゴシック" charset="-128"/>
              </a:rPr>
              <a:t>busy bit from status register until </a:t>
            </a:r>
            <a:r>
              <a:rPr lang="en-US" sz="2200" kern="0" dirty="0" smtClean="0">
                <a:ea typeface="ＭＳ Ｐゴシック" charset="-128"/>
              </a:rPr>
              <a:t>that bit becomes clear (</a:t>
            </a:r>
            <a:r>
              <a:rPr lang="en-US" sz="2200" b="1" kern="0" dirty="0" smtClean="0">
                <a:solidFill>
                  <a:srgbClr val="0070C0"/>
                </a:solidFill>
                <a:ea typeface="ＭＳ Ｐゴシック" charset="-128"/>
              </a:rPr>
              <a:t>here host is busy-waiting or polling</a:t>
            </a:r>
            <a:r>
              <a:rPr lang="en-US" sz="2200" kern="0" dirty="0" smtClean="0">
                <a:ea typeface="ＭＳ Ｐゴシック" charset="-128"/>
              </a:rPr>
              <a:t>)</a:t>
            </a:r>
            <a:endParaRPr lang="en-US" sz="2200" kern="0" dirty="0">
              <a:ea typeface="ＭＳ Ｐゴシック" charset="-128"/>
            </a:endParaRPr>
          </a:p>
          <a:p>
            <a:pPr marL="800060" lvl="1" indent="-342883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200" kern="0" dirty="0">
                <a:ea typeface="ＭＳ Ｐゴシック" charset="-128"/>
              </a:rPr>
              <a:t>Host sets read or write bit and if </a:t>
            </a:r>
            <a:r>
              <a:rPr lang="en-US" sz="2200" kern="0" dirty="0" smtClean="0">
                <a:ea typeface="ＭＳ Ｐゴシック" charset="-128"/>
              </a:rPr>
              <a:t>write, </a:t>
            </a:r>
            <a:r>
              <a:rPr lang="en-US" sz="2200" kern="0" dirty="0">
                <a:ea typeface="ＭＳ Ｐゴシック" charset="-128"/>
              </a:rPr>
              <a:t>copies data into data-out register</a:t>
            </a:r>
          </a:p>
          <a:p>
            <a:pPr marL="800060" lvl="1" indent="-342883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200" kern="0" dirty="0">
                <a:ea typeface="ＭＳ Ｐゴシック" charset="-128"/>
              </a:rPr>
              <a:t>Host sets command-ready bit</a:t>
            </a:r>
          </a:p>
          <a:p>
            <a:pPr marL="800060" lvl="1" indent="-342883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200" kern="0" dirty="0">
                <a:ea typeface="ＭＳ Ｐゴシック" charset="-128"/>
              </a:rPr>
              <a:t>Controller </a:t>
            </a:r>
            <a:r>
              <a:rPr lang="en-US" sz="2200" kern="0" dirty="0" smtClean="0">
                <a:ea typeface="ＭＳ Ｐゴシック" charset="-128"/>
              </a:rPr>
              <a:t>notices command-ready </a:t>
            </a:r>
            <a:r>
              <a:rPr lang="en-US" sz="2200" kern="0" dirty="0" err="1" smtClean="0">
                <a:ea typeface="ＭＳ Ｐゴシック" charset="-128"/>
              </a:rPr>
              <a:t>bt</a:t>
            </a:r>
            <a:r>
              <a:rPr lang="en-US" sz="2200" kern="0" dirty="0" smtClean="0">
                <a:ea typeface="ＭＳ Ｐゴシック" charset="-128"/>
              </a:rPr>
              <a:t> is set, sets </a:t>
            </a:r>
            <a:r>
              <a:rPr lang="en-US" sz="2200" kern="0" dirty="0">
                <a:ea typeface="ＭＳ Ｐゴシック" charset="-128"/>
              </a:rPr>
              <a:t>busy bit, executes transfer</a:t>
            </a:r>
          </a:p>
          <a:p>
            <a:pPr marL="800060" lvl="1" indent="-342883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200" kern="0" dirty="0">
                <a:ea typeface="ＭＳ Ｐゴシック" charset="-128"/>
              </a:rPr>
              <a:t>Controller clears busy bit, error bit, command-ready bit when transfer done</a:t>
            </a:r>
          </a:p>
          <a:p>
            <a:pPr marL="342883" indent="-342883">
              <a:spcBef>
                <a:spcPts val="400"/>
              </a:spcBef>
              <a:buFont typeface="Monotype Sorts" charset="2"/>
              <a:buChar char="n"/>
              <a:defRPr/>
            </a:pPr>
            <a:r>
              <a:rPr lang="en-US" sz="2200" kern="0" dirty="0">
                <a:ea typeface="ＭＳ Ｐゴシック" charset="-128"/>
              </a:rPr>
              <a:t>Step 1 above is </a:t>
            </a:r>
            <a:r>
              <a:rPr lang="en-US" sz="2200" b="1" kern="0" dirty="0">
                <a:solidFill>
                  <a:srgbClr val="3366FF"/>
                </a:solidFill>
                <a:ea typeface="ＭＳ Ｐゴシック" charset="-128"/>
              </a:rPr>
              <a:t>busy-wait</a:t>
            </a:r>
            <a:r>
              <a:rPr lang="en-US" sz="2200" b="1" kern="0" dirty="0">
                <a:ea typeface="ＭＳ Ｐゴシック" charset="-128"/>
              </a:rPr>
              <a:t> </a:t>
            </a:r>
            <a:r>
              <a:rPr lang="en-US" sz="2200" kern="0" dirty="0">
                <a:ea typeface="ＭＳ Ｐゴシック" charset="-128"/>
              </a:rPr>
              <a:t>cycle to wait for I/O from device</a:t>
            </a:r>
          </a:p>
          <a:p>
            <a:pPr marL="742913" lvl="1" indent="-285736">
              <a:spcBef>
                <a:spcPts val="400"/>
              </a:spcBef>
              <a:buFont typeface="Monotype Sorts" charset="2"/>
              <a:buChar char="l"/>
              <a:defRPr/>
            </a:pPr>
            <a:r>
              <a:rPr lang="en-US" sz="2200" kern="0" dirty="0">
                <a:ea typeface="ＭＳ Ｐゴシック" charset="-128"/>
              </a:rPr>
              <a:t>Reasonable if device is fast</a:t>
            </a:r>
          </a:p>
          <a:p>
            <a:pPr marL="742913" lvl="1" indent="-285736">
              <a:spcBef>
                <a:spcPts val="400"/>
              </a:spcBef>
              <a:buFont typeface="Monotype Sorts" charset="2"/>
              <a:buChar char="l"/>
              <a:defRPr/>
            </a:pPr>
            <a:r>
              <a:rPr lang="en-US" sz="2200" kern="0" dirty="0">
                <a:ea typeface="ＭＳ Ｐゴシック" charset="-128"/>
              </a:rPr>
              <a:t>But inefficient if device slow</a:t>
            </a:r>
          </a:p>
          <a:p>
            <a:pPr marL="742913" lvl="1" indent="-285736">
              <a:spcBef>
                <a:spcPts val="400"/>
              </a:spcBef>
              <a:buFont typeface="Monotype Sorts" charset="2"/>
              <a:buChar char="l"/>
              <a:defRPr/>
            </a:pPr>
            <a:r>
              <a:rPr lang="en-US" sz="2200" kern="0" dirty="0">
                <a:ea typeface="ＭＳ Ｐゴシック" charset="-128"/>
              </a:rPr>
              <a:t>CPU switches to other tasks?</a:t>
            </a:r>
          </a:p>
          <a:p>
            <a:pPr marL="1085796" lvl="2" indent="-228589">
              <a:spcBef>
                <a:spcPts val="400"/>
              </a:spcBef>
              <a:buFont typeface="Webdings" charset="2"/>
              <a:buChar char="4"/>
              <a:defRPr/>
            </a:pPr>
            <a:r>
              <a:rPr lang="en-US" sz="2200" kern="0" dirty="0">
                <a:ea typeface="ＭＳ Ｐゴシック" charset="-128"/>
              </a:rPr>
              <a:t>But if miss a cycle data overwritten / lost</a:t>
            </a:r>
          </a:p>
        </p:txBody>
      </p:sp>
    </p:spTree>
    <p:extLst>
      <p:ext uri="{BB962C8B-B14F-4D97-AF65-F5344CB8AC3E}">
        <p14:creationId xmlns="" xmlns:p14="http://schemas.microsoft.com/office/powerpoint/2010/main" val="174284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Interrupts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FD0A92D-AB9E-47F3-A28B-C53BD549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29" y="1513221"/>
            <a:ext cx="9959071" cy="514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Polling can happen in 3 instruction cycles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Read a device register, logical--and to extract status bit, branch if not zero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How to be more efficient if non-zero infrequently?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CPU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Interrupt-request line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triggered by I/O device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Checked by processor after each instruction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Interrupt handler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receives interrupts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Maskable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ignore or delay some interrupts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Interrupt vector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dispatch interrupt to correct handler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Context switch at start and end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Based on priority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</a:t>
            </a:r>
            <a:r>
              <a:rPr kumimoji="1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nonmaskable</a:t>
            </a:r>
            <a:endParaRPr kumimoji="1" lang="en-US" altLang="en-US" sz="22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Interrupt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chaining (list of interrupt handlers)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more than one device at same interrupt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757" y="6002774"/>
            <a:ext cx="8348760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b="1" kern="0" dirty="0" smtClean="0">
                <a:solidFill>
                  <a:srgbClr val="3366FF"/>
                </a:solidFill>
                <a:ea typeface="MS PGothic" pitchFamily="34" charset="-128"/>
              </a:rPr>
              <a:t>Above features are provided by the CPU and by the Interrupt-controller hardware</a:t>
            </a:r>
          </a:p>
          <a:p>
            <a:pPr marL="800100" lvl="1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b="1" kern="0" dirty="0" smtClean="0">
                <a:solidFill>
                  <a:srgbClr val="3366FF"/>
                </a:solidFill>
                <a:ea typeface="MS PGothic" pitchFamily="34" charset="-128"/>
              </a:rPr>
              <a:t>Most CPUs have 2 interrupt request lines – </a:t>
            </a:r>
            <a:r>
              <a:rPr kumimoji="1" lang="en-US" altLang="en-US" b="1" kern="0" dirty="0" err="1" smtClean="0">
                <a:solidFill>
                  <a:srgbClr val="3366FF"/>
                </a:solidFill>
                <a:ea typeface="MS PGothic" pitchFamily="34" charset="-128"/>
              </a:rPr>
              <a:t>maskable</a:t>
            </a:r>
            <a:r>
              <a:rPr kumimoji="1" lang="en-US" altLang="en-US" b="1" kern="0" dirty="0" smtClean="0">
                <a:solidFill>
                  <a:srgbClr val="3366FF"/>
                </a:solidFill>
                <a:ea typeface="MS PGothic" pitchFamily="34" charset="-128"/>
              </a:rPr>
              <a:t> and </a:t>
            </a:r>
            <a:r>
              <a:rPr kumimoji="1" lang="en-US" altLang="en-US" b="1" kern="0" dirty="0" err="1" smtClean="0">
                <a:solidFill>
                  <a:srgbClr val="3366FF"/>
                </a:solidFill>
                <a:ea typeface="MS PGothic" pitchFamily="34" charset="-128"/>
              </a:rPr>
              <a:t>nonmaskable</a:t>
            </a:r>
            <a:endParaRPr kumimoji="1" lang="en-US" altLang="en-US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8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Interrupt-Driven I/O Cycle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="" xmlns:a16="http://schemas.microsoft.com/office/drawing/2014/main" id="{0FDFA93F-6F2D-4811-9CD6-4187D39C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4" y="1868853"/>
            <a:ext cx="7772754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7840" y="4663440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At boot </a:t>
            </a:r>
            <a:r>
              <a:rPr lang="en-IN" dirty="0" smtClean="0">
                <a:solidFill>
                  <a:srgbClr val="C00000"/>
                </a:solidFill>
              </a:rPr>
              <a:t>time, OS probes the hardware buses to determine the devices present and installs the corresponding interrupt handlers into the interrupt vector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7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Intel Pentium Processor Event-Vector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="" xmlns:a16="http://schemas.microsoft.com/office/drawing/2014/main" id="{991214ED-9DCA-4035-B838-71DFFDF1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4" y="1590447"/>
            <a:ext cx="7163941" cy="49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57160" y="2374315"/>
            <a:ext cx="2484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Events from 0 to 31 are </a:t>
            </a:r>
            <a:r>
              <a:rPr lang="en-IN" dirty="0" err="1" smtClean="0"/>
              <a:t>nonmaskable</a:t>
            </a:r>
            <a:r>
              <a:rPr lang="en-IN" dirty="0" smtClean="0"/>
              <a:t> and are used to signal various error conditions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36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Interrupts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9BC4CE-D327-410D-871B-10A6803477E6}"/>
              </a:ext>
            </a:extLst>
          </p:cNvPr>
          <p:cNvSpPr txBox="1">
            <a:spLocks/>
          </p:cNvSpPr>
          <p:nvPr/>
        </p:nvSpPr>
        <p:spPr bwMode="auto">
          <a:xfrm>
            <a:off x="598882" y="1675377"/>
            <a:ext cx="9276638" cy="478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Interrupt mechanism also used for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exceptions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Terminate process, crash system due to hardware error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Page fault executes when memory access error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 call executes via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trap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trigger kernel to execute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request 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Software interrupt or trap is given a lower priority compared to device interrupts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Multi-CPU systems can process interrupts concurrently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operating system designed to handle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Used for time-sensitive processing, frequent, must be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fast</a:t>
            </a:r>
          </a:p>
          <a:p>
            <a:pPr lvl="1" indent="-342900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en-US" sz="2000" kern="0" dirty="0" smtClean="0">
                <a:solidFill>
                  <a:srgbClr val="C00000"/>
                </a:solidFill>
              </a:rPr>
              <a:t>Note: Interrupt handlers in Solaris are executed as kernel threads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17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lang="en-IN" sz="2400" b="1" smtClean="0"/>
              <a:t>I/O </a:t>
            </a:r>
            <a:r>
              <a:rPr lang="en-IN" sz="2400" b="1" dirty="0" smtClean="0"/>
              <a:t>Hardware, polling and interrupts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F1A0A4D-7859-4C14-81E8-361B6D6DAE4C}"/>
              </a:ext>
            </a:extLst>
          </p:cNvPr>
          <p:cNvSpPr txBox="1">
            <a:spLocks/>
          </p:cNvSpPr>
          <p:nvPr/>
        </p:nvSpPr>
        <p:spPr bwMode="auto">
          <a:xfrm>
            <a:off x="393111" y="1555742"/>
            <a:ext cx="8701903" cy="505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I/O management is a major component of operating system design and operation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Important aspect of computer operation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I/O devices vary greatly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Various methods to control them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Performance management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New types of devices frequent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Ports, buses, device controllers connect to various devices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Device drivers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encapsulate device details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Present uniform device-access interface to I/O subsystem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65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I/O Hardware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7AE9E290-FCC2-4EB7-8C95-32075E57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4" y="1338444"/>
            <a:ext cx="9866135" cy="551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Incredible variety of I/O devices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Storage (Disks, tapes)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Transmission (network connections, Bluetooth)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Human-interface (screen, keyboard, mouse, audio in and out)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Common concepts – signals from I/O devices interface with computer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Port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connection point for device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Bus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-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daisy chain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 shared direct access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PCI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bus common in PCs and servers, PCI Express (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PCIe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expansion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bus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connects relatively slow devices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Controller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host adapter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– electronics that operate port, bus, device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Sometimes integrated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Sometimes separate circuit board (host adapter)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Contains processor, microcode, private memory, bus controller, 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etc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1428750" marR="0" lvl="3" indent="-2286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Char char="–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talk to per-device controller with bus controller, microcode, memory, </a:t>
            </a:r>
            <a:r>
              <a:rPr kumimoji="1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etc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031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Typical PC Bus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1030">
            <a:extLst>
              <a:ext uri="{FF2B5EF4-FFF2-40B4-BE49-F238E27FC236}">
                <a16:creationId xmlns="" xmlns:a16="http://schemas.microsoft.com/office/drawing/2014/main" id="{81380CC9-673E-4188-92F5-93C51BA1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71" y="1802377"/>
            <a:ext cx="7999758" cy="480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9928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I/O Hardware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CA7F99C-5754-4B93-A942-4E304620608E}"/>
              </a:ext>
            </a:extLst>
          </p:cNvPr>
          <p:cNvSpPr txBox="1">
            <a:spLocks/>
          </p:cNvSpPr>
          <p:nvPr/>
        </p:nvSpPr>
        <p:spPr bwMode="auto">
          <a:xfrm>
            <a:off x="338987" y="1513221"/>
            <a:ext cx="8773717" cy="509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I/O instructions control devices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Devices usually have registers where device driver places commands, addresses, and data to write, or read data from registers after command execution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Data-in register, data-out register, status register, control register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Typically 1-4 bytes, or FIFO buffer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2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I/O Hardware 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CA7F99C-5754-4B93-A942-4E304620608E}"/>
              </a:ext>
            </a:extLst>
          </p:cNvPr>
          <p:cNvSpPr txBox="1">
            <a:spLocks/>
          </p:cNvSpPr>
          <p:nvPr/>
        </p:nvSpPr>
        <p:spPr bwMode="auto">
          <a:xfrm>
            <a:off x="338987" y="1513221"/>
            <a:ext cx="8773717" cy="509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Devices have addresses, used by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MS PGothic" pitchFamily="34" charset="-128"/>
              </a:rPr>
              <a:t>Direct I/O instructions</a:t>
            </a:r>
          </a:p>
          <a:p>
            <a:pPr lvl="2">
              <a:defRPr/>
            </a:pPr>
            <a:r>
              <a:rPr kumimoji="1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Special I/O instructions specify the transfer of a byte or word to an I/O port address. </a:t>
            </a:r>
          </a:p>
          <a:p>
            <a:pPr lvl="2">
              <a:defRPr/>
            </a:pPr>
            <a:r>
              <a:rPr kumimoji="1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I/O instruction triggers bus lines to select the proper device and to move bits into or out of a device register.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Memory-mapped I/O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Device data and command registers mapped to processor address space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Especially for large address spaces (graphics)</a:t>
            </a:r>
          </a:p>
          <a:p>
            <a:pPr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Some systems use both techniques – I/O instructions to control some devices and memory-mapped I/O to control others</a:t>
            </a:r>
            <a:endParaRPr lang="en-US" altLang="en-US" sz="2200" kern="0" dirty="0" smtClean="0">
              <a:solidFill>
                <a:srgbClr val="0000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717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</a:rPr>
              <a:t>Device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 I/O Port Locations on </a:t>
            </a: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</a:rPr>
              <a:t>PCs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 (partial)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="" xmlns:a16="http://schemas.microsoft.com/office/drawing/2014/main" id="{9FC4E2C8-90F9-404F-AB59-597ADEB1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65" y="1868853"/>
            <a:ext cx="7010573" cy="454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2189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1002</Words>
  <Application>Microsoft Office PowerPoint</Application>
  <PresentationFormat>Custom</PresentationFormat>
  <Paragraphs>137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650</cp:revision>
  <dcterms:created xsi:type="dcterms:W3CDTF">2020-06-03T14:19:11Z</dcterms:created>
  <dcterms:modified xsi:type="dcterms:W3CDTF">2020-11-05T05:03:01Z</dcterms:modified>
</cp:coreProperties>
</file>