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58" r:id="rId2"/>
    <p:sldId id="380" r:id="rId3"/>
    <p:sldId id="551" r:id="rId4"/>
    <p:sldId id="544" r:id="rId5"/>
    <p:sldId id="550" r:id="rId6"/>
    <p:sldId id="546" r:id="rId7"/>
    <p:sldId id="545" r:id="rId8"/>
    <p:sldId id="549" r:id="rId9"/>
    <p:sldId id="552" r:id="rId10"/>
    <p:sldId id="553" r:id="rId11"/>
    <p:sldId id="554" r:id="rId12"/>
    <p:sldId id="3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86550" autoAdjust="0"/>
  </p:normalViewPr>
  <p:slideViewPr>
    <p:cSldViewPr snapToGrid="0">
      <p:cViewPr varScale="1">
        <p:scale>
          <a:sx n="60" d="100"/>
          <a:sy n="60" d="100"/>
        </p:scale>
        <p:origin x="-73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46CDE-B715-40F4-93C2-22C598A46E1D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D3F2E-11BD-4DCF-B044-94902FA4EB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865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2460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3657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2460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56491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Some computer architectures use physical memory addresses for DMA, but others perform </a:t>
            </a:r>
          </a:p>
          <a:p>
            <a:pPr algn="l"/>
            <a:r>
              <a:rPr lang="en-IN" sz="1800" b="1" i="0" u="none" strike="noStrike" baseline="0" dirty="0">
                <a:solidFill>
                  <a:srgbClr val="00AEF0"/>
                </a:solidFill>
                <a:latin typeface="Palatino-Bold"/>
              </a:rPr>
              <a:t>direct virtual memory access </a:t>
            </a:r>
            <a:r>
              <a:rPr lang="en-IN" sz="1800" b="1" i="0" u="none" strike="noStrike" baseline="0" dirty="0">
                <a:solidFill>
                  <a:srgbClr val="231F20"/>
                </a:solidFill>
                <a:latin typeface="Palatino-Bold"/>
              </a:rPr>
              <a:t>(</a:t>
            </a:r>
            <a:r>
              <a:rPr lang="en-IN" sz="1800" b="1" i="0" u="none" strike="noStrike" baseline="0" dirty="0">
                <a:solidFill>
                  <a:srgbClr val="00AEF0"/>
                </a:solidFill>
                <a:latin typeface="Palatino-Bold"/>
              </a:rPr>
              <a:t>DVMA</a:t>
            </a:r>
            <a:r>
              <a:rPr lang="en-IN" sz="1800" b="1" i="0" u="none" strike="noStrike" baseline="0" dirty="0">
                <a:solidFill>
                  <a:srgbClr val="231F20"/>
                </a:solidFill>
                <a:latin typeface="Palatino-Bold"/>
              </a:rPr>
              <a:t>)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, using virtual addresses that undergo translation to physical addresses. </a:t>
            </a:r>
          </a:p>
          <a:p>
            <a:pPr algn="l"/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DVMA can perform a transfer between two memory-mapped devices without the intervention of</a:t>
            </a:r>
          </a:p>
          <a:p>
            <a:pPr algn="l"/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the CPU or the use of main memory.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47834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3657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91403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31251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36572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3657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I/O Management, System Protection and Security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DMA Block Diagram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33259" y="2005177"/>
            <a:ext cx="45624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3248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DMA Controller Data Transfer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63106" y="2225565"/>
            <a:ext cx="450565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41739" y="1450816"/>
            <a:ext cx="521313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I/O </a:t>
            </a:r>
            <a:r>
              <a:rPr lang="en-IN" dirty="0" smtClean="0"/>
              <a:t>device </a:t>
            </a:r>
            <a:r>
              <a:rPr lang="en-IN" dirty="0" smtClean="0"/>
              <a:t>sends </a:t>
            </a:r>
            <a:r>
              <a:rPr lang="en-IN" dirty="0" smtClean="0"/>
              <a:t>the DMA request (</a:t>
            </a:r>
            <a:r>
              <a:rPr lang="en-IN" b="1" dirty="0" smtClean="0"/>
              <a:t>DRQ</a:t>
            </a:r>
            <a:r>
              <a:rPr lang="en-IN" dirty="0" smtClean="0"/>
              <a:t>) to the DMA controller. </a:t>
            </a:r>
            <a:endParaRPr lang="en-IN" dirty="0" smtClean="0"/>
          </a:p>
          <a:p>
            <a:pPr>
              <a:buFont typeface="Wingdings" pitchFamily="2" charset="2"/>
              <a:buChar char="v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DMA </a:t>
            </a:r>
            <a:r>
              <a:rPr lang="en-IN" dirty="0" smtClean="0"/>
              <a:t>controller accepts this DRQ and asks the CPU to hold for a few clock cycles by sending it the Hold request (</a:t>
            </a:r>
            <a:r>
              <a:rPr lang="en-IN" b="1" dirty="0" smtClean="0"/>
              <a:t>HLD</a:t>
            </a:r>
            <a:r>
              <a:rPr lang="en-IN" dirty="0" smtClean="0"/>
              <a:t>).</a:t>
            </a:r>
          </a:p>
          <a:p>
            <a:pPr>
              <a:buFont typeface="Wingdings" pitchFamily="2" charset="2"/>
              <a:buChar char="v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CPU receives the Hold request (HLD) from DMA controller and relinquishes the bus and sends the Hold acknowledgement (</a:t>
            </a:r>
            <a:r>
              <a:rPr lang="en-IN" b="1" dirty="0" smtClean="0"/>
              <a:t>HLDA</a:t>
            </a:r>
            <a:r>
              <a:rPr lang="en-IN" dirty="0" smtClean="0"/>
              <a:t>) to DMA controller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v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DMA </a:t>
            </a:r>
            <a:r>
              <a:rPr lang="en-IN" dirty="0" smtClean="0"/>
              <a:t>controller acknowledges I/O device </a:t>
            </a:r>
            <a:r>
              <a:rPr lang="en-IN" b="1" dirty="0" smtClean="0"/>
              <a:t>(DACK)</a:t>
            </a:r>
            <a:r>
              <a:rPr lang="en-IN" dirty="0" smtClean="0"/>
              <a:t> that the data transfer can be performed and DMA controller takes </a:t>
            </a:r>
            <a:r>
              <a:rPr lang="en-IN" dirty="0" smtClean="0"/>
              <a:t>charge </a:t>
            </a:r>
            <a:r>
              <a:rPr lang="en-IN" dirty="0" smtClean="0"/>
              <a:t>of the system bus and transfers the data to or from memory</a:t>
            </a:r>
            <a:r>
              <a:rPr lang="en-IN" dirty="0" smtClean="0"/>
              <a:t>.</a:t>
            </a:r>
            <a:endParaRPr lang="en-IN" smtClean="0"/>
          </a:p>
          <a:p>
            <a:pPr>
              <a:buFont typeface="Wingdings" pitchFamily="2" charset="2"/>
              <a:buChar char="v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When the data transfer is accomplished, the DMA </a:t>
            </a:r>
            <a:r>
              <a:rPr lang="en-IN" dirty="0" smtClean="0"/>
              <a:t>sends an</a:t>
            </a:r>
            <a:r>
              <a:rPr lang="en-IN" dirty="0" smtClean="0"/>
              <a:t> </a:t>
            </a:r>
            <a:r>
              <a:rPr lang="en-IN" b="1" dirty="0" smtClean="0"/>
              <a:t>interrupt</a:t>
            </a:r>
            <a:r>
              <a:rPr lang="en-IN" dirty="0" smtClean="0"/>
              <a:t> </a:t>
            </a:r>
            <a:r>
              <a:rPr lang="en-IN" dirty="0" smtClean="0"/>
              <a:t>to the processor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324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venkateshprasad@pes.edu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33AE374F-35A8-4D48-A888-49E63AED1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3" y="3094886"/>
            <a:ext cx="9609050" cy="209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400" b="1" kern="0" dirty="0" smtClean="0"/>
              <a:t>I/O </a:t>
            </a:r>
            <a:r>
              <a:rPr kumimoji="1" lang="en-US" altLang="en-US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ea typeface="MS PGothic" pitchFamily="34" charset="-128"/>
              </a:rPr>
              <a:t>Systems - DMA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48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Credits for all PPTs of this course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04" y="1488338"/>
            <a:ext cx="881384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slides/diagrams in this course are an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enhancement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material from the following resources and persons: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of Operating System Concepts, Abraham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Silberschatz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Peter Baer Galvin, Greg Gagne -  9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2013 and some slides from 10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and diagram from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 - Internals and Design Principles, William Stallings, 9</a:t>
            </a:r>
            <a:r>
              <a:rPr kumimoji="0" lang="en-IN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presentation transcripts from A. Frank – P. Weisberg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from Operating Systems: Three Easy Pieces,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Remzi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Arpaci-Dusseau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Andrea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</p:spTree>
    <p:extLst>
      <p:ext uri="{BB962C8B-B14F-4D97-AF65-F5344CB8AC3E}">
        <p14:creationId xmlns="" xmlns:p14="http://schemas.microsoft.com/office/powerpoint/2010/main" val="22464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Direct Memory Access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729CDEA7-4602-4454-8F1D-6B835534F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16458"/>
            <a:ext cx="6858000" cy="516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0">
              <a:defRPr/>
            </a:pPr>
            <a:r>
              <a:rPr lang="en-IN" sz="2000" b="1" dirty="0" smtClean="0"/>
              <a:t>Direct </a:t>
            </a:r>
            <a:r>
              <a:rPr lang="en-IN" sz="2000" b="1" dirty="0" smtClean="0"/>
              <a:t>Memory Access</a:t>
            </a:r>
            <a:r>
              <a:rPr lang="en-IN" sz="2000" dirty="0" smtClean="0"/>
              <a:t> (DMA) transfers the block of data between the </a:t>
            </a:r>
            <a:r>
              <a:rPr lang="en-IN" sz="2000" i="1" dirty="0" smtClean="0"/>
              <a:t>memory</a:t>
            </a:r>
            <a:r>
              <a:rPr lang="en-IN" sz="2000" dirty="0" smtClean="0"/>
              <a:t> and </a:t>
            </a:r>
            <a:r>
              <a:rPr lang="en-IN" sz="2000" i="1" dirty="0" smtClean="0"/>
              <a:t>peripheral devices</a:t>
            </a:r>
            <a:r>
              <a:rPr lang="en-IN" sz="2000" dirty="0" smtClean="0"/>
              <a:t> of the system,</a:t>
            </a:r>
            <a:r>
              <a:rPr lang="en-IN" sz="2000" b="1" dirty="0" smtClean="0"/>
              <a:t> without the participation </a:t>
            </a:r>
            <a:r>
              <a:rPr lang="en-IN" sz="2000" dirty="0" smtClean="0"/>
              <a:t>of the </a:t>
            </a:r>
            <a:r>
              <a:rPr lang="en-IN" sz="2000" b="1" dirty="0" smtClean="0"/>
              <a:t>processor</a:t>
            </a:r>
            <a:r>
              <a:rPr lang="en-IN" sz="2000" dirty="0" smtClean="0"/>
              <a:t>. </a:t>
            </a:r>
            <a:endParaRPr lang="en-IN" sz="2000" dirty="0" smtClean="0"/>
          </a:p>
          <a:p>
            <a:pPr lvl="1">
              <a:defRPr/>
            </a:pPr>
            <a:r>
              <a:rPr lang="en-IN" sz="2000" dirty="0" smtClean="0"/>
              <a:t>The </a:t>
            </a:r>
            <a:r>
              <a:rPr lang="en-IN" sz="2000" dirty="0" smtClean="0"/>
              <a:t>unit that controls the activity of accessing memory directly is called a </a:t>
            </a:r>
            <a:r>
              <a:rPr lang="en-IN" sz="2000" b="1" dirty="0" smtClean="0"/>
              <a:t>DMA controller</a:t>
            </a:r>
            <a:r>
              <a:rPr lang="en-IN" sz="2000" dirty="0" smtClean="0"/>
              <a:t>.</a:t>
            </a: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>
              <a:defRPr/>
            </a:pPr>
            <a:r>
              <a:rPr lang="en-US" altLang="en-US" sz="2000" kern="0" dirty="0" smtClean="0">
                <a:solidFill>
                  <a:srgbClr val="000000"/>
                </a:solidFill>
              </a:rPr>
              <a:t>Used to avoid </a:t>
            </a:r>
            <a:r>
              <a:rPr lang="en-US" altLang="en-US" sz="2000" b="1" kern="0" dirty="0" smtClean="0">
                <a:solidFill>
                  <a:srgbClr val="3366FF"/>
                </a:solidFill>
              </a:rPr>
              <a:t>programmed I/O</a:t>
            </a:r>
            <a:r>
              <a:rPr lang="en-US" altLang="en-US" sz="2000" kern="0" dirty="0" smtClean="0">
                <a:solidFill>
                  <a:srgbClr val="000000"/>
                </a:solidFill>
              </a:rPr>
              <a:t> (</a:t>
            </a:r>
            <a:r>
              <a:rPr lang="en-US" altLang="en-US" sz="2000" kern="0" dirty="0" smtClean="0">
                <a:solidFill>
                  <a:srgbClr val="C00000"/>
                </a:solidFill>
              </a:rPr>
              <a:t>one byte at a time</a:t>
            </a:r>
            <a:r>
              <a:rPr lang="en-US" altLang="en-US" sz="2000" kern="0" dirty="0" smtClean="0">
                <a:solidFill>
                  <a:srgbClr val="000000"/>
                </a:solidFill>
              </a:rPr>
              <a:t>) for large data movement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Bypasses </a:t>
            </a: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CPU to transfer data directly between I/O device and </a:t>
            </a:r>
            <a:r>
              <a:rPr kumimoji="1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memory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lang="en-US" altLang="en-US" sz="2000" kern="0" dirty="0" smtClean="0">
                <a:solidFill>
                  <a:srgbClr val="000000"/>
                </a:solidFill>
              </a:rPr>
              <a:t>A simple DMA controller is a standard component in all modern computers, from </a:t>
            </a:r>
            <a:r>
              <a:rPr lang="en-US" altLang="en-US" sz="2000" kern="0" dirty="0" err="1" smtClean="0">
                <a:solidFill>
                  <a:srgbClr val="000000"/>
                </a:solidFill>
              </a:rPr>
              <a:t>smartphones</a:t>
            </a:r>
            <a:r>
              <a:rPr lang="en-US" altLang="en-US" sz="2000" kern="0" dirty="0" smtClean="0">
                <a:solidFill>
                  <a:srgbClr val="000000"/>
                </a:solidFill>
              </a:rPr>
              <a:t> to mainframes.</a:t>
            </a:r>
            <a:r>
              <a:rPr kumimoji="1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lang="en-US" altLang="en-US" sz="2000" kern="0" dirty="0" smtClean="0">
                <a:solidFill>
                  <a:srgbClr val="000000"/>
                </a:solidFill>
              </a:rPr>
              <a:t>Handshaking between DMA controller and device controller is performed via a pair of wires called </a:t>
            </a:r>
            <a:r>
              <a:rPr lang="en-US" altLang="en-US" sz="2000" b="1" kern="0" dirty="0" smtClean="0">
                <a:solidFill>
                  <a:srgbClr val="0070C0"/>
                </a:solidFill>
              </a:rPr>
              <a:t>DMA-request </a:t>
            </a:r>
            <a:r>
              <a:rPr lang="en-US" altLang="en-US" sz="2000" kern="0" dirty="0" smtClean="0">
                <a:solidFill>
                  <a:srgbClr val="000000"/>
                </a:solidFill>
              </a:rPr>
              <a:t>and </a:t>
            </a:r>
            <a:r>
              <a:rPr lang="en-US" altLang="en-US" sz="2000" b="1" kern="0" dirty="0" smtClean="0">
                <a:solidFill>
                  <a:srgbClr val="0070C0"/>
                </a:solidFill>
              </a:rPr>
              <a:t>DMA-acknowledge</a:t>
            </a:r>
            <a:endParaRPr kumimoji="1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MS PGothic" pitchFamily="34" charset="-128"/>
            </a:endParaRPr>
          </a:p>
        </p:txBody>
      </p:sp>
      <p:pic>
        <p:nvPicPr>
          <p:cNvPr id="13314" name="Picture 2" descr="Direct Memory Access (DMA) in Embedded Systems - Open4Tec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233" y="2246884"/>
            <a:ext cx="4451131" cy="3824098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7220607" y="5927862"/>
            <a:ext cx="4319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CPU </a:t>
            </a:r>
            <a:r>
              <a:rPr lang="en-IN" dirty="0" smtClean="0"/>
              <a:t>and </a:t>
            </a:r>
            <a:r>
              <a:rPr lang="en-IN" dirty="0" smtClean="0"/>
              <a:t>DMA </a:t>
            </a:r>
            <a:r>
              <a:rPr lang="en-IN" dirty="0" smtClean="0"/>
              <a:t>controller have master </a:t>
            </a:r>
            <a:r>
              <a:rPr lang="en-IN" dirty="0" smtClean="0"/>
              <a:t>interfaces</a:t>
            </a:r>
            <a:r>
              <a:rPr lang="en-IN" i="1" dirty="0" smtClean="0"/>
              <a:t> </a:t>
            </a:r>
            <a:r>
              <a:rPr lang="en-IN" dirty="0" smtClean="0"/>
              <a:t>to </a:t>
            </a:r>
            <a:r>
              <a:rPr lang="en-IN" dirty="0" smtClean="0"/>
              <a:t>initiate </a:t>
            </a:r>
            <a:r>
              <a:rPr lang="en-IN" dirty="0" smtClean="0"/>
              <a:t>transfers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36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Direct Memory Access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729CDEA7-4602-4454-8F1D-6B835534F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38" y="1316458"/>
            <a:ext cx="9936091" cy="554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OS writes DMA command block into memory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Source and destination addresses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Read or write mode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Count of bytes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Writes location of command block to DMA controller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Bus mastering of DMA controller – 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seizes the memory bus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from CPU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Cycle stealing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from CPU 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MS PGothic" pitchFamily="34" charset="-128"/>
              </a:rPr>
              <a:t>(</a:t>
            </a:r>
            <a:r>
              <a:rPr kumimoji="1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MS PGothic" pitchFamily="34" charset="-128"/>
              </a:rPr>
              <a:t>i.e</a:t>
            </a:r>
            <a:r>
              <a:rPr kumimoji="1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MS PGothic" pitchFamily="34" charset="-128"/>
              </a:rPr>
              <a:t> CPU is momentarily prevented from accessing main memory but it can still access data items in its primary and secondary caches)</a:t>
            </a:r>
            <a:r>
              <a:rPr kumimoji="1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but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still much more efficient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When done, interrupts to signal completion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Version that is aware of virtual addresses can be even more efficient –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DVMA (Direct Virtual Memory Access)</a:t>
            </a:r>
          </a:p>
        </p:txBody>
      </p:sp>
    </p:spTree>
    <p:extLst>
      <p:ext uri="{BB962C8B-B14F-4D97-AF65-F5344CB8AC3E}">
        <p14:creationId xmlns="" xmlns:p14="http://schemas.microsoft.com/office/powerpoint/2010/main" val="16782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Six Step Process to Perform DMA Transfer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pic>
        <p:nvPicPr>
          <p:cNvPr id="2" name="Picture 1" descr="13_05.pdf">
            <a:extLst>
              <a:ext uri="{FF2B5EF4-FFF2-40B4-BE49-F238E27FC236}">
                <a16:creationId xmlns="" xmlns:a16="http://schemas.microsoft.com/office/drawing/2014/main" id="{201382DF-9288-4AE9-82C9-231B0F3F1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0" y="1581715"/>
            <a:ext cx="8347577" cy="49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3248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CPU utilization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216" name="내용 개체 틀 2">
            <a:extLst>
              <a:ext uri="{FF2B5EF4-FFF2-40B4-BE49-F238E27FC236}">
                <a16:creationId xmlns="" xmlns:a16="http://schemas.microsoft.com/office/drawing/2014/main" id="{379C6CA8-585A-4528-A59E-51631CB19B8F}"/>
              </a:ext>
            </a:extLst>
          </p:cNvPr>
          <p:cNvSpPr>
            <a:spLocks noGrp="1"/>
          </p:cNvSpPr>
          <p:nvPr/>
        </p:nvSpPr>
        <p:spPr bwMode="auto">
          <a:xfrm>
            <a:off x="356474" y="1685164"/>
            <a:ext cx="8786812" cy="128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tabLst/>
              <a:defRPr/>
            </a:pPr>
            <a:r>
              <a:rPr kumimoji="1" lang="en-US" altLang="ko-KR" sz="2400" b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맑은 고딕" pitchFamily="50" charset="-127"/>
                <a:cs typeface="+mn-cs"/>
              </a:rPr>
              <a:t>CPU </a:t>
            </a:r>
            <a:r>
              <a:rPr kumimoji="1" lang="en-US" altLang="ko-KR" sz="24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맑은 고딕" pitchFamily="50" charset="-127"/>
                <a:cs typeface="+mn-cs"/>
              </a:rPr>
              <a:t>wastes a lot of time </a:t>
            </a:r>
            <a:r>
              <a:rPr kumimoji="1" lang="en-US" altLang="ko-KR" sz="2400" b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맑은 고딕" pitchFamily="50" charset="-127"/>
                <a:cs typeface="+mn-cs"/>
              </a:rPr>
              <a:t>to copy the a large chunk of data from memory to the device.</a:t>
            </a:r>
          </a:p>
        </p:txBody>
      </p:sp>
      <p:pic>
        <p:nvPicPr>
          <p:cNvPr id="217" name="table">
            <a:extLst>
              <a:ext uri="{FF2B5EF4-FFF2-40B4-BE49-F238E27FC236}">
                <a16:creationId xmlns="" xmlns:a16="http://schemas.microsoft.com/office/drawing/2014/main" id="{B728D03F-6947-4676-9A85-E83E8DDD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470" y="4865059"/>
            <a:ext cx="6096000" cy="370840"/>
          </a:xfrm>
          <a:prstGeom prst="rect">
            <a:avLst/>
          </a:prstGeom>
        </p:spPr>
      </p:pic>
      <p:sp>
        <p:nvSpPr>
          <p:cNvPr id="218" name="TextBox 7">
            <a:extLst>
              <a:ext uri="{FF2B5EF4-FFF2-40B4-BE49-F238E27FC236}">
                <a16:creationId xmlns="" xmlns:a16="http://schemas.microsoft.com/office/drawing/2014/main" id="{957326C0-3EA7-4C3F-BCF8-93D4D9A7E83D}"/>
              </a:ext>
            </a:extLst>
          </p:cNvPr>
          <p:cNvSpPr txBox="1"/>
          <p:nvPr/>
        </p:nvSpPr>
        <p:spPr>
          <a:xfrm>
            <a:off x="994668" y="4865059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9" name="TextBox 8">
            <a:extLst>
              <a:ext uri="{FF2B5EF4-FFF2-40B4-BE49-F238E27FC236}">
                <a16:creationId xmlns="" xmlns:a16="http://schemas.microsoft.com/office/drawing/2014/main" id="{937F281A-71C0-4B20-B13A-5652F301CA4A}"/>
              </a:ext>
            </a:extLst>
          </p:cNvPr>
          <p:cNvSpPr txBox="1"/>
          <p:nvPr/>
        </p:nvSpPr>
        <p:spPr>
          <a:xfrm>
            <a:off x="994668" y="5657147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Disk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0" name="table">
            <a:extLst>
              <a:ext uri="{FF2B5EF4-FFF2-40B4-BE49-F238E27FC236}">
                <a16:creationId xmlns="" xmlns:a16="http://schemas.microsoft.com/office/drawing/2014/main" id="{679FF490-62E4-49DA-8CCA-787913F03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014" y="5585139"/>
            <a:ext cx="2032000" cy="370840"/>
          </a:xfrm>
          <a:prstGeom prst="rect">
            <a:avLst/>
          </a:prstGeom>
        </p:spPr>
      </p:pic>
      <p:cxnSp>
        <p:nvCxnSpPr>
          <p:cNvPr id="221" name="직선 연결선 12">
            <a:extLst>
              <a:ext uri="{FF2B5EF4-FFF2-40B4-BE49-F238E27FC236}">
                <a16:creationId xmlns="" xmlns:a16="http://schemas.microsoft.com/office/drawing/2014/main" id="{13DC0E4E-50F5-488C-8224-2028CAC86269}"/>
              </a:ext>
            </a:extLst>
          </p:cNvPr>
          <p:cNvCxnSpPr/>
          <p:nvPr/>
        </p:nvCxnSpPr>
        <p:spPr>
          <a:xfrm>
            <a:off x="3426079" y="4219835"/>
            <a:ext cx="0" cy="61200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tailEnd type="none"/>
          </a:ln>
          <a:effectLst/>
        </p:spPr>
      </p:cxnSp>
      <p:cxnSp>
        <p:nvCxnSpPr>
          <p:cNvPr id="222" name="직선 연결선 14">
            <a:extLst>
              <a:ext uri="{FF2B5EF4-FFF2-40B4-BE49-F238E27FC236}">
                <a16:creationId xmlns="" xmlns:a16="http://schemas.microsoft.com/office/drawing/2014/main" id="{5B179B33-1A40-4DAC-93CF-16B3DD49A63D}"/>
              </a:ext>
            </a:extLst>
          </p:cNvPr>
          <p:cNvCxnSpPr/>
          <p:nvPr/>
        </p:nvCxnSpPr>
        <p:spPr>
          <a:xfrm>
            <a:off x="4640690" y="4236846"/>
            <a:ext cx="0" cy="61200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tailEnd type="none"/>
          </a:ln>
          <a:effectLst/>
        </p:spPr>
      </p:cxnSp>
      <p:sp>
        <p:nvSpPr>
          <p:cNvPr id="223" name="TextBox 17">
            <a:extLst>
              <a:ext uri="{FF2B5EF4-FFF2-40B4-BE49-F238E27FC236}">
                <a16:creationId xmlns="" xmlns:a16="http://schemas.microsoft.com/office/drawing/2014/main" id="{C7C6FDDD-492C-45D0-9D34-645FF50B0D50}"/>
              </a:ext>
            </a:extLst>
          </p:cNvPr>
          <p:cNvSpPr txBox="1"/>
          <p:nvPr/>
        </p:nvSpPr>
        <p:spPr>
          <a:xfrm>
            <a:off x="3323908" y="3800938"/>
            <a:ext cx="1642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“over-burdened” </a:t>
            </a:r>
          </a:p>
        </p:txBody>
      </p:sp>
      <p:sp>
        <p:nvSpPr>
          <p:cNvPr id="224" name="TextBox 18">
            <a:extLst>
              <a:ext uri="{FF2B5EF4-FFF2-40B4-BE49-F238E27FC236}">
                <a16:creationId xmlns="" xmlns:a16="http://schemas.microsoft.com/office/drawing/2014/main" id="{BFE95011-F348-4226-AAD3-2E87C1D7B663}"/>
              </a:ext>
            </a:extLst>
          </p:cNvPr>
          <p:cNvSpPr txBox="1"/>
          <p:nvPr/>
        </p:nvSpPr>
        <p:spPr>
          <a:xfrm>
            <a:off x="6695014" y="376658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1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5" name="table">
            <a:extLst>
              <a:ext uri="{FF2B5EF4-FFF2-40B4-BE49-F238E27FC236}">
                <a16:creationId xmlns="" xmlns:a16="http://schemas.microsoft.com/office/drawing/2014/main" id="{9AF74DF1-5F4A-4751-8459-E51E02210E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265" y="3732676"/>
            <a:ext cx="406400" cy="370840"/>
          </a:xfrm>
          <a:prstGeom prst="rect">
            <a:avLst/>
          </a:prstGeom>
        </p:spPr>
      </p:pic>
      <p:sp>
        <p:nvSpPr>
          <p:cNvPr id="226" name="TextBox 20">
            <a:extLst>
              <a:ext uri="{FF2B5EF4-FFF2-40B4-BE49-F238E27FC236}">
                <a16:creationId xmlns="" xmlns:a16="http://schemas.microsoft.com/office/drawing/2014/main" id="{0FB64C82-2C87-40FB-A873-6269F2BE2E1D}"/>
              </a:ext>
            </a:extLst>
          </p:cNvPr>
          <p:cNvSpPr txBox="1"/>
          <p:nvPr/>
        </p:nvSpPr>
        <p:spPr>
          <a:xfrm>
            <a:off x="7991158" y="3766583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2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7" name="table">
            <a:extLst>
              <a:ext uri="{FF2B5EF4-FFF2-40B4-BE49-F238E27FC236}">
                <a16:creationId xmlns="" xmlns:a16="http://schemas.microsoft.com/office/drawing/2014/main" id="{EEED10E3-E195-4349-A7B9-AA61380B01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2409" y="3732676"/>
            <a:ext cx="406400" cy="370840"/>
          </a:xfrm>
          <a:prstGeom prst="rect">
            <a:avLst/>
          </a:prstGeom>
        </p:spPr>
      </p:pic>
      <p:pic>
        <p:nvPicPr>
          <p:cNvPr id="228" name="table">
            <a:extLst>
              <a:ext uri="{FF2B5EF4-FFF2-40B4-BE49-F238E27FC236}">
                <a16:creationId xmlns="" xmlns:a16="http://schemas.microsoft.com/office/drawing/2014/main" id="{BC72E981-CB5F-4870-A3B4-D96A2E71C3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2966" y="4229141"/>
            <a:ext cx="406400" cy="370840"/>
          </a:xfrm>
          <a:prstGeom prst="rect">
            <a:avLst/>
          </a:prstGeom>
        </p:spPr>
      </p:pic>
      <p:sp>
        <p:nvSpPr>
          <p:cNvPr id="229" name="TextBox 23">
            <a:extLst>
              <a:ext uri="{FF2B5EF4-FFF2-40B4-BE49-F238E27FC236}">
                <a16:creationId xmlns="" xmlns:a16="http://schemas.microsoft.com/office/drawing/2014/main" id="{B2C28EDC-C16D-4946-A7D9-60BCDD1473D2}"/>
              </a:ext>
            </a:extLst>
          </p:cNvPr>
          <p:cNvSpPr txBox="1"/>
          <p:nvPr/>
        </p:nvSpPr>
        <p:spPr>
          <a:xfrm>
            <a:off x="6714410" y="4272445"/>
            <a:ext cx="242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copy data from memory</a:t>
            </a:r>
          </a:p>
        </p:txBody>
      </p:sp>
      <p:sp>
        <p:nvSpPr>
          <p:cNvPr id="230" name="직사각형 24">
            <a:extLst>
              <a:ext uri="{FF2B5EF4-FFF2-40B4-BE49-F238E27FC236}">
                <a16:creationId xmlns="" xmlns:a16="http://schemas.microsoft.com/office/drawing/2014/main" id="{9070B2C0-AAAB-49D0-87F7-34D3AD5CCFBF}"/>
              </a:ext>
            </a:extLst>
          </p:cNvPr>
          <p:cNvSpPr/>
          <p:nvPr/>
        </p:nvSpPr>
        <p:spPr>
          <a:xfrm>
            <a:off x="646342" y="3516652"/>
            <a:ext cx="8352928" cy="2736304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252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="" xmlns:a16="http://schemas.microsoft.com/office/drawing/2014/main" id="{37C7A9B1-CA18-4D07-A02B-D33C26A2A2DC}"/>
              </a:ext>
            </a:extLst>
          </p:cNvPr>
          <p:cNvCxnSpPr/>
          <p:nvPr/>
        </p:nvCxnSpPr>
        <p:spPr>
          <a:xfrm flipV="1">
            <a:off x="3426079" y="4219835"/>
            <a:ext cx="1236935" cy="170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1459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CPU utilization by DMA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81" name="내용 개체 틀 2">
            <a:extLst>
              <a:ext uri="{FF2B5EF4-FFF2-40B4-BE49-F238E27FC236}">
                <a16:creationId xmlns="" xmlns:a16="http://schemas.microsoft.com/office/drawing/2014/main" id="{8045A7D2-ECC3-4C8B-90B8-A1A031675AD6}"/>
              </a:ext>
            </a:extLst>
          </p:cNvPr>
          <p:cNvSpPr>
            <a:spLocks noGrp="1"/>
          </p:cNvSpPr>
          <p:nvPr/>
        </p:nvSpPr>
        <p:spPr bwMode="auto">
          <a:xfrm>
            <a:off x="170238" y="1552368"/>
            <a:ext cx="9014905" cy="180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맑은 고딕" pitchFamily="50" charset="-127"/>
                <a:cs typeface="+mn-cs"/>
              </a:rPr>
              <a:t>Copy data </a:t>
            </a: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맑은 고딕" pitchFamily="50" charset="-127"/>
                <a:cs typeface="+mn-cs"/>
              </a:rPr>
              <a:t>in memory</a:t>
            </a: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맑은 고딕" pitchFamily="50" charset="-127"/>
                <a:cs typeface="+mn-cs"/>
              </a:rPr>
              <a:t>by knowing “where the data lives in memory, how much data to copy” </a:t>
            </a:r>
          </a:p>
          <a:p>
            <a:pPr marR="0" lvl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맑은 고딕" pitchFamily="50" charset="-127"/>
                <a:cs typeface="+mn-cs"/>
              </a:rPr>
              <a:t>When completed, DMA raises an interrupt, I/O begins on Disk.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맑은 고딕" pitchFamily="50" charset="-127"/>
              <a:cs typeface="+mn-cs"/>
            </a:endParaRPr>
          </a:p>
        </p:txBody>
      </p:sp>
      <p:pic>
        <p:nvPicPr>
          <p:cNvPr id="164" name="table">
            <a:extLst>
              <a:ext uri="{FF2B5EF4-FFF2-40B4-BE49-F238E27FC236}">
                <a16:creationId xmlns="" xmlns:a16="http://schemas.microsoft.com/office/drawing/2014/main" id="{33261AF3-9836-4112-93C3-DCB140C49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327" y="4795106"/>
            <a:ext cx="6096000" cy="370840"/>
          </a:xfrm>
          <a:prstGeom prst="rect">
            <a:avLst/>
          </a:prstGeom>
        </p:spPr>
      </p:pic>
      <p:sp>
        <p:nvSpPr>
          <p:cNvPr id="166" name="TextBox 7">
            <a:extLst>
              <a:ext uri="{FF2B5EF4-FFF2-40B4-BE49-F238E27FC236}">
                <a16:creationId xmlns="" xmlns:a16="http://schemas.microsoft.com/office/drawing/2014/main" id="{9B27B847-10FD-4B4A-9595-8D9DE157D6E3}"/>
              </a:ext>
            </a:extLst>
          </p:cNvPr>
          <p:cNvSpPr txBox="1"/>
          <p:nvPr/>
        </p:nvSpPr>
        <p:spPr>
          <a:xfrm>
            <a:off x="1036525" y="4795106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Box 8">
            <a:extLst>
              <a:ext uri="{FF2B5EF4-FFF2-40B4-BE49-F238E27FC236}">
                <a16:creationId xmlns="" xmlns:a16="http://schemas.microsoft.com/office/drawing/2014/main" id="{A6F06C6B-14E6-4C94-9F5B-159CEB8B2BCB}"/>
              </a:ext>
            </a:extLst>
          </p:cNvPr>
          <p:cNvSpPr txBox="1"/>
          <p:nvPr/>
        </p:nvSpPr>
        <p:spPr>
          <a:xfrm>
            <a:off x="1036525" y="5432146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DMA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0" name="table">
            <a:extLst>
              <a:ext uri="{FF2B5EF4-FFF2-40B4-BE49-F238E27FC236}">
                <a16:creationId xmlns="" xmlns:a16="http://schemas.microsoft.com/office/drawing/2014/main" id="{27BCF729-AA3C-44CB-B353-4F4CF1FCC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871" y="6069418"/>
            <a:ext cx="2032000" cy="370840"/>
          </a:xfrm>
          <a:prstGeom prst="rect">
            <a:avLst/>
          </a:prstGeom>
        </p:spPr>
      </p:pic>
      <p:sp>
        <p:nvSpPr>
          <p:cNvPr id="172" name="직사각형 11">
            <a:extLst>
              <a:ext uri="{FF2B5EF4-FFF2-40B4-BE49-F238E27FC236}">
                <a16:creationId xmlns="" xmlns:a16="http://schemas.microsoft.com/office/drawing/2014/main" id="{971E9AFB-7340-412A-9D33-617B5F5925D8}"/>
              </a:ext>
            </a:extLst>
          </p:cNvPr>
          <p:cNvSpPr/>
          <p:nvPr/>
        </p:nvSpPr>
        <p:spPr>
          <a:xfrm>
            <a:off x="688199" y="3631946"/>
            <a:ext cx="8352928" cy="2973814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252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74" name="table">
            <a:extLst>
              <a:ext uri="{FF2B5EF4-FFF2-40B4-BE49-F238E27FC236}">
                <a16:creationId xmlns="" xmlns:a16="http://schemas.microsoft.com/office/drawing/2014/main" id="{83C3F9EE-39B6-4041-A803-63711252CD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735" y="5441091"/>
            <a:ext cx="1219200" cy="370840"/>
          </a:xfrm>
          <a:prstGeom prst="rect">
            <a:avLst/>
          </a:prstGeom>
        </p:spPr>
      </p:pic>
      <p:sp>
        <p:nvSpPr>
          <p:cNvPr id="176" name="TextBox 14">
            <a:extLst>
              <a:ext uri="{FF2B5EF4-FFF2-40B4-BE49-F238E27FC236}">
                <a16:creationId xmlns="" xmlns:a16="http://schemas.microsoft.com/office/drawing/2014/main" id="{5B0E1E78-035A-4AE4-BD0A-063CF7DF397B}"/>
              </a:ext>
            </a:extLst>
          </p:cNvPr>
          <p:cNvSpPr txBox="1"/>
          <p:nvPr/>
        </p:nvSpPr>
        <p:spPr>
          <a:xfrm>
            <a:off x="1048239" y="6060473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Disk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TextBox 22">
            <a:extLst>
              <a:ext uri="{FF2B5EF4-FFF2-40B4-BE49-F238E27FC236}">
                <a16:creationId xmlns="" xmlns:a16="http://schemas.microsoft.com/office/drawing/2014/main" id="{6EB32722-581E-4E1B-90A7-163E063E66FE}"/>
              </a:ext>
            </a:extLst>
          </p:cNvPr>
          <p:cNvSpPr txBox="1"/>
          <p:nvPr/>
        </p:nvSpPr>
        <p:spPr>
          <a:xfrm>
            <a:off x="6736871" y="3806660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1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table">
            <a:extLst>
              <a:ext uri="{FF2B5EF4-FFF2-40B4-BE49-F238E27FC236}">
                <a16:creationId xmlns="" xmlns:a16="http://schemas.microsoft.com/office/drawing/2014/main" id="{DD251208-581D-4762-81EE-66B865D67E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8122" y="3772753"/>
            <a:ext cx="406400" cy="370840"/>
          </a:xfrm>
          <a:prstGeom prst="rect">
            <a:avLst/>
          </a:prstGeom>
        </p:spPr>
      </p:pic>
      <p:sp>
        <p:nvSpPr>
          <p:cNvPr id="182" name="TextBox 24">
            <a:extLst>
              <a:ext uri="{FF2B5EF4-FFF2-40B4-BE49-F238E27FC236}">
                <a16:creationId xmlns="" xmlns:a16="http://schemas.microsoft.com/office/drawing/2014/main" id="{2213B5DB-4C3A-49CF-9D8D-6840C4E27FDF}"/>
              </a:ext>
            </a:extLst>
          </p:cNvPr>
          <p:cNvSpPr txBox="1"/>
          <p:nvPr/>
        </p:nvSpPr>
        <p:spPr>
          <a:xfrm>
            <a:off x="8033015" y="38066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2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4" name="table">
            <a:extLst>
              <a:ext uri="{FF2B5EF4-FFF2-40B4-BE49-F238E27FC236}">
                <a16:creationId xmlns="" xmlns:a16="http://schemas.microsoft.com/office/drawing/2014/main" id="{07BE2F70-26C9-4513-AB37-2A92868C9E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4266" y="3772753"/>
            <a:ext cx="406400" cy="370840"/>
          </a:xfrm>
          <a:prstGeom prst="rect">
            <a:avLst/>
          </a:prstGeom>
        </p:spPr>
      </p:pic>
      <p:pic>
        <p:nvPicPr>
          <p:cNvPr id="186" name="table">
            <a:extLst>
              <a:ext uri="{FF2B5EF4-FFF2-40B4-BE49-F238E27FC236}">
                <a16:creationId xmlns="" xmlns:a16="http://schemas.microsoft.com/office/drawing/2014/main" id="{28319D05-2A5C-4012-9C2E-1380FFAD78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4823" y="4269218"/>
            <a:ext cx="406400" cy="370840"/>
          </a:xfrm>
          <a:prstGeom prst="rect">
            <a:avLst/>
          </a:prstGeom>
        </p:spPr>
      </p:pic>
      <p:sp>
        <p:nvSpPr>
          <p:cNvPr id="188" name="TextBox 27">
            <a:extLst>
              <a:ext uri="{FF2B5EF4-FFF2-40B4-BE49-F238E27FC236}">
                <a16:creationId xmlns="" xmlns:a16="http://schemas.microsoft.com/office/drawing/2014/main" id="{97B22270-0C2C-40B5-85E1-10E38E8E0931}"/>
              </a:ext>
            </a:extLst>
          </p:cNvPr>
          <p:cNvSpPr txBox="1"/>
          <p:nvPr/>
        </p:nvSpPr>
        <p:spPr>
          <a:xfrm>
            <a:off x="6756267" y="4312522"/>
            <a:ext cx="242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copy data from memory</a:t>
            </a:r>
          </a:p>
        </p:txBody>
      </p:sp>
    </p:spTree>
    <p:extLst>
      <p:ext uri="{BB962C8B-B14F-4D97-AF65-F5344CB8AC3E}">
        <p14:creationId xmlns="" xmlns:p14="http://schemas.microsoft.com/office/powerpoint/2010/main" val="413868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DMA Transfer Modes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42900" y="1567543"/>
            <a:ext cx="9668203" cy="45207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The DMA controller transfers the data in three modes: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cs typeface="Arial" pitchFamily="34" charset="0"/>
              </a:rPr>
              <a:t>Burst Mode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: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Here, once the DMA controller gains the charge of the system bus, then it releases the system bus only after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completion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 of data transfer. Till then the CPU has to wait for the system buses.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cs typeface="Arial" pitchFamily="34" charset="0"/>
              </a:rPr>
              <a:t>Cycle Stealing Mode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 In this mode, the DMA controller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forces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 the CPU to stop its operation and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relinquish the control over the bus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for a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short term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 to DMA controller. After the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transfer of every byte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, the DMA controller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releases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 the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bus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and then again requests for the system bus. In this way, the DMA controller steals the clock cycle for transferring every byte.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cs typeface="Arial" pitchFamily="34" charset="0"/>
              </a:rPr>
              <a:t>Transparent Mode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 Here, the DMA controller takes the charge of system bus only if the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processor does not require the system bus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248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6152</TotalTime>
  <Words>532</Words>
  <Application>Microsoft Office PowerPoint</Application>
  <PresentationFormat>Custom</PresentationFormat>
  <Paragraphs>94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PES-CSE</cp:lastModifiedBy>
  <cp:revision>681</cp:revision>
  <dcterms:created xsi:type="dcterms:W3CDTF">2020-06-03T14:19:11Z</dcterms:created>
  <dcterms:modified xsi:type="dcterms:W3CDTF">2020-11-06T05:17:05Z</dcterms:modified>
</cp:coreProperties>
</file>