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58" r:id="rId2"/>
    <p:sldId id="380" r:id="rId3"/>
    <p:sldId id="557" r:id="rId4"/>
    <p:sldId id="547" r:id="rId5"/>
    <p:sldId id="553" r:id="rId6"/>
    <p:sldId id="548" r:id="rId7"/>
    <p:sldId id="554" r:id="rId8"/>
    <p:sldId id="556" r:id="rId9"/>
    <p:sldId id="555" r:id="rId10"/>
    <p:sldId id="34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86550" autoAdjust="0"/>
  </p:normalViewPr>
  <p:slideViewPr>
    <p:cSldViewPr snapToGrid="0">
      <p:cViewPr varScale="1">
        <p:scale>
          <a:sx n="60" d="100"/>
          <a:sy n="60" d="100"/>
        </p:scale>
        <p:origin x="-732"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646CDE-B715-40F4-93C2-22C598A46E1D}" type="datetimeFigureOut">
              <a:rPr lang="en-IN" smtClean="0"/>
              <a:pPr/>
              <a:t>06-11-2020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D3F2E-11BD-4DCF-B044-94902FA4EB0F}" type="slidenum">
              <a:rPr lang="en-IN" smtClean="0"/>
              <a:pPr/>
              <a:t>‹#›</a:t>
            </a:fld>
            <a:endParaRPr lang="en-IN"/>
          </a:p>
        </p:txBody>
      </p:sp>
    </p:spTree>
    <p:extLst>
      <p:ext uri="{BB962C8B-B14F-4D97-AF65-F5344CB8AC3E}">
        <p14:creationId xmlns:p14="http://schemas.microsoft.com/office/powerpoint/2010/main" xmlns="" val="2486541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pPr/>
              <a:t>1</a:t>
            </a:fld>
            <a:endParaRPr lang="en-IN"/>
          </a:p>
        </p:txBody>
      </p:sp>
    </p:spTree>
    <p:extLst>
      <p:ext uri="{BB962C8B-B14F-4D97-AF65-F5344CB8AC3E}">
        <p14:creationId xmlns:p14="http://schemas.microsoft.com/office/powerpoint/2010/main" xmlns="" val="122460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1D3F2E-11BD-4DCF-B044-94902FA4EB0F}" type="slidenum">
              <a:rPr lang="en-IN" smtClean="0"/>
              <a:pPr/>
              <a:t>2</a:t>
            </a:fld>
            <a:endParaRPr lang="en-IN"/>
          </a:p>
        </p:txBody>
      </p:sp>
    </p:spTree>
    <p:extLst>
      <p:ext uri="{BB962C8B-B14F-4D97-AF65-F5344CB8AC3E}">
        <p14:creationId xmlns:p14="http://schemas.microsoft.com/office/powerpoint/2010/main" xmlns="" val="122460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800" b="0" i="0" u="none" strike="noStrike" baseline="0" dirty="0">
                <a:solidFill>
                  <a:srgbClr val="231F20"/>
                </a:solidFill>
                <a:latin typeface="Palatino-Roman"/>
              </a:rPr>
              <a:t>How the operating system connects an application request to a set of network wires or to a specific disk sector.</a:t>
            </a:r>
            <a:endParaRPr lang="en-IN" b="1" dirty="0"/>
          </a:p>
        </p:txBody>
      </p:sp>
      <p:sp>
        <p:nvSpPr>
          <p:cNvPr id="4" name="Slide Number Placeholder 3"/>
          <p:cNvSpPr>
            <a:spLocks noGrp="1"/>
          </p:cNvSpPr>
          <p:nvPr>
            <p:ph type="sldNum" sz="quarter" idx="5"/>
          </p:nvPr>
        </p:nvSpPr>
        <p:spPr/>
        <p:txBody>
          <a:bodyPr/>
          <a:lstStyle/>
          <a:p>
            <a:fld id="{751D3F2E-11BD-4DCF-B044-94902FA4EB0F}" type="slidenum">
              <a:rPr lang="en-IN" smtClean="0"/>
              <a:pPr/>
              <a:t>4</a:t>
            </a:fld>
            <a:endParaRPr lang="en-IN"/>
          </a:p>
        </p:txBody>
      </p:sp>
    </p:spTree>
    <p:extLst>
      <p:ext uri="{BB962C8B-B14F-4D97-AF65-F5344CB8AC3E}">
        <p14:creationId xmlns:p14="http://schemas.microsoft.com/office/powerpoint/2010/main" xmlns="" val="1741531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b="1" dirty="0"/>
          </a:p>
        </p:txBody>
      </p:sp>
      <p:sp>
        <p:nvSpPr>
          <p:cNvPr id="4" name="Slide Number Placeholder 3"/>
          <p:cNvSpPr>
            <a:spLocks noGrp="1"/>
          </p:cNvSpPr>
          <p:nvPr>
            <p:ph type="sldNum" sz="quarter" idx="5"/>
          </p:nvPr>
        </p:nvSpPr>
        <p:spPr/>
        <p:txBody>
          <a:bodyPr/>
          <a:lstStyle/>
          <a:p>
            <a:fld id="{751D3F2E-11BD-4DCF-B044-94902FA4EB0F}" type="slidenum">
              <a:rPr lang="en-IN" smtClean="0"/>
              <a:pPr/>
              <a:t>5</a:t>
            </a:fld>
            <a:endParaRPr lang="en-IN"/>
          </a:p>
        </p:txBody>
      </p:sp>
    </p:spTree>
    <p:extLst>
      <p:ext uri="{BB962C8B-B14F-4D97-AF65-F5344CB8AC3E}">
        <p14:creationId xmlns:p14="http://schemas.microsoft.com/office/powerpoint/2010/main" xmlns="" val="2189549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b="1" dirty="0"/>
          </a:p>
        </p:txBody>
      </p:sp>
      <p:sp>
        <p:nvSpPr>
          <p:cNvPr id="4" name="Slide Number Placeholder 3"/>
          <p:cNvSpPr>
            <a:spLocks noGrp="1"/>
          </p:cNvSpPr>
          <p:nvPr>
            <p:ph type="sldNum" sz="quarter" idx="5"/>
          </p:nvPr>
        </p:nvSpPr>
        <p:spPr/>
        <p:txBody>
          <a:bodyPr/>
          <a:lstStyle/>
          <a:p>
            <a:fld id="{751D3F2E-11BD-4DCF-B044-94902FA4EB0F}" type="slidenum">
              <a:rPr lang="en-IN" smtClean="0"/>
              <a:pPr/>
              <a:t>6</a:t>
            </a:fld>
            <a:endParaRPr lang="en-IN"/>
          </a:p>
        </p:txBody>
      </p:sp>
    </p:spTree>
    <p:extLst>
      <p:ext uri="{BB962C8B-B14F-4D97-AF65-F5344CB8AC3E}">
        <p14:creationId xmlns:p14="http://schemas.microsoft.com/office/powerpoint/2010/main" xmlns="" val="1122028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b="1" dirty="0"/>
          </a:p>
        </p:txBody>
      </p:sp>
      <p:sp>
        <p:nvSpPr>
          <p:cNvPr id="4" name="Slide Number Placeholder 3"/>
          <p:cNvSpPr>
            <a:spLocks noGrp="1"/>
          </p:cNvSpPr>
          <p:nvPr>
            <p:ph type="sldNum" sz="quarter" idx="5"/>
          </p:nvPr>
        </p:nvSpPr>
        <p:spPr/>
        <p:txBody>
          <a:bodyPr/>
          <a:lstStyle/>
          <a:p>
            <a:fld id="{751D3F2E-11BD-4DCF-B044-94902FA4EB0F}" type="slidenum">
              <a:rPr lang="en-IN" smtClean="0"/>
              <a:pPr/>
              <a:t>7</a:t>
            </a:fld>
            <a:endParaRPr lang="en-IN"/>
          </a:p>
        </p:txBody>
      </p:sp>
    </p:spTree>
    <p:extLst>
      <p:ext uri="{BB962C8B-B14F-4D97-AF65-F5344CB8AC3E}">
        <p14:creationId xmlns:p14="http://schemas.microsoft.com/office/powerpoint/2010/main" xmlns="" val="2030759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b="1" dirty="0"/>
          </a:p>
        </p:txBody>
      </p:sp>
      <p:sp>
        <p:nvSpPr>
          <p:cNvPr id="4" name="Slide Number Placeholder 3"/>
          <p:cNvSpPr>
            <a:spLocks noGrp="1"/>
          </p:cNvSpPr>
          <p:nvPr>
            <p:ph type="sldNum" sz="quarter" idx="5"/>
          </p:nvPr>
        </p:nvSpPr>
        <p:spPr/>
        <p:txBody>
          <a:bodyPr/>
          <a:lstStyle/>
          <a:p>
            <a:fld id="{751D3F2E-11BD-4DCF-B044-94902FA4EB0F}" type="slidenum">
              <a:rPr lang="en-IN" smtClean="0"/>
              <a:pPr/>
              <a:t>8</a:t>
            </a:fld>
            <a:endParaRPr lang="en-IN"/>
          </a:p>
        </p:txBody>
      </p:sp>
    </p:spTree>
    <p:extLst>
      <p:ext uri="{BB962C8B-B14F-4D97-AF65-F5344CB8AC3E}">
        <p14:creationId xmlns:p14="http://schemas.microsoft.com/office/powerpoint/2010/main" xmlns="" val="4035258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b="1" dirty="0"/>
          </a:p>
        </p:txBody>
      </p:sp>
      <p:sp>
        <p:nvSpPr>
          <p:cNvPr id="4" name="Slide Number Placeholder 3"/>
          <p:cNvSpPr>
            <a:spLocks noGrp="1"/>
          </p:cNvSpPr>
          <p:nvPr>
            <p:ph type="sldNum" sz="quarter" idx="5"/>
          </p:nvPr>
        </p:nvSpPr>
        <p:spPr/>
        <p:txBody>
          <a:bodyPr/>
          <a:lstStyle/>
          <a:p>
            <a:fld id="{751D3F2E-11BD-4DCF-B044-94902FA4EB0F}" type="slidenum">
              <a:rPr lang="en-IN" smtClean="0"/>
              <a:pPr/>
              <a:t>9</a:t>
            </a:fld>
            <a:endParaRPr lang="en-IN"/>
          </a:p>
        </p:txBody>
      </p:sp>
    </p:spTree>
    <p:extLst>
      <p:ext uri="{BB962C8B-B14F-4D97-AF65-F5344CB8AC3E}">
        <p14:creationId xmlns:p14="http://schemas.microsoft.com/office/powerpoint/2010/main" xmlns="" val="3976333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F25BB59-6C06-4608-B9C2-AFD556E0E88B}"/>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5" name="Footer Placeholder 4">
            <a:extLst>
              <a:ext uri="{FF2B5EF4-FFF2-40B4-BE49-F238E27FC236}">
                <a16:creationId xmlns:a16="http://schemas.microsoft.com/office/drawing/2014/main" xmlns=""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1ECDE26-EE92-4514-B595-DD288D69BDDA}"/>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5" name="Footer Placeholder 4">
            <a:extLst>
              <a:ext uri="{FF2B5EF4-FFF2-40B4-BE49-F238E27FC236}">
                <a16:creationId xmlns:a16="http://schemas.microsoft.com/office/drawing/2014/main" xmlns=""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1C2F640-11BE-4566-9603-D1D7F7E96FC4}"/>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5" name="Footer Placeholder 4">
            <a:extLst>
              <a:ext uri="{FF2B5EF4-FFF2-40B4-BE49-F238E27FC236}">
                <a16:creationId xmlns:a16="http://schemas.microsoft.com/office/drawing/2014/main" xmlns=""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CE66076-D71B-432E-B3DA-D6BFA8E70485}"/>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5" name="Footer Placeholder 4">
            <a:extLst>
              <a:ext uri="{FF2B5EF4-FFF2-40B4-BE49-F238E27FC236}">
                <a16:creationId xmlns:a16="http://schemas.microsoft.com/office/drawing/2014/main" xmlns=""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14A0F0A-5BC1-44A8-A937-DAAFBEA3CE4A}"/>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5" name="Footer Placeholder 4">
            <a:extLst>
              <a:ext uri="{FF2B5EF4-FFF2-40B4-BE49-F238E27FC236}">
                <a16:creationId xmlns:a16="http://schemas.microsoft.com/office/drawing/2014/main" xmlns=""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154D0B3-961E-4BAC-9CA4-08D89CF82A20}"/>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6" name="Footer Placeholder 5">
            <a:extLst>
              <a:ext uri="{FF2B5EF4-FFF2-40B4-BE49-F238E27FC236}">
                <a16:creationId xmlns:a16="http://schemas.microsoft.com/office/drawing/2014/main" xmlns=""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13DBE79-A9B6-48AB-9F01-88AA6A05B5CE}"/>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8" name="Footer Placeholder 7">
            <a:extLst>
              <a:ext uri="{FF2B5EF4-FFF2-40B4-BE49-F238E27FC236}">
                <a16:creationId xmlns:a16="http://schemas.microsoft.com/office/drawing/2014/main" xmlns=""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9980EB2-6319-452D-816A-655EE9C34746}"/>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4" name="Footer Placeholder 3">
            <a:extLst>
              <a:ext uri="{FF2B5EF4-FFF2-40B4-BE49-F238E27FC236}">
                <a16:creationId xmlns:a16="http://schemas.microsoft.com/office/drawing/2014/main" xmlns=""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DAC4010-3CC3-4ED9-BC47-437A2B95829A}"/>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3" name="Footer Placeholder 2">
            <a:extLst>
              <a:ext uri="{FF2B5EF4-FFF2-40B4-BE49-F238E27FC236}">
                <a16:creationId xmlns:a16="http://schemas.microsoft.com/office/drawing/2014/main" xmlns=""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1B61FA-7B4A-49EE-9F1B-8F14E749EEA0}"/>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6" name="Footer Placeholder 5">
            <a:extLst>
              <a:ext uri="{FF2B5EF4-FFF2-40B4-BE49-F238E27FC236}">
                <a16:creationId xmlns:a16="http://schemas.microsoft.com/office/drawing/2014/main" xmlns=""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4DBE107-EEF1-4F60-8BFB-A0B8F32EFE52}"/>
              </a:ext>
            </a:extLst>
          </p:cNvPr>
          <p:cNvSpPr>
            <a:spLocks noGrp="1"/>
          </p:cNvSpPr>
          <p:nvPr>
            <p:ph type="dt" sz="half" idx="10"/>
          </p:nvPr>
        </p:nvSpPr>
        <p:spPr/>
        <p:txBody>
          <a:bodyPr/>
          <a:lstStyle/>
          <a:p>
            <a:fld id="{3717A1C5-95F7-4229-A93B-29F7FF3DA000}" type="datetimeFigureOut">
              <a:rPr lang="en-IN" smtClean="0"/>
              <a:pPr/>
              <a:t>06-11-2020</a:t>
            </a:fld>
            <a:endParaRPr lang="en-IN"/>
          </a:p>
        </p:txBody>
      </p:sp>
      <p:sp>
        <p:nvSpPr>
          <p:cNvPr id="6" name="Footer Placeholder 5">
            <a:extLst>
              <a:ext uri="{FF2B5EF4-FFF2-40B4-BE49-F238E27FC236}">
                <a16:creationId xmlns:a16="http://schemas.microsoft.com/office/drawing/2014/main" xmlns=""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06-11-2020</a:t>
            </a:fld>
            <a:endParaRPr lang="en-IN"/>
          </a:p>
        </p:txBody>
      </p:sp>
      <p:sp>
        <p:nvSpPr>
          <p:cNvPr id="5" name="Footer Placeholder 4">
            <a:extLst>
              <a:ext uri="{FF2B5EF4-FFF2-40B4-BE49-F238E27FC236}">
                <a16:creationId xmlns:a16="http://schemas.microsoft.com/office/drawing/2014/main" xmlns=""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xmlns=""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598883" y="1849772"/>
            <a:ext cx="7497214" cy="646331"/>
          </a:xfrm>
          <a:prstGeom prst="rect">
            <a:avLst/>
          </a:prstGeom>
        </p:spPr>
        <p:txBody>
          <a:bodyPr wrap="square">
            <a:spAutoFit/>
          </a:bodyPr>
          <a:lstStyle/>
          <a:p>
            <a:r>
              <a:rPr lang="en-US" sz="3600" b="1" cap="all" dirty="0"/>
              <a:t>Operating systems</a:t>
            </a:r>
          </a:p>
        </p:txBody>
      </p:sp>
      <p:sp>
        <p:nvSpPr>
          <p:cNvPr id="13" name="Rectangle 12">
            <a:extLst>
              <a:ext uri="{FF2B5EF4-FFF2-40B4-BE49-F238E27FC236}">
                <a16:creationId xmlns:a16="http://schemas.microsoft.com/office/drawing/2014/main" xmlns="" id="{34CEFAD4-E477-4E46-B5A6-ADB26E6A2863}"/>
              </a:ext>
            </a:extLst>
          </p:cNvPr>
          <p:cNvSpPr/>
          <p:nvPr/>
        </p:nvSpPr>
        <p:spPr>
          <a:xfrm>
            <a:off x="598883" y="2888778"/>
            <a:ext cx="7497214" cy="1200329"/>
          </a:xfrm>
          <a:prstGeom prst="rect">
            <a:avLst/>
          </a:prstGeom>
        </p:spPr>
        <p:txBody>
          <a:bodyPr wrap="square">
            <a:spAutoFit/>
          </a:bodyPr>
          <a:lstStyle/>
          <a:p>
            <a:r>
              <a:rPr lang="en-IN" sz="3600" b="1" dirty="0" smtClean="0">
                <a:solidFill>
                  <a:schemeClr val="accent1">
                    <a:lumMod val="75000"/>
                  </a:schemeClr>
                </a:solidFill>
              </a:rPr>
              <a:t>I/O Management, System Protection and Security</a:t>
            </a:r>
            <a:endParaRPr lang="en-US" sz="3600" b="1" dirty="0">
              <a:solidFill>
                <a:schemeClr val="accent1">
                  <a:lumMod val="75000"/>
                </a:schemeClr>
              </a:solidFill>
            </a:endParaRPr>
          </a:p>
        </p:txBody>
      </p:sp>
      <p:sp>
        <p:nvSpPr>
          <p:cNvPr id="14" name="Rectangle 13">
            <a:extLst>
              <a:ext uri="{FF2B5EF4-FFF2-40B4-BE49-F238E27FC236}">
                <a16:creationId xmlns:a16="http://schemas.microsoft.com/office/drawing/2014/main" xmlns="" id="{585D8B7B-5B60-4808-A096-FB24198F96E9}"/>
              </a:ext>
            </a:extLst>
          </p:cNvPr>
          <p:cNvSpPr/>
          <p:nvPr/>
        </p:nvSpPr>
        <p:spPr>
          <a:xfrm>
            <a:off x="598883" y="5489699"/>
            <a:ext cx="7497214" cy="830997"/>
          </a:xfrm>
          <a:prstGeom prst="rect">
            <a:avLst/>
          </a:prstGeom>
        </p:spPr>
        <p:txBody>
          <a:bodyPr wrap="square">
            <a:spAutoFit/>
          </a:bodyPr>
          <a:lstStyle/>
          <a:p>
            <a:r>
              <a:rPr lang="en-US" sz="2400" b="1" dirty="0"/>
              <a:t>Venkatesh Prasad</a:t>
            </a:r>
            <a:endParaRPr lang="en-IN" sz="2400" b="1" dirty="0"/>
          </a:p>
          <a:p>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a:t>
            </a:r>
            <a:endParaRPr lang="en-IN" sz="20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xmlns=""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xmlns="" id="{6727F4C1-5802-414C-BEF9-8F8DC7D7B65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xmlns="" val="1821512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EC43E8D5-98D6-4BA6-B3EA-B5411DA566A9}"/>
              </a:ext>
            </a:extLst>
          </p:cNvPr>
          <p:cNvSpPr/>
          <p:nvPr/>
        </p:nvSpPr>
        <p:spPr>
          <a:xfrm>
            <a:off x="5460537" y="4049738"/>
            <a:ext cx="7497214" cy="461665"/>
          </a:xfrm>
          <a:prstGeom prst="rect">
            <a:avLst/>
          </a:prstGeom>
        </p:spPr>
        <p:txBody>
          <a:bodyPr wrap="square">
            <a:spAutoFit/>
          </a:bodyPr>
          <a:lstStyle/>
          <a:p>
            <a:r>
              <a:rPr lang="en-US" sz="2400" b="1" dirty="0"/>
              <a:t>venkateshprasad@pes.edu</a:t>
            </a:r>
            <a:endParaRPr lang="en-IN" sz="2400" b="1" dirty="0"/>
          </a:p>
        </p:txBody>
      </p:sp>
      <p:grpSp>
        <p:nvGrpSpPr>
          <p:cNvPr id="13" name="Group 12">
            <a:extLst>
              <a:ext uri="{FF2B5EF4-FFF2-40B4-BE49-F238E27FC236}">
                <a16:creationId xmlns:a16="http://schemas.microsoft.com/office/drawing/2014/main" xmlns=""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xmlns=""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xmlns="" id="{A88F3CC2-5C5B-4685-8D94-FFC4B5D64CB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xmlns=""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xmlns="" id="{97E8DF64-61DB-4438-8664-105788459AD2}"/>
              </a:ext>
            </a:extLst>
          </p:cNvPr>
          <p:cNvSpPr/>
          <p:nvPr/>
        </p:nvSpPr>
        <p:spPr>
          <a:xfrm>
            <a:off x="5448168" y="3128242"/>
            <a:ext cx="7497214" cy="461665"/>
          </a:xfrm>
          <a:prstGeom prst="rect">
            <a:avLst/>
          </a:prstGeom>
        </p:spPr>
        <p:txBody>
          <a:bodyPr wrap="square">
            <a:spAutoFit/>
          </a:bodyPr>
          <a:lstStyle/>
          <a:p>
            <a:r>
              <a:rPr lang="en-US" sz="2400" b="1" dirty="0"/>
              <a:t>Venkatesh Prasad</a:t>
            </a:r>
            <a:endParaRPr lang="en-IN" sz="2400" b="1" dirty="0"/>
          </a:p>
        </p:txBody>
      </p:sp>
      <p:sp>
        <p:nvSpPr>
          <p:cNvPr id="21" name="Rectangle 20">
            <a:extLst>
              <a:ext uri="{FF2B5EF4-FFF2-40B4-BE49-F238E27FC236}">
                <a16:creationId xmlns:a16="http://schemas.microsoft.com/office/drawing/2014/main" xmlns=""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Engineering</a:t>
            </a:r>
            <a:endParaRPr lang="en-IN" sz="2400" dirty="0"/>
          </a:p>
        </p:txBody>
      </p:sp>
    </p:spTree>
    <p:extLst>
      <p:ext uri="{BB962C8B-B14F-4D97-AF65-F5344CB8AC3E}">
        <p14:creationId xmlns:p14="http://schemas.microsoft.com/office/powerpoint/2010/main" xmlns=""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598883" y="1849772"/>
            <a:ext cx="7497214" cy="646331"/>
          </a:xfrm>
          <a:prstGeom prst="rect">
            <a:avLst/>
          </a:prstGeom>
        </p:spPr>
        <p:txBody>
          <a:bodyPr wrap="square">
            <a:spAutoFit/>
          </a:bodyPr>
          <a:lstStyle/>
          <a:p>
            <a:r>
              <a:rPr lang="en-US" sz="3600" b="1" cap="all" dirty="0"/>
              <a:t>Operating systems</a:t>
            </a:r>
          </a:p>
        </p:txBody>
      </p:sp>
      <p:sp>
        <p:nvSpPr>
          <p:cNvPr id="14" name="Rectangle 13">
            <a:extLst>
              <a:ext uri="{FF2B5EF4-FFF2-40B4-BE49-F238E27FC236}">
                <a16:creationId xmlns:a16="http://schemas.microsoft.com/office/drawing/2014/main" xmlns="" id="{585D8B7B-5B60-4808-A096-FB24198F96E9}"/>
              </a:ext>
            </a:extLst>
          </p:cNvPr>
          <p:cNvSpPr/>
          <p:nvPr/>
        </p:nvSpPr>
        <p:spPr>
          <a:xfrm>
            <a:off x="598883" y="5489699"/>
            <a:ext cx="7497214" cy="830997"/>
          </a:xfrm>
          <a:prstGeom prst="rect">
            <a:avLst/>
          </a:prstGeom>
        </p:spPr>
        <p:txBody>
          <a:bodyPr wrap="square">
            <a:spAutoFit/>
          </a:bodyPr>
          <a:lstStyle/>
          <a:p>
            <a:r>
              <a:rPr lang="en-US" sz="2400" b="1" dirty="0"/>
              <a:t>Venkatesh Prasad</a:t>
            </a:r>
            <a:endParaRPr lang="en-IN" sz="2400" b="1" dirty="0"/>
          </a:p>
          <a:p>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a:t>
            </a:r>
            <a:endParaRPr lang="en-IN" sz="20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xmlns=""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xmlns="" id="{6727F4C1-5802-414C-BEF9-8F8DC7D7B65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11" name="Rectangle 3">
            <a:extLst>
              <a:ext uri="{FF2B5EF4-FFF2-40B4-BE49-F238E27FC236}">
                <a16:creationId xmlns:a16="http://schemas.microsoft.com/office/drawing/2014/main" xmlns="" id="{33AE374F-35A8-4D48-A888-49E63AED16BA}"/>
              </a:ext>
            </a:extLst>
          </p:cNvPr>
          <p:cNvSpPr txBox="1">
            <a:spLocks noChangeArrowheads="1"/>
          </p:cNvSpPr>
          <p:nvPr/>
        </p:nvSpPr>
        <p:spPr bwMode="auto">
          <a:xfrm>
            <a:off x="359563" y="3094886"/>
            <a:ext cx="9609050" cy="2094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lvl1pPr marL="341313" indent="-341313"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defRPr/>
            </a:pPr>
            <a:r>
              <a:rPr lang="en-US" altLang="en-US" sz="2400" b="1" kern="0" dirty="0" smtClean="0"/>
              <a:t>I/O </a:t>
            </a:r>
            <a:r>
              <a:rPr kumimoji="1" lang="en-US" altLang="en-US" sz="2400" b="1" i="0" u="none" strike="noStrike" kern="0" cap="none" spc="0" normalizeH="0" baseline="0" noProof="0" dirty="0" smtClean="0">
                <a:ln>
                  <a:noFill/>
                </a:ln>
                <a:effectLst/>
                <a:uLnTx/>
                <a:uFillTx/>
                <a:ea typeface="MS PGothic" pitchFamily="34" charset="-128"/>
              </a:rPr>
              <a:t>Systems - </a:t>
            </a:r>
            <a:r>
              <a:rPr lang="en-IN" sz="2400" b="1" dirty="0" smtClean="0"/>
              <a:t>Transforming I/O Requests to Hardware Operations, Device interaction, device driver, buffering.</a:t>
            </a:r>
            <a:endParaRPr kumimoji="1" lang="en-US" altLang="en-US" sz="2400" b="1" i="0" u="none" strike="noStrike" kern="0" cap="none" spc="0" normalizeH="0" baseline="0" noProof="0" dirty="0">
              <a:ln>
                <a:noFill/>
              </a:ln>
              <a:effectLst/>
              <a:uLnTx/>
              <a:uFillTx/>
              <a:ea typeface="MS PGothic" pitchFamily="34" charset="-128"/>
            </a:endParaRPr>
          </a:p>
        </p:txBody>
      </p:sp>
    </p:spTree>
    <p:extLst>
      <p:ext uri="{BB962C8B-B14F-4D97-AF65-F5344CB8AC3E}">
        <p14:creationId xmlns:p14="http://schemas.microsoft.com/office/powerpoint/2010/main" xmlns="" val="824861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Slides Credits for all PPTs of this course </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234904" y="1488338"/>
            <a:ext cx="8813846" cy="44319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srgbClr val="0070C0"/>
                </a:solidFill>
                <a:effectLst/>
                <a:uLnTx/>
                <a:uFillTx/>
                <a:latin typeface="Calibri"/>
                <a:ea typeface="+mn-ea"/>
                <a:cs typeface="+mn-cs"/>
              </a:rPr>
              <a:t>The slides/diagrams in this course are an </a:t>
            </a:r>
            <a:r>
              <a:rPr kumimoji="0" lang="en-US" altLang="en-US" sz="2400" b="1" i="0" u="none" strike="noStrike" kern="1200" cap="none" spc="0" normalizeH="0" baseline="0" noProof="0" dirty="0">
                <a:ln>
                  <a:noFill/>
                </a:ln>
                <a:solidFill>
                  <a:srgbClr val="0070C0"/>
                </a:solidFill>
                <a:effectLst/>
                <a:uLnTx/>
                <a:uFillTx/>
                <a:latin typeface="Calibri"/>
                <a:ea typeface="+mn-ea"/>
                <a:cs typeface="+mn-cs"/>
              </a:rPr>
              <a:t>adaptation</a:t>
            </a:r>
            <a:r>
              <a:rPr kumimoji="0" lang="en-US" altLang="en-US" sz="2400" b="0" i="0" u="none" strike="noStrike" kern="1200" cap="none" spc="0" normalizeH="0" baseline="0" noProof="0" dirty="0">
                <a:ln>
                  <a:noFill/>
                </a:ln>
                <a:solidFill>
                  <a:srgbClr val="0070C0"/>
                </a:solidFill>
                <a:effectLst/>
                <a:uLnTx/>
                <a:uFillTx/>
                <a:latin typeface="Calibri"/>
                <a:ea typeface="+mn-ea"/>
                <a:cs typeface="+mn-cs"/>
              </a:rPr>
              <a:t>, </a:t>
            </a:r>
            <a:r>
              <a:rPr kumimoji="0" lang="en-US" altLang="en-US" sz="2400" b="1" i="0" u="none" strike="noStrike" kern="1200" cap="none" spc="0" normalizeH="0" baseline="0" noProof="0" dirty="0">
                <a:ln>
                  <a:noFill/>
                </a:ln>
                <a:solidFill>
                  <a:srgbClr val="0070C0"/>
                </a:solidFill>
                <a:effectLst/>
                <a:uLnTx/>
                <a:uFillTx/>
                <a:latin typeface="Calibri"/>
                <a:ea typeface="+mn-ea"/>
                <a:cs typeface="+mn-cs"/>
              </a:rPr>
              <a:t>combination</a:t>
            </a:r>
            <a:r>
              <a:rPr kumimoji="0" lang="en-US" altLang="en-US" sz="2400" b="0" i="0" u="none" strike="noStrike" kern="1200" cap="none" spc="0" normalizeH="0" baseline="0" noProof="0" dirty="0">
                <a:ln>
                  <a:noFill/>
                </a:ln>
                <a:solidFill>
                  <a:srgbClr val="0070C0"/>
                </a:solidFill>
                <a:effectLst/>
                <a:uLnTx/>
                <a:uFillTx/>
                <a:latin typeface="Calibri"/>
                <a:ea typeface="+mn-ea"/>
                <a:cs typeface="+mn-cs"/>
              </a:rPr>
              <a:t>, and </a:t>
            </a:r>
            <a:r>
              <a:rPr kumimoji="0" lang="en-US" altLang="en-US" sz="2400" b="1" i="0" u="none" strike="noStrike" kern="1200" cap="none" spc="0" normalizeH="0" baseline="0" noProof="0" dirty="0">
                <a:ln>
                  <a:noFill/>
                </a:ln>
                <a:solidFill>
                  <a:srgbClr val="0070C0"/>
                </a:solidFill>
                <a:effectLst/>
                <a:uLnTx/>
                <a:uFillTx/>
                <a:latin typeface="Calibri"/>
                <a:ea typeface="+mn-ea"/>
                <a:cs typeface="+mn-cs"/>
              </a:rPr>
              <a:t>enhancement</a:t>
            </a:r>
            <a:r>
              <a:rPr kumimoji="0" lang="en-US" altLang="en-US" sz="2400" b="0" i="0" u="none" strike="noStrike" kern="1200" cap="none" spc="0" normalizeH="0" baseline="0" noProof="0" dirty="0">
                <a:ln>
                  <a:noFill/>
                </a:ln>
                <a:solidFill>
                  <a:srgbClr val="0070C0"/>
                </a:solidFill>
                <a:effectLst/>
                <a:uLnTx/>
                <a:uFillTx/>
                <a:latin typeface="Calibri"/>
                <a:ea typeface="+mn-ea"/>
                <a:cs typeface="+mn-cs"/>
              </a:rPr>
              <a:t> of material from the following resources and persons: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Slides of Operating System Concepts, Abraham </a:t>
            </a:r>
            <a:r>
              <a:rPr kumimoji="0" lang="en-US" altLang="en-US" sz="2400" b="0" i="0" u="none" strike="noStrike" kern="1200" cap="none" spc="0" normalizeH="0" baseline="0" noProof="0" dirty="0" err="1">
                <a:ln>
                  <a:noFill/>
                </a:ln>
                <a:solidFill>
                  <a:prstClr val="black"/>
                </a:solidFill>
                <a:effectLst/>
                <a:uLnTx/>
                <a:uFillTx/>
                <a:latin typeface="Calibri"/>
                <a:ea typeface="+mn-ea"/>
                <a:cs typeface="+mn-cs"/>
              </a:rPr>
              <a:t>Silberschatz</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Peter Baer Galvin, Greg Gagne -  9</a:t>
            </a:r>
            <a:r>
              <a:rPr kumimoji="0" lang="en-US" altLang="en-US" sz="2400" b="0" i="0" u="none" strike="noStrike" kern="1200" cap="none" spc="0" normalizeH="0" baseline="30000" noProof="0" dirty="0">
                <a:ln>
                  <a:noFill/>
                </a:ln>
                <a:solidFill>
                  <a:prstClr val="black"/>
                </a:solidFill>
                <a:effectLst/>
                <a:uLnTx/>
                <a:uFillTx/>
                <a:latin typeface="Calibri"/>
                <a:ea typeface="+mn-ea"/>
                <a:cs typeface="+mn-cs"/>
              </a:rPr>
              <a:t>th</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edition 2013 and some slides from 10</a:t>
            </a:r>
            <a:r>
              <a:rPr kumimoji="0" lang="en-US" altLang="en-US" sz="2400" b="0" i="0" u="none" strike="noStrike" kern="1200" cap="none" spc="0" normalizeH="0" baseline="30000" noProof="0" dirty="0">
                <a:ln>
                  <a:noFill/>
                </a:ln>
                <a:solidFill>
                  <a:prstClr val="black"/>
                </a:solidFill>
                <a:effectLst/>
                <a:uLnTx/>
                <a:uFillTx/>
                <a:latin typeface="Calibri"/>
                <a:ea typeface="+mn-ea"/>
                <a:cs typeface="+mn-cs"/>
              </a:rPr>
              <a:t>th</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edition 2018</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Some conceptual text and diagram from </a:t>
            </a:r>
            <a:r>
              <a:rPr kumimoji="0" lang="en-IN" altLang="en-US" sz="2400" b="0" i="0" u="none" strike="noStrike" kern="1200" cap="none" spc="0" normalizeH="0" baseline="0" noProof="0" dirty="0">
                <a:ln>
                  <a:noFill/>
                </a:ln>
                <a:solidFill>
                  <a:prstClr val="black"/>
                </a:solidFill>
                <a:effectLst/>
                <a:uLnTx/>
                <a:uFillTx/>
                <a:latin typeface="Calibri"/>
                <a:ea typeface="+mn-ea"/>
                <a:cs typeface="+mn-cs"/>
              </a:rPr>
              <a:t>Operating Systems - Internals and Design Principles, William Stallings, 9</a:t>
            </a:r>
            <a:r>
              <a:rPr kumimoji="0" lang="en-IN" altLang="en-US" sz="2400" b="0" i="0" u="none" strike="noStrike" kern="1200" cap="none" spc="0" normalizeH="0" baseline="30000" noProof="0" dirty="0">
                <a:ln>
                  <a:noFill/>
                </a:ln>
                <a:solidFill>
                  <a:prstClr val="black"/>
                </a:solidFill>
                <a:effectLst/>
                <a:uLnTx/>
                <a:uFillTx/>
                <a:latin typeface="Calibri"/>
                <a:ea typeface="+mn-ea"/>
                <a:cs typeface="+mn-cs"/>
              </a:rPr>
              <a:t>th</a:t>
            </a:r>
            <a:r>
              <a:rPr kumimoji="0" lang="en-IN" altLang="en-US" sz="2400" b="0" i="0" u="none" strike="noStrike" kern="1200" cap="none" spc="0" normalizeH="0" baseline="0" noProof="0" dirty="0">
                <a:ln>
                  <a:noFill/>
                </a:ln>
                <a:solidFill>
                  <a:prstClr val="black"/>
                </a:solidFill>
                <a:effectLst/>
                <a:uLnTx/>
                <a:uFillTx/>
                <a:latin typeface="Calibri"/>
                <a:ea typeface="+mn-ea"/>
                <a:cs typeface="+mn-cs"/>
              </a:rPr>
              <a:t> edition 2018</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Some presentation transcripts from A. Frank – P. Weisberg</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Some conceptual text from Operating Systems: Three Easy Pieces, </a:t>
            </a:r>
            <a:r>
              <a:rPr kumimoji="0" lang="en-US" altLang="en-US" sz="2400" b="0" i="0" u="none" strike="noStrike" kern="1200" cap="none" spc="0" normalizeH="0" baseline="0" noProof="0" dirty="0" err="1">
                <a:ln>
                  <a:noFill/>
                </a:ln>
                <a:solidFill>
                  <a:prstClr val="black"/>
                </a:solidFill>
                <a:effectLst/>
                <a:uLnTx/>
                <a:uFillTx/>
                <a:latin typeface="Calibri"/>
                <a:ea typeface="+mn-ea"/>
                <a:cs typeface="+mn-cs"/>
              </a:rPr>
              <a:t>Remzi</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t>
            </a:r>
            <a:r>
              <a:rPr kumimoji="0" lang="en-US" altLang="en-US" sz="2400" b="0" i="0" u="none" strike="noStrike" kern="1200" cap="none" spc="0" normalizeH="0" baseline="0" noProof="0" dirty="0" err="1">
                <a:ln>
                  <a:noFill/>
                </a:ln>
                <a:solidFill>
                  <a:prstClr val="black"/>
                </a:solidFill>
                <a:effectLst/>
                <a:uLnTx/>
                <a:uFillTx/>
                <a:latin typeface="Calibri"/>
                <a:ea typeface="+mn-ea"/>
                <a:cs typeface="+mn-cs"/>
              </a:rPr>
              <a:t>Arpaci-Dusseau</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Andrea </a:t>
            </a:r>
            <a:r>
              <a:rPr kumimoji="0" lang="en-US" altLang="en-US" sz="2400" b="0" i="0" u="none" strike="noStrike" kern="1200" cap="none" spc="0" normalizeH="0" baseline="0" noProof="0" dirty="0" err="1">
                <a:ln>
                  <a:noFill/>
                </a:ln>
                <a:solidFill>
                  <a:prstClr val="black"/>
                </a:solidFill>
                <a:effectLst/>
                <a:uLnTx/>
                <a:uFillTx/>
                <a:latin typeface="Calibri"/>
                <a:ea typeface="+mn-ea"/>
                <a:cs typeface="+mn-cs"/>
              </a:rPr>
              <a:t>Arpaci</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t>
            </a:r>
            <a:r>
              <a:rPr kumimoji="0" lang="en-US" altLang="en-US" sz="2400" b="0" i="0" u="none" strike="noStrike" kern="1200" cap="none" spc="0" normalizeH="0" baseline="0" noProof="0" dirty="0" err="1">
                <a:ln>
                  <a:noFill/>
                </a:ln>
                <a:solidFill>
                  <a:prstClr val="black"/>
                </a:solidFill>
                <a:effectLst/>
                <a:uLnTx/>
                <a:uFillTx/>
                <a:latin typeface="Calibri"/>
                <a:ea typeface="+mn-ea"/>
                <a:cs typeface="+mn-cs"/>
              </a:rPr>
              <a:t>Dusseau</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t>
            </a:r>
          </a:p>
        </p:txBody>
      </p:sp>
      <p:sp>
        <p:nvSpPr>
          <p:cNvPr id="10" name="Rectangle 9">
            <a:extLst>
              <a:ext uri="{FF2B5EF4-FFF2-40B4-BE49-F238E27FC236}">
                <a16:creationId xmlns=""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OPERATING SYSTEMS</a:t>
            </a:r>
          </a:p>
        </p:txBody>
      </p:sp>
    </p:spTree>
    <p:extLst>
      <p:ext uri="{BB962C8B-B14F-4D97-AF65-F5344CB8AC3E}">
        <p14:creationId xmlns="" xmlns:p14="http://schemas.microsoft.com/office/powerpoint/2010/main" val="22464913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Transforming I/O Requests to Hardware Operations</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sp>
        <p:nvSpPr>
          <p:cNvPr id="7" name="Rectangle 3">
            <a:extLst>
              <a:ext uri="{FF2B5EF4-FFF2-40B4-BE49-F238E27FC236}">
                <a16:creationId xmlns:a16="http://schemas.microsoft.com/office/drawing/2014/main" xmlns="" id="{D0C31300-6103-4CC1-80C2-A46D741C4D59}"/>
              </a:ext>
            </a:extLst>
          </p:cNvPr>
          <p:cNvSpPr txBox="1">
            <a:spLocks noChangeArrowheads="1"/>
          </p:cNvSpPr>
          <p:nvPr/>
        </p:nvSpPr>
        <p:spPr bwMode="auto">
          <a:xfrm>
            <a:off x="594905" y="1675385"/>
            <a:ext cx="8920674" cy="50519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pitchFamily="-84" charset="2"/>
              <a:buChar char="n"/>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Consider reading a file from disk for a process:</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Determine device holding file </a:t>
            </a:r>
          </a:p>
          <a:p>
            <a:pPr marL="1143000" lvl="2" indent="-342900">
              <a:buClr>
                <a:srgbClr val="CC6600"/>
              </a:buClr>
              <a:buSzPct val="80000"/>
              <a:buFont typeface="Wingdings" panose="05000000000000000000" pitchFamily="2" charset="2"/>
              <a:buChar char="Ø"/>
            </a:pPr>
            <a:r>
              <a:rPr kumimoji="1" lang="en-IN" altLang="en-US" sz="2200" b="0" i="0" u="none" strike="noStrike" kern="0" cap="none" spc="0" normalizeH="0" baseline="0" noProof="0" dirty="0">
                <a:ln>
                  <a:noFill/>
                </a:ln>
                <a:solidFill>
                  <a:srgbClr val="000000"/>
                </a:solidFill>
                <a:effectLst/>
                <a:uLnTx/>
                <a:uFillTx/>
                <a:ea typeface="MS PGothic" pitchFamily="34" charset="-128"/>
              </a:rPr>
              <a:t>Within a disk, the file system maps from the file name through the file-system directories to obtain the space allocation of the file.</a:t>
            </a:r>
            <a:endParaRPr kumimoji="1" lang="en-US" altLang="en-US" sz="2200" b="0" i="0" u="none" strike="noStrike" kern="0" cap="none" spc="0" normalizeH="0" baseline="0" noProof="0" dirty="0">
              <a:ln>
                <a:noFill/>
              </a:ln>
              <a:solidFill>
                <a:srgbClr val="000000"/>
              </a:solidFill>
              <a:effectLst/>
              <a:uLnTx/>
              <a:uFillTx/>
              <a:ea typeface="MS PGothic" pitchFamily="34" charset="-128"/>
            </a:endParaRP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ea typeface="MS PGothic" pitchFamily="34" charset="-128"/>
              </a:rPr>
              <a:t>Translate name to device representation</a:t>
            </a:r>
          </a:p>
          <a:p>
            <a:pPr marL="1143000" lvl="2" indent="-342900">
              <a:buClr>
                <a:srgbClr val="CC6600"/>
              </a:buClr>
              <a:buSzPct val="80000"/>
              <a:buFont typeface="Wingdings" panose="05000000000000000000" pitchFamily="2" charset="2"/>
              <a:buChar char="Ø"/>
            </a:pPr>
            <a:r>
              <a:rPr kumimoji="1" lang="en-IN" altLang="en-US" sz="2200" b="0" i="0" u="none" strike="noStrike" kern="0" cap="none" spc="0" normalizeH="0" baseline="0" noProof="0" dirty="0">
                <a:ln>
                  <a:noFill/>
                </a:ln>
                <a:solidFill>
                  <a:srgbClr val="000000"/>
                </a:solidFill>
                <a:effectLst/>
                <a:uLnTx/>
                <a:uFillTx/>
                <a:ea typeface="MS PGothic" pitchFamily="34" charset="-128"/>
              </a:rPr>
              <a:t>In UNIX, the name maps to an </a:t>
            </a:r>
            <a:r>
              <a:rPr kumimoji="1" lang="en-IN" altLang="en-US" sz="2200" b="0" i="0" u="none" strike="noStrike" kern="0" cap="none" spc="0" normalizeH="0" baseline="0" noProof="0" dirty="0" err="1">
                <a:ln>
                  <a:noFill/>
                </a:ln>
                <a:solidFill>
                  <a:srgbClr val="000000"/>
                </a:solidFill>
                <a:effectLst/>
                <a:uLnTx/>
                <a:uFillTx/>
                <a:ea typeface="MS PGothic" pitchFamily="34" charset="-128"/>
              </a:rPr>
              <a:t>inode</a:t>
            </a:r>
            <a:r>
              <a:rPr kumimoji="1" lang="en-IN" altLang="en-US" sz="2200" b="0" i="0" u="none" strike="noStrike" kern="0" cap="none" spc="0" normalizeH="0" baseline="0" noProof="0" dirty="0">
                <a:ln>
                  <a:noFill/>
                </a:ln>
                <a:solidFill>
                  <a:srgbClr val="000000"/>
                </a:solidFill>
                <a:effectLst/>
                <a:uLnTx/>
                <a:uFillTx/>
                <a:ea typeface="MS PGothic" pitchFamily="34" charset="-128"/>
              </a:rPr>
              <a:t> number, and the corresponding </a:t>
            </a:r>
            <a:r>
              <a:rPr kumimoji="1" lang="en-IN" altLang="en-US" sz="2200" b="0" i="0" u="none" strike="noStrike" kern="0" cap="none" spc="0" normalizeH="0" baseline="0" noProof="0" dirty="0" err="1">
                <a:ln>
                  <a:noFill/>
                </a:ln>
                <a:solidFill>
                  <a:srgbClr val="000000"/>
                </a:solidFill>
                <a:effectLst/>
                <a:uLnTx/>
                <a:uFillTx/>
                <a:ea typeface="MS PGothic" pitchFamily="34" charset="-128"/>
              </a:rPr>
              <a:t>inode</a:t>
            </a:r>
            <a:r>
              <a:rPr kumimoji="1" lang="en-IN" altLang="en-US" sz="2200" b="0" i="0" u="none" strike="noStrike" kern="0" cap="none" spc="0" normalizeH="0" baseline="0" noProof="0" dirty="0">
                <a:ln>
                  <a:noFill/>
                </a:ln>
                <a:solidFill>
                  <a:srgbClr val="000000"/>
                </a:solidFill>
                <a:effectLst/>
                <a:uLnTx/>
                <a:uFillTx/>
                <a:ea typeface="MS PGothic" pitchFamily="34" charset="-128"/>
              </a:rPr>
              <a:t> contains the space-allocation information.</a:t>
            </a:r>
          </a:p>
          <a:p>
            <a:pPr marL="1143000" lvl="2" indent="-342900">
              <a:buClr>
                <a:srgbClr val="CC6600"/>
              </a:buClr>
              <a:buSzPct val="80000"/>
              <a:buFont typeface="Wingdings" panose="05000000000000000000" pitchFamily="2" charset="2"/>
              <a:buChar char="Ø"/>
            </a:pPr>
            <a:r>
              <a:rPr kumimoji="1" lang="en-IN" altLang="en-US" sz="2200" b="0" i="0" u="none" strike="noStrike" kern="0" cap="none" spc="0" normalizeH="0" baseline="0" noProof="0" dirty="0">
                <a:ln>
                  <a:noFill/>
                </a:ln>
                <a:solidFill>
                  <a:srgbClr val="000000"/>
                </a:solidFill>
                <a:effectLst/>
                <a:uLnTx/>
                <a:uFillTx/>
                <a:ea typeface="MS PGothic" pitchFamily="34" charset="-128"/>
              </a:rPr>
              <a:t>UNIX has a mount table that associates prefixes of path names with specific device names.</a:t>
            </a:r>
          </a:p>
          <a:p>
            <a:pPr marL="1143000" lvl="2" indent="-342900">
              <a:buClr>
                <a:srgbClr val="CC6600"/>
              </a:buClr>
              <a:buSzPct val="80000"/>
              <a:buFont typeface="Wingdings" panose="05000000000000000000" pitchFamily="2" charset="2"/>
              <a:buChar char="Ø"/>
            </a:pPr>
            <a:r>
              <a:rPr kumimoji="1" lang="en-IN" altLang="en-US" sz="2200" b="0" i="0" u="none" strike="noStrike" kern="0" cap="none" spc="0" normalizeH="0" baseline="0" noProof="0" dirty="0">
                <a:ln>
                  <a:noFill/>
                </a:ln>
                <a:solidFill>
                  <a:srgbClr val="000000"/>
                </a:solidFill>
                <a:effectLst/>
                <a:uLnTx/>
                <a:uFillTx/>
                <a:ea typeface="MS PGothic" pitchFamily="34" charset="-128"/>
              </a:rPr>
              <a:t>When UNIX looks up this name in the file-system directory structures, it finds not an </a:t>
            </a:r>
            <a:r>
              <a:rPr kumimoji="1" lang="en-IN" altLang="en-US" sz="2200" b="0" i="0" u="none" strike="noStrike" kern="0" cap="none" spc="0" normalizeH="0" baseline="0" noProof="0" dirty="0" err="1">
                <a:ln>
                  <a:noFill/>
                </a:ln>
                <a:solidFill>
                  <a:srgbClr val="000000"/>
                </a:solidFill>
                <a:effectLst/>
                <a:uLnTx/>
                <a:uFillTx/>
                <a:ea typeface="MS PGothic" pitchFamily="34" charset="-128"/>
              </a:rPr>
              <a:t>inode</a:t>
            </a:r>
            <a:r>
              <a:rPr kumimoji="1" lang="en-IN" altLang="en-US" sz="2200" b="0" i="0" u="none" strike="noStrike" kern="0" cap="none" spc="0" normalizeH="0" baseline="0" noProof="0" dirty="0">
                <a:ln>
                  <a:noFill/>
                </a:ln>
                <a:solidFill>
                  <a:srgbClr val="000000"/>
                </a:solidFill>
                <a:effectLst/>
                <a:uLnTx/>
                <a:uFillTx/>
                <a:ea typeface="MS PGothic" pitchFamily="34" charset="-128"/>
              </a:rPr>
              <a:t> number but a &lt;major, minor&gt; device number.</a:t>
            </a:r>
            <a:endParaRPr kumimoji="1" lang="en-US" altLang="en-US" sz="2200" b="0" i="0" u="none" strike="noStrike" kern="0" cap="none" spc="0" normalizeH="0" baseline="0" noProof="0" dirty="0">
              <a:ln>
                <a:noFill/>
              </a:ln>
              <a:solidFill>
                <a:srgbClr val="000000"/>
              </a:solidFill>
              <a:effectLst/>
              <a:uLnTx/>
              <a:uFillTx/>
              <a:ea typeface="MS PGothic" pitchFamily="34" charset="-128"/>
            </a:endParaRPr>
          </a:p>
        </p:txBody>
      </p:sp>
    </p:spTree>
    <p:extLst>
      <p:ext uri="{BB962C8B-B14F-4D97-AF65-F5344CB8AC3E}">
        <p14:creationId xmlns:p14="http://schemas.microsoft.com/office/powerpoint/2010/main" xmlns="" val="2652196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Transforming I/O Requests to Hardware Operations (Cont.)</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sp>
        <p:nvSpPr>
          <p:cNvPr id="7" name="Rectangle 3">
            <a:extLst>
              <a:ext uri="{FF2B5EF4-FFF2-40B4-BE49-F238E27FC236}">
                <a16:creationId xmlns:a16="http://schemas.microsoft.com/office/drawing/2014/main" xmlns="" id="{D0C31300-6103-4CC1-80C2-A46D741C4D59}"/>
              </a:ext>
            </a:extLst>
          </p:cNvPr>
          <p:cNvSpPr txBox="1">
            <a:spLocks noChangeArrowheads="1"/>
          </p:cNvSpPr>
          <p:nvPr/>
        </p:nvSpPr>
        <p:spPr bwMode="auto">
          <a:xfrm>
            <a:off x="594905" y="1675385"/>
            <a:ext cx="8920674" cy="50519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1143000" lvl="2" indent="-342900">
              <a:buClr>
                <a:srgbClr val="CC6600"/>
              </a:buClr>
              <a:buSzPct val="80000"/>
              <a:buFont typeface="Wingdings" panose="05000000000000000000" pitchFamily="2" charset="2"/>
              <a:buChar char="Ø"/>
            </a:pPr>
            <a:r>
              <a:rPr kumimoji="1" lang="en-IN" altLang="en-US" sz="2200" b="0" i="0" u="none" strike="noStrike" kern="0" cap="none" spc="0" normalizeH="0" baseline="0" noProof="0" dirty="0">
                <a:ln>
                  <a:noFill/>
                </a:ln>
                <a:solidFill>
                  <a:srgbClr val="000000"/>
                </a:solidFill>
                <a:effectLst/>
                <a:uLnTx/>
                <a:uFillTx/>
                <a:ea typeface="MS PGothic" pitchFamily="34" charset="-128"/>
              </a:rPr>
              <a:t>The major device number identifies a device driver that should be called to handle I/O to this device. </a:t>
            </a:r>
          </a:p>
          <a:p>
            <a:pPr marL="1143000" lvl="2" indent="-342900">
              <a:buClr>
                <a:srgbClr val="CC6600"/>
              </a:buClr>
              <a:buSzPct val="80000"/>
              <a:buFont typeface="Wingdings" panose="05000000000000000000" pitchFamily="2" charset="2"/>
              <a:buChar char="Ø"/>
            </a:pPr>
            <a:r>
              <a:rPr kumimoji="1" lang="en-IN" altLang="en-US" sz="2200" b="0" i="0" u="none" strike="noStrike" kern="0" cap="none" spc="0" normalizeH="0" baseline="0" noProof="0" dirty="0">
                <a:ln>
                  <a:noFill/>
                </a:ln>
                <a:solidFill>
                  <a:srgbClr val="000000"/>
                </a:solidFill>
                <a:effectLst/>
                <a:uLnTx/>
                <a:uFillTx/>
                <a:ea typeface="MS PGothic" pitchFamily="34" charset="-128"/>
              </a:rPr>
              <a:t>The minor device number is passed to the device driver to index into a device table. </a:t>
            </a:r>
          </a:p>
          <a:p>
            <a:pPr marL="1485900" lvl="3" indent="-342900">
              <a:buClr>
                <a:srgbClr val="CC6600"/>
              </a:buClr>
              <a:buSzPct val="80000"/>
              <a:buFont typeface="Wingdings" panose="05000000000000000000" pitchFamily="2" charset="2"/>
              <a:buChar char="Ø"/>
            </a:pPr>
            <a:r>
              <a:rPr kumimoji="1" lang="en-IN" altLang="en-US" sz="2200" b="0" i="0" u="none" strike="noStrike" kern="0" cap="none" spc="0" normalizeH="0" baseline="0" noProof="0" dirty="0">
                <a:ln>
                  <a:noFill/>
                </a:ln>
                <a:solidFill>
                  <a:srgbClr val="000000"/>
                </a:solidFill>
                <a:effectLst/>
                <a:uLnTx/>
                <a:uFillTx/>
                <a:ea typeface="MS PGothic" pitchFamily="34" charset="-128"/>
              </a:rPr>
              <a:t>The corresponding device-table entry gives the port address or the memory-mapped address of the device controller.</a:t>
            </a:r>
            <a:endParaRPr kumimoji="1" lang="en-US" altLang="en-US" sz="2200" b="0" i="0" u="none" strike="noStrike" kern="0" cap="none" spc="0" normalizeH="0" baseline="0" noProof="0" dirty="0">
              <a:ln>
                <a:noFill/>
              </a:ln>
              <a:solidFill>
                <a:srgbClr val="000000"/>
              </a:solidFill>
              <a:effectLst/>
              <a:uLnTx/>
              <a:uFillTx/>
              <a:ea typeface="MS PGothic" pitchFamily="34" charset="-128"/>
            </a:endParaRPr>
          </a:p>
        </p:txBody>
      </p:sp>
      <p:sp>
        <p:nvSpPr>
          <p:cNvPr id="9" name="TextBox 8">
            <a:extLst>
              <a:ext uri="{FF2B5EF4-FFF2-40B4-BE49-F238E27FC236}">
                <a16:creationId xmlns:a16="http://schemas.microsoft.com/office/drawing/2014/main" xmlns="" id="{0ECA43A8-A99D-4838-8750-13377E3C95FC}"/>
              </a:ext>
            </a:extLst>
          </p:cNvPr>
          <p:cNvSpPr txBox="1"/>
          <p:nvPr/>
        </p:nvSpPr>
        <p:spPr>
          <a:xfrm>
            <a:off x="594904" y="4377909"/>
            <a:ext cx="8533329" cy="1458861"/>
          </a:xfrm>
          <a:prstGeom prst="rect">
            <a:avLst/>
          </a:prstGeom>
          <a:noFill/>
        </p:spPr>
        <p:txBody>
          <a:bodyPr wrap="square">
            <a:spAutoFit/>
          </a:bodyPr>
          <a:lstStyle/>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Physically read data from disk into buffer</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Make data available to requesting process</a:t>
            </a:r>
          </a:p>
          <a:p>
            <a:pPr marL="742950" marR="0" lvl="1" indent="-285750" algn="l" defTabSz="914400" rtl="0" eaLnBrk="0" fontAlgn="base" latinLnBrk="0" hangingPunct="0">
              <a:lnSpc>
                <a:spcPct val="100000"/>
              </a:lnSpc>
              <a:spcBef>
                <a:spcPct val="35000"/>
              </a:spcBef>
              <a:spcAft>
                <a:spcPct val="0"/>
              </a:spcAft>
              <a:buClr>
                <a:srgbClr val="CC6600"/>
              </a:buClr>
              <a:buSzPct val="80000"/>
              <a:buFont typeface="Monotype Sorts" pitchFamily="-84" charset="2"/>
              <a:buChar char="l"/>
              <a:tabLst/>
              <a:defRPr/>
            </a:pPr>
            <a:r>
              <a:rPr kumimoji="1" lang="en-US" altLang="en-US" sz="2400" b="0" i="0" u="none" strike="noStrike" kern="0" cap="none" spc="0" normalizeH="0" baseline="0" noProof="0" dirty="0">
                <a:ln>
                  <a:noFill/>
                </a:ln>
                <a:solidFill>
                  <a:srgbClr val="000000"/>
                </a:solidFill>
                <a:effectLst/>
                <a:uLnTx/>
                <a:uFillTx/>
                <a:latin typeface="Calibri"/>
                <a:ea typeface="MS PGothic" pitchFamily="34" charset="-128"/>
                <a:cs typeface="+mn-cs"/>
              </a:rPr>
              <a:t>Return control to process</a:t>
            </a:r>
          </a:p>
        </p:txBody>
      </p:sp>
    </p:spTree>
    <p:extLst>
      <p:ext uri="{BB962C8B-B14F-4D97-AF65-F5344CB8AC3E}">
        <p14:creationId xmlns:p14="http://schemas.microsoft.com/office/powerpoint/2010/main" xmlns="" val="602221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Life Cycle of An I/O Request</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pic>
        <p:nvPicPr>
          <p:cNvPr id="2" name="Picture 4" descr="13">
            <a:extLst>
              <a:ext uri="{FF2B5EF4-FFF2-40B4-BE49-F238E27FC236}">
                <a16:creationId xmlns:a16="http://schemas.microsoft.com/office/drawing/2014/main" xmlns="" id="{75B861FD-4FDD-4885-9583-FA6DC6D93930}"/>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077686" y="1513221"/>
            <a:ext cx="5780314" cy="52141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096952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Transforming I/O Requests to Hardware Operations</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sp>
        <p:nvSpPr>
          <p:cNvPr id="12" name="TextBox 11">
            <a:extLst>
              <a:ext uri="{FF2B5EF4-FFF2-40B4-BE49-F238E27FC236}">
                <a16:creationId xmlns:a16="http://schemas.microsoft.com/office/drawing/2014/main" xmlns="" id="{9D96FB67-78F1-443E-85C9-EC26388426C3}"/>
              </a:ext>
            </a:extLst>
          </p:cNvPr>
          <p:cNvSpPr txBox="1"/>
          <p:nvPr/>
        </p:nvSpPr>
        <p:spPr>
          <a:xfrm>
            <a:off x="315302" y="1513221"/>
            <a:ext cx="9008312" cy="5170646"/>
          </a:xfrm>
          <a:prstGeom prst="rect">
            <a:avLst/>
          </a:prstGeom>
          <a:noFill/>
        </p:spPr>
        <p:txBody>
          <a:bodyPr wrap="square">
            <a:spAutoFit/>
          </a:bodyPr>
          <a:lstStyle/>
          <a:p>
            <a:pPr algn="l">
              <a:spcBef>
                <a:spcPts val="1200"/>
              </a:spcBef>
            </a:pPr>
            <a:r>
              <a:rPr lang="en-IN" sz="2400" b="1" i="0" u="none" strike="noStrike" baseline="0" dirty="0">
                <a:solidFill>
                  <a:srgbClr val="00AEF0"/>
                </a:solidFill>
              </a:rPr>
              <a:t>1. </a:t>
            </a:r>
            <a:r>
              <a:rPr lang="en-IN" sz="2400" b="0" i="0" u="none" strike="noStrike" baseline="0" dirty="0">
                <a:solidFill>
                  <a:srgbClr val="231F20"/>
                </a:solidFill>
              </a:rPr>
              <a:t>A process issues a blocking read() system call to a file descriptor of a file that has been opened previously.</a:t>
            </a:r>
          </a:p>
          <a:p>
            <a:pPr algn="l">
              <a:spcBef>
                <a:spcPts val="1200"/>
              </a:spcBef>
            </a:pPr>
            <a:r>
              <a:rPr lang="en-IN" sz="2400" b="1" i="0" u="none" strike="noStrike" baseline="0" dirty="0">
                <a:solidFill>
                  <a:srgbClr val="00AEF0"/>
                </a:solidFill>
              </a:rPr>
              <a:t>2. </a:t>
            </a:r>
            <a:r>
              <a:rPr lang="en-IN" sz="2400" b="0" i="0" u="none" strike="noStrike" baseline="0" dirty="0">
                <a:solidFill>
                  <a:srgbClr val="231F20"/>
                </a:solidFill>
              </a:rPr>
              <a:t>The system-call code in the kernel checks the parameters for correctness. In the case of input, if the data are already available in the buffer cache, the data are returned to the process, and the I/O request is completed.</a:t>
            </a:r>
            <a:endParaRPr lang="en-IN" sz="2400" b="1" i="0" u="none" strike="noStrike" baseline="0" dirty="0">
              <a:solidFill>
                <a:srgbClr val="231F20"/>
              </a:solidFill>
            </a:endParaRPr>
          </a:p>
          <a:p>
            <a:pPr algn="l">
              <a:spcBef>
                <a:spcPts val="1200"/>
              </a:spcBef>
            </a:pPr>
            <a:r>
              <a:rPr lang="en-IN" sz="2400" b="1" i="0" u="none" strike="noStrike" baseline="0" dirty="0">
                <a:solidFill>
                  <a:srgbClr val="00AEF0"/>
                </a:solidFill>
              </a:rPr>
              <a:t>3. </a:t>
            </a:r>
            <a:r>
              <a:rPr lang="en-IN" sz="2400" b="0" i="0" u="none" strike="noStrike" baseline="0" dirty="0">
                <a:solidFill>
                  <a:srgbClr val="231F20"/>
                </a:solidFill>
              </a:rPr>
              <a:t>Otherwise, a physical I/O must be performed. The process is removed from the run queue and is placed on the wait queue for the device, and the I/O request is scheduled. Eventually, the I/O subsystem sends the request to the device driver. Depending on the operating system, the request is sent via a subroutine call or an in-kernel message.</a:t>
            </a:r>
          </a:p>
          <a:p>
            <a:pPr algn="l"/>
            <a:endParaRPr lang="en-IN" sz="2200" dirty="0"/>
          </a:p>
        </p:txBody>
      </p:sp>
    </p:spTree>
    <p:extLst>
      <p:ext uri="{BB962C8B-B14F-4D97-AF65-F5344CB8AC3E}">
        <p14:creationId xmlns:p14="http://schemas.microsoft.com/office/powerpoint/2010/main" xmlns="" val="986555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Transforming I/O Requests to Hardware Operations</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sp>
        <p:nvSpPr>
          <p:cNvPr id="12" name="TextBox 11">
            <a:extLst>
              <a:ext uri="{FF2B5EF4-FFF2-40B4-BE49-F238E27FC236}">
                <a16:creationId xmlns:a16="http://schemas.microsoft.com/office/drawing/2014/main" xmlns="" id="{9D96FB67-78F1-443E-85C9-EC26388426C3}"/>
              </a:ext>
            </a:extLst>
          </p:cNvPr>
          <p:cNvSpPr txBox="1"/>
          <p:nvPr/>
        </p:nvSpPr>
        <p:spPr>
          <a:xfrm>
            <a:off x="315302" y="1513221"/>
            <a:ext cx="9171598" cy="5324535"/>
          </a:xfrm>
          <a:prstGeom prst="rect">
            <a:avLst/>
          </a:prstGeom>
          <a:noFill/>
        </p:spPr>
        <p:txBody>
          <a:bodyPr wrap="square">
            <a:spAutoFit/>
          </a:bodyPr>
          <a:lstStyle/>
          <a:p>
            <a:pPr>
              <a:spcBef>
                <a:spcPts val="1200"/>
              </a:spcBef>
            </a:pPr>
            <a:r>
              <a:rPr lang="en-IN" sz="2400" b="1" i="0" u="none" strike="noStrike" baseline="0" dirty="0">
                <a:solidFill>
                  <a:srgbClr val="00AEF0"/>
                </a:solidFill>
              </a:rPr>
              <a:t>4. </a:t>
            </a:r>
            <a:r>
              <a:rPr lang="en-IN" sz="2400" b="0" i="0" u="none" strike="noStrike" baseline="0" dirty="0">
                <a:solidFill>
                  <a:srgbClr val="231F20"/>
                </a:solidFill>
              </a:rPr>
              <a:t>The device driver allocates kernel buffer space to receive the data and schedules the I/O. Eventually, the driver sends commands to the device controller by writing into the device-control registers.</a:t>
            </a:r>
          </a:p>
          <a:p>
            <a:pPr algn="l">
              <a:spcBef>
                <a:spcPts val="1200"/>
              </a:spcBef>
            </a:pPr>
            <a:r>
              <a:rPr lang="en-IN" sz="2400" b="1" i="0" u="none" strike="noStrike" baseline="0" dirty="0">
                <a:solidFill>
                  <a:srgbClr val="00AEF0"/>
                </a:solidFill>
              </a:rPr>
              <a:t>5. </a:t>
            </a:r>
            <a:r>
              <a:rPr lang="en-IN" sz="2400" b="0" i="0" u="none" strike="noStrike" baseline="0" dirty="0">
                <a:solidFill>
                  <a:srgbClr val="231F20"/>
                </a:solidFill>
              </a:rPr>
              <a:t>The device controller operates the device hardware to perform the data transfer.</a:t>
            </a:r>
          </a:p>
          <a:p>
            <a:pPr algn="l">
              <a:spcBef>
                <a:spcPts val="1200"/>
              </a:spcBef>
            </a:pPr>
            <a:r>
              <a:rPr lang="en-IN" sz="2400" b="1" i="0" u="none" strike="noStrike" baseline="0" dirty="0">
                <a:solidFill>
                  <a:srgbClr val="00AEF0"/>
                </a:solidFill>
              </a:rPr>
              <a:t>6. </a:t>
            </a:r>
            <a:r>
              <a:rPr lang="en-IN" sz="2400" b="0" i="0" u="none" strike="noStrike" baseline="0" dirty="0">
                <a:solidFill>
                  <a:srgbClr val="231F20"/>
                </a:solidFill>
              </a:rPr>
              <a:t>The driver may poll for status and data, or it may have set up a DMA transfer into kernel memory. We assume that the transfer is managed by a DMA controller, which generates an interrupt when the transfer completes.</a:t>
            </a:r>
          </a:p>
          <a:p>
            <a:pPr algn="l">
              <a:spcBef>
                <a:spcPts val="1200"/>
              </a:spcBef>
            </a:pPr>
            <a:r>
              <a:rPr lang="en-IN" sz="2400" b="1" i="0" u="none" strike="noStrike" baseline="0" dirty="0">
                <a:solidFill>
                  <a:srgbClr val="00AEF0"/>
                </a:solidFill>
              </a:rPr>
              <a:t>7. </a:t>
            </a:r>
            <a:r>
              <a:rPr lang="en-IN" sz="2400" b="0" i="0" u="none" strike="noStrike" baseline="0" dirty="0">
                <a:solidFill>
                  <a:srgbClr val="231F20"/>
                </a:solidFill>
              </a:rPr>
              <a:t>The correct interrupt handler receives the interrupt via the interrupt vector table, stores any necessary data, signals the device driver, and returns from the interrupt.</a:t>
            </a:r>
          </a:p>
          <a:p>
            <a:pPr algn="l"/>
            <a:endParaRPr lang="en-IN" sz="2200" dirty="0"/>
          </a:p>
        </p:txBody>
      </p:sp>
    </p:spTree>
    <p:extLst>
      <p:ext uri="{BB962C8B-B14F-4D97-AF65-F5344CB8AC3E}">
        <p14:creationId xmlns:p14="http://schemas.microsoft.com/office/powerpoint/2010/main" xmlns="" val="1426867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Transforming I/O Requests to Hardware Operations</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OPERATING SYSTEMS</a:t>
            </a:r>
          </a:p>
        </p:txBody>
      </p:sp>
      <p:sp>
        <p:nvSpPr>
          <p:cNvPr id="11" name="TextBox 10">
            <a:extLst>
              <a:ext uri="{FF2B5EF4-FFF2-40B4-BE49-F238E27FC236}">
                <a16:creationId xmlns:a16="http://schemas.microsoft.com/office/drawing/2014/main" xmlns="" id="{FB0D2DAC-1CBC-46B0-929C-0F78B86D6EA2}"/>
              </a:ext>
            </a:extLst>
          </p:cNvPr>
          <p:cNvSpPr txBox="1"/>
          <p:nvPr/>
        </p:nvSpPr>
        <p:spPr>
          <a:xfrm>
            <a:off x="291987" y="1490606"/>
            <a:ext cx="8868342" cy="3724096"/>
          </a:xfrm>
          <a:prstGeom prst="rect">
            <a:avLst/>
          </a:prstGeom>
          <a:noFill/>
        </p:spPr>
        <p:txBody>
          <a:bodyPr wrap="square">
            <a:spAutoFit/>
          </a:bodyPr>
          <a:lstStyle/>
          <a:p>
            <a:pPr algn="l">
              <a:spcBef>
                <a:spcPts val="1200"/>
              </a:spcBef>
            </a:pPr>
            <a:r>
              <a:rPr lang="en-IN" sz="2400" b="1" i="0" u="none" strike="noStrike" baseline="0" dirty="0">
                <a:solidFill>
                  <a:srgbClr val="00AEF0"/>
                </a:solidFill>
              </a:rPr>
              <a:t>8. </a:t>
            </a:r>
            <a:r>
              <a:rPr lang="en-IN" sz="2400" b="0" i="0" u="none" strike="noStrike" baseline="0" dirty="0">
                <a:solidFill>
                  <a:srgbClr val="231F20"/>
                </a:solidFill>
              </a:rPr>
              <a:t>The device driver receives the signal, determines which I/O request has completed, determines the request’s status, and signals the kernel I/O subsystem that the request has been completed.</a:t>
            </a:r>
          </a:p>
          <a:p>
            <a:pPr algn="l">
              <a:spcBef>
                <a:spcPts val="1200"/>
              </a:spcBef>
            </a:pPr>
            <a:r>
              <a:rPr lang="en-IN" sz="2400" b="1" i="0" u="none" strike="noStrike" baseline="0" dirty="0">
                <a:solidFill>
                  <a:srgbClr val="00AEF0"/>
                </a:solidFill>
              </a:rPr>
              <a:t>9. </a:t>
            </a:r>
            <a:r>
              <a:rPr lang="en-IN" sz="2400" b="0" i="0" u="none" strike="noStrike" baseline="0" dirty="0">
                <a:solidFill>
                  <a:srgbClr val="231F20"/>
                </a:solidFill>
              </a:rPr>
              <a:t>The kernel transfers data or return codes to the address space of the requesting process and moves the process from the wait queue back to the ready queue.</a:t>
            </a:r>
          </a:p>
          <a:p>
            <a:pPr algn="l">
              <a:spcBef>
                <a:spcPts val="1200"/>
              </a:spcBef>
            </a:pPr>
            <a:r>
              <a:rPr lang="en-IN" sz="2400" b="1" i="0" u="none" strike="noStrike" baseline="0" dirty="0">
                <a:solidFill>
                  <a:srgbClr val="00AEF0"/>
                </a:solidFill>
              </a:rPr>
              <a:t>10. </a:t>
            </a:r>
            <a:r>
              <a:rPr lang="en-IN" sz="2400" b="0" i="0" u="none" strike="noStrike" baseline="0" dirty="0">
                <a:solidFill>
                  <a:srgbClr val="231F20"/>
                </a:solidFill>
              </a:rPr>
              <a:t>Moving the process to the ready queue unblocks the process. When the scheduler assigns the process to the CPU, the process resumes execution at the completion of the system call.</a:t>
            </a:r>
            <a:endParaRPr lang="en-IN" sz="2400" dirty="0"/>
          </a:p>
        </p:txBody>
      </p:sp>
    </p:spTree>
    <p:extLst>
      <p:ext uri="{BB962C8B-B14F-4D97-AF65-F5344CB8AC3E}">
        <p14:creationId xmlns:p14="http://schemas.microsoft.com/office/powerpoint/2010/main" xmlns="" val="1032112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4996</TotalTime>
  <Words>781</Words>
  <Application>Microsoft Office PowerPoint</Application>
  <PresentationFormat>Custom</PresentationFormat>
  <Paragraphs>64</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PES-CSE</cp:lastModifiedBy>
  <cp:revision>661</cp:revision>
  <dcterms:created xsi:type="dcterms:W3CDTF">2020-06-03T14:19:11Z</dcterms:created>
  <dcterms:modified xsi:type="dcterms:W3CDTF">2020-11-06T05:35:51Z</dcterms:modified>
</cp:coreProperties>
</file>