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58" r:id="rId2"/>
    <p:sldId id="380" r:id="rId3"/>
    <p:sldId id="554" r:id="rId4"/>
    <p:sldId id="545" r:id="rId5"/>
    <p:sldId id="548" r:id="rId6"/>
    <p:sldId id="549" r:id="rId7"/>
    <p:sldId id="550" r:id="rId8"/>
    <p:sldId id="551" r:id="rId9"/>
    <p:sldId id="552" r:id="rId10"/>
    <p:sldId id="555" r:id="rId11"/>
    <p:sldId id="556" r:id="rId12"/>
    <p:sldId id="553" r:id="rId13"/>
    <p:sldId id="558" r:id="rId14"/>
    <p:sldId id="557" r:id="rId15"/>
    <p:sldId id="559" r:id="rId16"/>
    <p:sldId id="34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6550" autoAdjust="0"/>
  </p:normalViewPr>
  <p:slideViewPr>
    <p:cSldViewPr snapToGrid="0">
      <p:cViewPr varScale="1">
        <p:scale>
          <a:sx n="60" d="100"/>
          <a:sy n="60" d="100"/>
        </p:scale>
        <p:origin x="-738"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pPr/>
              <a:t>09-11-2020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pPr/>
              <a:t>‹#›</a:t>
            </a:fld>
            <a:endParaRPr lang="en-IN"/>
          </a:p>
        </p:txBody>
      </p:sp>
    </p:spTree>
    <p:extLst>
      <p:ext uri="{BB962C8B-B14F-4D97-AF65-F5344CB8AC3E}">
        <p14:creationId xmlns="" xmlns:p14="http://schemas.microsoft.com/office/powerpoint/2010/main"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a:t>
            </a:fld>
            <a:endParaRPr lang="en-IN"/>
          </a:p>
        </p:txBody>
      </p:sp>
    </p:spTree>
    <p:extLst>
      <p:ext uri="{BB962C8B-B14F-4D97-AF65-F5344CB8AC3E}">
        <p14:creationId xmlns="" xmlns:p14="http://schemas.microsoft.com/office/powerpoint/2010/main" val="12246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dirty="0" smtClean="0"/>
              <a:t>Ref:</a:t>
            </a:r>
            <a:r>
              <a:rPr lang="en-IN" b="0" baseline="0" dirty="0" smtClean="0"/>
              <a:t> </a:t>
            </a:r>
            <a:r>
              <a:rPr lang="en-IN" b="0" dirty="0" smtClean="0"/>
              <a:t>http://www.cse.psu.edu/~trj1/cse443-s12/docs/ch3.pdf</a:t>
            </a:r>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11</a:t>
            </a:fld>
            <a:endParaRPr lang="en-IN"/>
          </a:p>
        </p:txBody>
      </p:sp>
    </p:spTree>
    <p:extLst>
      <p:ext uri="{BB962C8B-B14F-4D97-AF65-F5344CB8AC3E}">
        <p14:creationId xmlns="" xmlns:p14="http://schemas.microsoft.com/office/powerpoint/2010/main" val="2047975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12</a:t>
            </a:fld>
            <a:endParaRPr lang="en-IN"/>
          </a:p>
        </p:txBody>
      </p:sp>
    </p:spTree>
    <p:extLst>
      <p:ext uri="{BB962C8B-B14F-4D97-AF65-F5344CB8AC3E}">
        <p14:creationId xmlns="" xmlns:p14="http://schemas.microsoft.com/office/powerpoint/2010/main" val="2047975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13</a:t>
            </a:fld>
            <a:endParaRPr lang="en-IN"/>
          </a:p>
        </p:txBody>
      </p:sp>
    </p:spTree>
    <p:extLst>
      <p:ext uri="{BB962C8B-B14F-4D97-AF65-F5344CB8AC3E}">
        <p14:creationId xmlns="" xmlns:p14="http://schemas.microsoft.com/office/powerpoint/2010/main" val="2047975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14</a:t>
            </a:fld>
            <a:endParaRPr lang="en-IN"/>
          </a:p>
        </p:txBody>
      </p:sp>
    </p:spTree>
    <p:extLst>
      <p:ext uri="{BB962C8B-B14F-4D97-AF65-F5344CB8AC3E}">
        <p14:creationId xmlns="" xmlns:p14="http://schemas.microsoft.com/office/powerpoint/2010/main" val="2047975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15</a:t>
            </a:fld>
            <a:endParaRPr lang="en-IN"/>
          </a:p>
        </p:txBody>
      </p:sp>
    </p:spTree>
    <p:extLst>
      <p:ext uri="{BB962C8B-B14F-4D97-AF65-F5344CB8AC3E}">
        <p14:creationId xmlns="" xmlns:p14="http://schemas.microsoft.com/office/powerpoint/2010/main" val="2047975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Discuss the goals and principles of protection in a modern computer system</a:t>
            </a:r>
          </a:p>
          <a:p>
            <a:r>
              <a:rPr lang="en-IN" dirty="0"/>
              <a:t>Explain how protection domains combined with an access matrix are used to specify the resources a process may access</a:t>
            </a:r>
          </a:p>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2</a:t>
            </a:fld>
            <a:endParaRPr lang="en-IN"/>
          </a:p>
        </p:txBody>
      </p:sp>
    </p:spTree>
    <p:extLst>
      <p:ext uri="{BB962C8B-B14F-4D97-AF65-F5344CB8AC3E}">
        <p14:creationId xmlns="" xmlns:p14="http://schemas.microsoft.com/office/powerpoint/2010/main" val="12246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4</a:t>
            </a:fld>
            <a:endParaRPr lang="en-IN"/>
          </a:p>
        </p:txBody>
      </p:sp>
    </p:spTree>
    <p:extLst>
      <p:ext uri="{BB962C8B-B14F-4D97-AF65-F5344CB8AC3E}">
        <p14:creationId xmlns="" xmlns:p14="http://schemas.microsoft.com/office/powerpoint/2010/main" val="98609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5</a:t>
            </a:fld>
            <a:endParaRPr lang="en-IN"/>
          </a:p>
        </p:txBody>
      </p:sp>
    </p:spTree>
    <p:extLst>
      <p:ext uri="{BB962C8B-B14F-4D97-AF65-F5344CB8AC3E}">
        <p14:creationId xmlns="" xmlns:p14="http://schemas.microsoft.com/office/powerpoint/2010/main" val="337557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6</a:t>
            </a:fld>
            <a:endParaRPr lang="en-IN"/>
          </a:p>
        </p:txBody>
      </p:sp>
    </p:spTree>
    <p:extLst>
      <p:ext uri="{BB962C8B-B14F-4D97-AF65-F5344CB8AC3E}">
        <p14:creationId xmlns="" xmlns:p14="http://schemas.microsoft.com/office/powerpoint/2010/main" val="3079148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2000" b="0" dirty="0"/>
              <a:t>The access right &lt;O4, {print}&gt; is shared by </a:t>
            </a:r>
            <a:r>
              <a:rPr lang="en-IN" sz="2000" b="0" dirty="0" smtClean="0"/>
              <a:t>D2 and </a:t>
            </a:r>
            <a:r>
              <a:rPr lang="en-IN" sz="2000" b="0" dirty="0"/>
              <a:t>D3, implying that a process executing in either of these two domains can</a:t>
            </a:r>
          </a:p>
          <a:p>
            <a:pPr algn="l"/>
            <a:r>
              <a:rPr lang="en-IN" sz="2000" b="0" dirty="0"/>
              <a:t>print object O4. Note that a process must be executing in domain D1 to read</a:t>
            </a:r>
          </a:p>
          <a:p>
            <a:pPr algn="l"/>
            <a:r>
              <a:rPr lang="en-IN" sz="2000" b="0" dirty="0"/>
              <a:t>and write object O1, while only processes in domain D3 may execute object O1.</a:t>
            </a:r>
          </a:p>
        </p:txBody>
      </p:sp>
      <p:sp>
        <p:nvSpPr>
          <p:cNvPr id="4" name="Slide Number Placeholder 3"/>
          <p:cNvSpPr>
            <a:spLocks noGrp="1"/>
          </p:cNvSpPr>
          <p:nvPr>
            <p:ph type="sldNum" sz="quarter" idx="5"/>
          </p:nvPr>
        </p:nvSpPr>
        <p:spPr/>
        <p:txBody>
          <a:bodyPr/>
          <a:lstStyle/>
          <a:p>
            <a:fld id="{751D3F2E-11BD-4DCF-B044-94902FA4EB0F}" type="slidenum">
              <a:rPr lang="en-IN" smtClean="0"/>
              <a:pPr/>
              <a:t>7</a:t>
            </a:fld>
            <a:endParaRPr lang="en-IN"/>
          </a:p>
        </p:txBody>
      </p:sp>
    </p:spTree>
    <p:extLst>
      <p:ext uri="{BB962C8B-B14F-4D97-AF65-F5344CB8AC3E}">
        <p14:creationId xmlns="" xmlns:p14="http://schemas.microsoft.com/office/powerpoint/2010/main" val="405350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8</a:t>
            </a:fld>
            <a:endParaRPr lang="en-IN"/>
          </a:p>
        </p:txBody>
      </p:sp>
    </p:spTree>
    <p:extLst>
      <p:ext uri="{BB962C8B-B14F-4D97-AF65-F5344CB8AC3E}">
        <p14:creationId xmlns="" xmlns:p14="http://schemas.microsoft.com/office/powerpoint/2010/main" val="233917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solidFill>
                  <a:srgbClr val="231F20"/>
                </a:solidFill>
                <a:latin typeface="Palatino-Roman"/>
              </a:rPr>
              <a:t>A process executing in domain </a:t>
            </a:r>
            <a:r>
              <a:rPr lang="en-IN" sz="1800" b="0" i="1" u="none" strike="noStrike" baseline="0" dirty="0" err="1">
                <a:solidFill>
                  <a:srgbClr val="231F20"/>
                </a:solidFill>
                <a:latin typeface="Palatino-Italic"/>
              </a:rPr>
              <a:t>Dj</a:t>
            </a:r>
            <a:r>
              <a:rPr lang="en-IN" sz="1800" b="0" i="1" u="none" strike="noStrike" baseline="0" dirty="0">
                <a:solidFill>
                  <a:srgbClr val="231F20"/>
                </a:solidFill>
                <a:latin typeface="Palatino-Italic"/>
              </a:rPr>
              <a:t> </a:t>
            </a:r>
            <a:r>
              <a:rPr lang="en-IN" sz="1800" b="0" i="0" u="none" strike="noStrike" baseline="0" dirty="0">
                <a:solidFill>
                  <a:srgbClr val="231F20"/>
                </a:solidFill>
                <a:latin typeface="Palatino-Roman"/>
              </a:rPr>
              <a:t>has more privileges than does a process executing in domain </a:t>
            </a:r>
            <a:r>
              <a:rPr lang="en-IN" sz="1800" b="0" i="1" u="none" strike="noStrike" baseline="0" dirty="0">
                <a:solidFill>
                  <a:srgbClr val="231F20"/>
                </a:solidFill>
                <a:latin typeface="Palatino-Italic"/>
              </a:rPr>
              <a:t>Di</a:t>
            </a:r>
            <a:r>
              <a:rPr lang="en-IN" sz="1800" b="0" i="0" u="none" strike="noStrike" baseline="0" dirty="0">
                <a:solidFill>
                  <a:srgbClr val="231F20"/>
                </a:solidFill>
                <a:latin typeface="Palatino-Roman"/>
              </a:rPr>
              <a:t>.</a:t>
            </a:r>
          </a:p>
          <a:p>
            <a:pPr algn="l"/>
            <a:r>
              <a:rPr lang="en-IN" b="0" dirty="0"/>
              <a:t>A process executing in domain D0 has the most privileges. If only two rings exist, this</a:t>
            </a:r>
          </a:p>
          <a:p>
            <a:pPr algn="l"/>
            <a:r>
              <a:rPr lang="en-IN" b="0" dirty="0"/>
              <a:t>scheme is equivalent to the monitor–user mode of execution, where monitor</a:t>
            </a:r>
          </a:p>
          <a:p>
            <a:pPr algn="l"/>
            <a:r>
              <a:rPr lang="en-IN" b="0" dirty="0"/>
              <a:t>mode corresponds to D0 and user mode corresponds to D1.</a:t>
            </a:r>
          </a:p>
        </p:txBody>
      </p:sp>
      <p:sp>
        <p:nvSpPr>
          <p:cNvPr id="4" name="Slide Number Placeholder 3"/>
          <p:cNvSpPr>
            <a:spLocks noGrp="1"/>
          </p:cNvSpPr>
          <p:nvPr>
            <p:ph type="sldNum" sz="quarter" idx="5"/>
          </p:nvPr>
        </p:nvSpPr>
        <p:spPr/>
        <p:txBody>
          <a:bodyPr/>
          <a:lstStyle/>
          <a:p>
            <a:fld id="{751D3F2E-11BD-4DCF-B044-94902FA4EB0F}" type="slidenum">
              <a:rPr lang="en-IN" smtClean="0"/>
              <a:pPr/>
              <a:t>9</a:t>
            </a:fld>
            <a:endParaRPr lang="en-IN"/>
          </a:p>
        </p:txBody>
      </p:sp>
    </p:spTree>
    <p:extLst>
      <p:ext uri="{BB962C8B-B14F-4D97-AF65-F5344CB8AC3E}">
        <p14:creationId xmlns="" xmlns:p14="http://schemas.microsoft.com/office/powerpoint/2010/main" val="3492748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dirty="0" smtClean="0"/>
              <a:t>Reference: https://multicians.org/multics-data-security.html</a:t>
            </a:r>
            <a:endParaRPr lang="en-IN" b="0"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10</a:t>
            </a:fld>
            <a:endParaRPr lang="en-IN"/>
          </a:p>
        </p:txBody>
      </p:sp>
    </p:spTree>
    <p:extLst>
      <p:ext uri="{BB962C8B-B14F-4D97-AF65-F5344CB8AC3E}">
        <p14:creationId xmlns="" xmlns:p14="http://schemas.microsoft.com/office/powerpoint/2010/main" val="204797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09-11-2020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09-11-2020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3" name="Rectangle 12">
            <a:extLst>
              <a:ext uri="{FF2B5EF4-FFF2-40B4-BE49-F238E27FC236}">
                <a16:creationId xmlns="" xmlns:a16="http://schemas.microsoft.com/office/drawing/2014/main" id="{34CEFAD4-E477-4E46-B5A6-ADB26E6A2863}"/>
              </a:ext>
            </a:extLst>
          </p:cNvPr>
          <p:cNvSpPr/>
          <p:nvPr/>
        </p:nvSpPr>
        <p:spPr>
          <a:xfrm>
            <a:off x="598883" y="2888778"/>
            <a:ext cx="7305172" cy="1200329"/>
          </a:xfrm>
          <a:prstGeom prst="rect">
            <a:avLst/>
          </a:prstGeom>
        </p:spPr>
        <p:txBody>
          <a:bodyPr wrap="square">
            <a:spAutoFit/>
          </a:bodyPr>
          <a:lstStyle/>
          <a:p>
            <a:r>
              <a:rPr lang="en-IN" sz="3600" b="1" dirty="0" smtClean="0">
                <a:solidFill>
                  <a:schemeClr val="accent1">
                    <a:lumMod val="75000"/>
                  </a:schemeClr>
                </a:solidFill>
              </a:rPr>
              <a:t>I/O Management, System Protection and Security</a:t>
            </a:r>
            <a:endParaRPr lang="en-US" sz="3600" b="1" dirty="0">
              <a:solidFill>
                <a:schemeClr val="accent1">
                  <a:lumMod val="75000"/>
                </a:schemeClr>
              </a:solidFill>
            </a:endParaRP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 xmlns:p14="http://schemas.microsoft.com/office/powerpoint/2010/main" val="182151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Multics Benefits and Limits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9" name="Content Placeholder 2">
            <a:extLst>
              <a:ext uri="{FF2B5EF4-FFF2-40B4-BE49-F238E27FC236}">
                <a16:creationId xmlns="" xmlns:a16="http://schemas.microsoft.com/office/drawing/2014/main" id="{4514D252-11D8-4989-A6F6-14CE8CA839B0}"/>
              </a:ext>
            </a:extLst>
          </p:cNvPr>
          <p:cNvSpPr txBox="1">
            <a:spLocks/>
          </p:cNvSpPr>
          <p:nvPr/>
        </p:nvSpPr>
        <p:spPr bwMode="auto">
          <a:xfrm>
            <a:off x="512321" y="1588708"/>
            <a:ext cx="7779423" cy="453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Ring / hierarchical structure provided more than the basic kernel / user or root / normal user design</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Fairly complex -&gt; more overhead</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But does not allow strict need-to-know principle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Object accessible in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D</a:t>
            </a:r>
            <a:r>
              <a:rPr kumimoji="1" lang="en-US" altLang="en-US" sz="2400" b="0" i="0" u="none" strike="noStrike" kern="0" cap="none" spc="0" normalizeH="0" baseline="-25000" noProof="0" dirty="0" err="1">
                <a:ln>
                  <a:noFill/>
                </a:ln>
                <a:solidFill>
                  <a:srgbClr val="000000"/>
                </a:solidFill>
                <a:effectLst/>
                <a:uLnTx/>
                <a:uFillTx/>
                <a:ea typeface="MS PGothic" pitchFamily="34" charset="-128"/>
              </a:rPr>
              <a:t>j</a:t>
            </a:r>
            <a:r>
              <a:rPr kumimoji="1" lang="en-US" altLang="en-US" sz="2400" b="0" i="0" u="none" strike="noStrike" kern="0" cap="none" spc="0" normalizeH="0" baseline="0" noProof="0" dirty="0">
                <a:ln>
                  <a:noFill/>
                </a:ln>
                <a:solidFill>
                  <a:srgbClr val="000000"/>
                </a:solidFill>
                <a:effectLst/>
                <a:uLnTx/>
                <a:uFillTx/>
                <a:ea typeface="MS PGothic" pitchFamily="34" charset="-128"/>
              </a:rPr>
              <a:t> but not in D</a:t>
            </a:r>
            <a:r>
              <a:rPr kumimoji="1" lang="en-US" altLang="en-US" sz="2400" b="0" i="0" u="none" strike="noStrike" kern="0" cap="none" spc="0" normalizeH="0" baseline="-25000" noProof="0" dirty="0">
                <a:ln>
                  <a:noFill/>
                </a:ln>
                <a:solidFill>
                  <a:srgbClr val="000000"/>
                </a:solidFill>
                <a:effectLst/>
                <a:uLnTx/>
                <a:uFillTx/>
                <a:ea typeface="MS PGothic" pitchFamily="34" charset="-128"/>
              </a:rPr>
              <a:t>i</a:t>
            </a:r>
            <a:r>
              <a:rPr kumimoji="1" lang="en-US" altLang="en-US" sz="2400" b="0" i="0" u="none" strike="noStrike" kern="0" cap="none" spc="0" normalizeH="0" baseline="0" noProof="0" dirty="0">
                <a:ln>
                  <a:noFill/>
                </a:ln>
                <a:solidFill>
                  <a:srgbClr val="000000"/>
                </a:solidFill>
                <a:effectLst/>
                <a:uLnTx/>
                <a:uFillTx/>
                <a:ea typeface="MS PGothic" pitchFamily="34" charset="-128"/>
              </a:rPr>
              <a:t>, then </a:t>
            </a:r>
            <a:r>
              <a:rPr kumimoji="1" lang="en-US" altLang="en-US" sz="2400" b="1" i="1" u="none" strike="noStrike" kern="0" cap="none" spc="0" normalizeH="0" baseline="0" noProof="0" dirty="0">
                <a:ln>
                  <a:noFill/>
                </a:ln>
                <a:solidFill>
                  <a:srgbClr val="000000"/>
                </a:solidFill>
                <a:effectLst/>
                <a:uLnTx/>
                <a:uFillTx/>
                <a:ea typeface="MS PGothic" pitchFamily="34" charset="-128"/>
              </a:rPr>
              <a:t>j</a:t>
            </a:r>
            <a:r>
              <a:rPr kumimoji="1" lang="en-US" altLang="en-US" sz="2400" b="0" i="0" u="none" strike="noStrike" kern="0" cap="none" spc="0" normalizeH="0" baseline="0" noProof="0" dirty="0">
                <a:ln>
                  <a:noFill/>
                </a:ln>
                <a:solidFill>
                  <a:srgbClr val="000000"/>
                </a:solidFill>
                <a:effectLst/>
                <a:uLnTx/>
                <a:uFillTx/>
                <a:ea typeface="MS PGothic" pitchFamily="34" charset="-128"/>
              </a:rPr>
              <a:t> must be &lt; </a:t>
            </a:r>
            <a:r>
              <a:rPr kumimoji="1" lang="en-US" altLang="en-US" sz="2400" b="1" i="1" u="none" strike="noStrike" kern="0" cap="none" spc="0" normalizeH="0" baseline="0" noProof="0" dirty="0" err="1">
                <a:ln>
                  <a:noFill/>
                </a:ln>
                <a:solidFill>
                  <a:srgbClr val="000000"/>
                </a:solidFill>
                <a:effectLst/>
                <a:uLnTx/>
                <a:uFillTx/>
                <a:ea typeface="MS PGothic" pitchFamily="34" charset="-128"/>
              </a:rPr>
              <a:t>i</a:t>
            </a:r>
            <a:endParaRPr kumimoji="1" lang="en-US" altLang="en-US" sz="2400" b="1" i="1" u="none" strike="noStrike" kern="0" cap="none" spc="0" normalizeH="0" baseline="0" noProof="0" dirty="0">
              <a:ln>
                <a:noFill/>
              </a:ln>
              <a:solidFill>
                <a:srgbClr val="000000"/>
              </a:solidFill>
              <a:effectLst/>
              <a:uLnTx/>
              <a:uFillTx/>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But then every segment accessible in D</a:t>
            </a:r>
            <a:r>
              <a:rPr kumimoji="1" lang="en-US" altLang="en-US" sz="2400" b="0" i="0" u="none" strike="noStrike" kern="0" cap="none" spc="0" normalizeH="0" baseline="-25000" noProof="0" dirty="0">
                <a:ln>
                  <a:noFill/>
                </a:ln>
                <a:solidFill>
                  <a:srgbClr val="000000"/>
                </a:solidFill>
                <a:effectLst/>
                <a:uLnTx/>
                <a:uFillTx/>
                <a:ea typeface="MS PGothic" pitchFamily="34" charset="-128"/>
              </a:rPr>
              <a:t>i</a:t>
            </a:r>
            <a:r>
              <a:rPr kumimoji="1" lang="en-US" altLang="en-US" sz="2400" b="0" i="0" u="none" strike="noStrike" kern="0" cap="none" spc="0" normalizeH="0" baseline="0" noProof="0" dirty="0">
                <a:ln>
                  <a:noFill/>
                </a:ln>
                <a:solidFill>
                  <a:srgbClr val="000000"/>
                </a:solidFill>
                <a:effectLst/>
                <a:uLnTx/>
                <a:uFillTx/>
                <a:ea typeface="MS PGothic" pitchFamily="34" charset="-128"/>
              </a:rPr>
              <a:t> is also accessible in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D</a:t>
            </a:r>
            <a:r>
              <a:rPr kumimoji="1" lang="en-US" altLang="en-US" sz="2400" b="0" i="0" u="none" strike="noStrike" kern="0" cap="none" spc="0" normalizeH="0" baseline="-25000" noProof="0" dirty="0" err="1">
                <a:ln>
                  <a:noFill/>
                </a:ln>
                <a:solidFill>
                  <a:srgbClr val="000000"/>
                </a:solidFill>
                <a:effectLst/>
                <a:uLnTx/>
                <a:uFillTx/>
                <a:ea typeface="MS PGothic" pitchFamily="34" charset="-128"/>
              </a:rPr>
              <a:t>j</a:t>
            </a:r>
            <a:endParaRPr kumimoji="1" lang="en-US" altLang="en-US" sz="2400" b="0" i="0" u="none" strike="noStrike" kern="0" cap="none" spc="0" normalizeH="0" baseline="-2500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 xmlns:p14="http://schemas.microsoft.com/office/powerpoint/2010/main" val="357242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smtClean="0">
                <a:solidFill>
                  <a:schemeClr val="accent2">
                    <a:lumMod val="75000"/>
                  </a:schemeClr>
                </a:solidFill>
              </a:rPr>
              <a:t>Multics</a:t>
            </a:r>
            <a:r>
              <a:rPr lang="en-IN" sz="2400" b="1" dirty="0" smtClean="0">
                <a:solidFill>
                  <a:schemeClr val="accent2">
                    <a:lumMod val="75000"/>
                  </a:schemeClr>
                </a:solidFill>
              </a:rPr>
              <a:t> </a:t>
            </a:r>
            <a:r>
              <a:rPr lang="en-IN" sz="2400" b="1" dirty="0" smtClean="0">
                <a:solidFill>
                  <a:schemeClr val="accent2">
                    <a:lumMod val="75000"/>
                  </a:schemeClr>
                </a:solidFill>
              </a:rPr>
              <a:t>Miscellaneous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7" name="Rectangle 6"/>
          <p:cNvSpPr/>
          <p:nvPr/>
        </p:nvSpPr>
        <p:spPr>
          <a:xfrm>
            <a:off x="493985" y="1574375"/>
            <a:ext cx="6836981" cy="2123658"/>
          </a:xfrm>
          <a:prstGeom prst="rect">
            <a:avLst/>
          </a:prstGeom>
        </p:spPr>
        <p:txBody>
          <a:bodyPr wrap="square">
            <a:spAutoFit/>
          </a:bodyPr>
          <a:lstStyle/>
          <a:p>
            <a:r>
              <a:rPr lang="en-IN" sz="2200" dirty="0" smtClean="0"/>
              <a:t>Structure of the </a:t>
            </a:r>
            <a:r>
              <a:rPr lang="en-IN" sz="2200" dirty="0" err="1" smtClean="0"/>
              <a:t>Multics</a:t>
            </a:r>
            <a:r>
              <a:rPr lang="en-IN" sz="2200" dirty="0" smtClean="0"/>
              <a:t> segment descriptor word (SDW) contains:</a:t>
            </a:r>
          </a:p>
          <a:p>
            <a:pPr>
              <a:buFont typeface="Arial" pitchFamily="34" charset="0"/>
              <a:buChar char="•"/>
            </a:pPr>
            <a:r>
              <a:rPr lang="en-IN" sz="2200" dirty="0" smtClean="0"/>
              <a:t>Segment’s address and length,</a:t>
            </a:r>
          </a:p>
          <a:p>
            <a:pPr>
              <a:buFont typeface="Arial" pitchFamily="34" charset="0"/>
              <a:buChar char="•"/>
            </a:pPr>
            <a:r>
              <a:rPr lang="en-IN" sz="2200" dirty="0" smtClean="0"/>
              <a:t> access indicators including ring brackets (i.e., R1, R2, R3), the process’s ACL for the segment (i.e., the RWE bits), and the number of gates for the segment.</a:t>
            </a:r>
            <a:endParaRPr lang="en-IN" sz="2200" dirty="0"/>
          </a:p>
        </p:txBody>
      </p:sp>
      <p:graphicFrame>
        <p:nvGraphicFramePr>
          <p:cNvPr id="11" name="Table 10"/>
          <p:cNvGraphicFramePr>
            <a:graphicFrameLocks noGrp="1"/>
          </p:cNvGraphicFramePr>
          <p:nvPr/>
        </p:nvGraphicFramePr>
        <p:xfrm>
          <a:off x="743606" y="4090624"/>
          <a:ext cx="6161691" cy="1348479"/>
        </p:xfrm>
        <a:graphic>
          <a:graphicData uri="http://schemas.openxmlformats.org/drawingml/2006/table">
            <a:tbl>
              <a:tblPr/>
              <a:tblGrid>
                <a:gridCol w="1089188"/>
                <a:gridCol w="933589"/>
                <a:gridCol w="529034"/>
                <a:gridCol w="544594"/>
                <a:gridCol w="529034"/>
                <a:gridCol w="544594"/>
                <a:gridCol w="529034"/>
                <a:gridCol w="544594"/>
                <a:gridCol w="918030"/>
              </a:tblGrid>
              <a:tr h="780800">
                <a:tc>
                  <a:txBody>
                    <a:bodyPr/>
                    <a:lstStyle/>
                    <a:p>
                      <a:pPr marL="215900">
                        <a:spcAft>
                          <a:spcPts val="0"/>
                        </a:spcAft>
                      </a:pPr>
                      <a:r>
                        <a:rPr lang="en-IN" sz="950" dirty="0">
                          <a:latin typeface="Arial"/>
                          <a:ea typeface="Arial"/>
                          <a:cs typeface="Times New Roman"/>
                        </a:rPr>
                        <a:t>Address</a:t>
                      </a:r>
                      <a:endParaRPr lang="en-IN" sz="11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marL="177800">
                        <a:spcAft>
                          <a:spcPts val="0"/>
                        </a:spcAft>
                      </a:pPr>
                      <a:r>
                        <a:rPr lang="en-IN" sz="950" dirty="0">
                          <a:latin typeface="Arial"/>
                          <a:ea typeface="Arial"/>
                          <a:cs typeface="Times New Roman"/>
                        </a:rPr>
                        <a:t>Length</a:t>
                      </a:r>
                      <a:endParaRPr lang="en-IN" sz="11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60000"/>
                        <a:lumOff val="40000"/>
                      </a:schemeClr>
                    </a:solidFill>
                  </a:tcPr>
                </a:tc>
                <a:tc>
                  <a:txBody>
                    <a:bodyPr/>
                    <a:lstStyle/>
                    <a:p>
                      <a:pPr marL="127000">
                        <a:spcAft>
                          <a:spcPts val="0"/>
                        </a:spcAft>
                      </a:pPr>
                      <a:r>
                        <a:rPr lang="en-IN" sz="950">
                          <a:latin typeface="Arial"/>
                          <a:ea typeface="Arial"/>
                          <a:cs typeface="Times New Roman"/>
                        </a:rPr>
                        <a:t>R1</a:t>
                      </a:r>
                      <a:endParaRPr lang="en-IN"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solidFill>
                  </a:tcPr>
                </a:tc>
                <a:tc>
                  <a:txBody>
                    <a:bodyPr/>
                    <a:lstStyle/>
                    <a:p>
                      <a:pPr marL="127000">
                        <a:spcAft>
                          <a:spcPts val="0"/>
                        </a:spcAft>
                      </a:pPr>
                      <a:r>
                        <a:rPr lang="en-IN" sz="950">
                          <a:latin typeface="Arial"/>
                          <a:ea typeface="Arial"/>
                          <a:cs typeface="Times New Roman"/>
                        </a:rPr>
                        <a:t>R2</a:t>
                      </a:r>
                      <a:endParaRPr lang="en-IN"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solidFill>
                  </a:tcPr>
                </a:tc>
                <a:tc>
                  <a:txBody>
                    <a:bodyPr/>
                    <a:lstStyle/>
                    <a:p>
                      <a:pPr marL="127000">
                        <a:spcAft>
                          <a:spcPts val="0"/>
                        </a:spcAft>
                      </a:pPr>
                      <a:r>
                        <a:rPr lang="en-IN" sz="950">
                          <a:latin typeface="Arial"/>
                          <a:ea typeface="Arial"/>
                          <a:cs typeface="Times New Roman"/>
                        </a:rPr>
                        <a:t>R3</a:t>
                      </a:r>
                      <a:endParaRPr lang="en-IN"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solidFill>
                  </a:tcPr>
                </a:tc>
                <a:tc>
                  <a:txBody>
                    <a:bodyPr/>
                    <a:lstStyle/>
                    <a:p>
                      <a:pPr marL="165100">
                        <a:spcAft>
                          <a:spcPts val="0"/>
                        </a:spcAft>
                      </a:pPr>
                      <a:r>
                        <a:rPr lang="en-IN" sz="950">
                          <a:latin typeface="Arial"/>
                          <a:ea typeface="Arial"/>
                          <a:cs typeface="Times New Roman"/>
                        </a:rPr>
                        <a:t>R</a:t>
                      </a:r>
                      <a:endParaRPr lang="en-IN"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solidFill>
                  </a:tcPr>
                </a:tc>
                <a:tc>
                  <a:txBody>
                    <a:bodyPr/>
                    <a:lstStyle/>
                    <a:p>
                      <a:pPr marL="139700">
                        <a:spcAft>
                          <a:spcPts val="0"/>
                        </a:spcAft>
                      </a:pPr>
                      <a:r>
                        <a:rPr lang="en-IN" sz="950">
                          <a:latin typeface="Arial"/>
                          <a:ea typeface="Arial"/>
                          <a:cs typeface="Times New Roman"/>
                        </a:rPr>
                        <a:t>W</a:t>
                      </a:r>
                      <a:endParaRPr lang="en-IN"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solidFill>
                  </a:tcPr>
                </a:tc>
                <a:tc>
                  <a:txBody>
                    <a:bodyPr/>
                    <a:lstStyle/>
                    <a:p>
                      <a:pPr marL="165100">
                        <a:spcAft>
                          <a:spcPts val="0"/>
                        </a:spcAft>
                      </a:pPr>
                      <a:r>
                        <a:rPr lang="en-IN" sz="950">
                          <a:latin typeface="Arial"/>
                          <a:ea typeface="Arial"/>
                          <a:cs typeface="Times New Roman"/>
                        </a:rPr>
                        <a:t>E</a:t>
                      </a:r>
                      <a:endParaRPr lang="en-IN"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solidFill>
                  </a:tcPr>
                </a:tc>
                <a:tc>
                  <a:txBody>
                    <a:bodyPr/>
                    <a:lstStyle/>
                    <a:p>
                      <a:pPr marL="228600">
                        <a:spcAft>
                          <a:spcPts val="0"/>
                        </a:spcAft>
                      </a:pPr>
                      <a:r>
                        <a:rPr lang="en-IN" sz="950">
                          <a:latin typeface="Arial"/>
                          <a:ea typeface="Arial"/>
                          <a:cs typeface="Times New Roman"/>
                        </a:rPr>
                        <a:t>Gate</a:t>
                      </a:r>
                      <a:endParaRPr lang="en-IN" sz="11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2"/>
                    </a:solidFill>
                  </a:tcPr>
                </a:tc>
              </a:tr>
              <a:tr h="567679">
                <a:tc>
                  <a:txBody>
                    <a:bodyPr/>
                    <a:lstStyle/>
                    <a:p>
                      <a:pPr>
                        <a:spcAft>
                          <a:spcPts val="0"/>
                        </a:spcAft>
                      </a:pPr>
                      <a:endParaRPr lang="en-IN" sz="12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spcAft>
                          <a:spcPts val="0"/>
                        </a:spcAft>
                      </a:pPr>
                      <a:endParaRPr lang="en-IN" sz="12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spcAft>
                          <a:spcPts val="0"/>
                        </a:spcAft>
                      </a:pPr>
                      <a:endParaRPr lang="en-IN" sz="12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2"/>
                    </a:solidFill>
                  </a:tcPr>
                </a:tc>
                <a:tc>
                  <a:txBody>
                    <a:bodyPr/>
                    <a:lstStyle/>
                    <a:p>
                      <a:pPr>
                        <a:spcAft>
                          <a:spcPts val="0"/>
                        </a:spcAft>
                      </a:pPr>
                      <a:endParaRPr lang="en-IN" sz="12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2"/>
                    </a:solidFill>
                  </a:tcPr>
                </a:tc>
                <a:tc>
                  <a:txBody>
                    <a:bodyPr/>
                    <a:lstStyle/>
                    <a:p>
                      <a:pPr>
                        <a:spcAft>
                          <a:spcPts val="0"/>
                        </a:spcAft>
                      </a:pPr>
                      <a:endParaRPr lang="en-IN" sz="12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2"/>
                    </a:solidFill>
                  </a:tcPr>
                </a:tc>
                <a:tc>
                  <a:txBody>
                    <a:bodyPr/>
                    <a:lstStyle/>
                    <a:p>
                      <a:pPr>
                        <a:spcAft>
                          <a:spcPts val="0"/>
                        </a:spcAft>
                      </a:pPr>
                      <a:endParaRPr lang="en-IN" sz="12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2"/>
                    </a:solidFill>
                  </a:tcPr>
                </a:tc>
                <a:tc>
                  <a:txBody>
                    <a:bodyPr/>
                    <a:lstStyle/>
                    <a:p>
                      <a:pPr>
                        <a:spcAft>
                          <a:spcPts val="0"/>
                        </a:spcAft>
                      </a:pPr>
                      <a:endParaRPr lang="en-IN" sz="12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2"/>
                    </a:solidFill>
                  </a:tcPr>
                </a:tc>
                <a:tc>
                  <a:txBody>
                    <a:bodyPr/>
                    <a:lstStyle/>
                    <a:p>
                      <a:pPr>
                        <a:spcAft>
                          <a:spcPts val="0"/>
                        </a:spcAft>
                      </a:pPr>
                      <a:endParaRPr lang="en-IN" sz="120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2"/>
                    </a:solidFill>
                  </a:tcPr>
                </a:tc>
                <a:tc>
                  <a:txBody>
                    <a:bodyPr/>
                    <a:lstStyle/>
                    <a:p>
                      <a:pPr>
                        <a:spcAft>
                          <a:spcPts val="0"/>
                        </a:spcAft>
                      </a:pPr>
                      <a:endParaRPr lang="en-IN" sz="1200" dirty="0">
                        <a:latin typeface="Times New Roman"/>
                        <a:ea typeface="Times New Roman"/>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2"/>
                    </a:solidFill>
                  </a:tcPr>
                </a:tc>
              </a:tr>
            </a:tbl>
          </a:graphicData>
        </a:graphic>
      </p:graphicFrame>
      <p:pic>
        <p:nvPicPr>
          <p:cNvPr id="12" name="Picture 11"/>
          <p:cNvPicPr/>
          <p:nvPr/>
        </p:nvPicPr>
        <p:blipFill>
          <a:blip r:embed="rId4">
            <a:extLst>
              <a:ext uri="{28A0092B-C50C-407E-A947-70E740481C1C}"/>
            </a:extLst>
          </a:blip>
          <a:srcRect/>
          <a:stretch>
            <a:fillRect/>
          </a:stretch>
        </p:blipFill>
        <p:spPr bwMode="auto">
          <a:xfrm>
            <a:off x="2577006" y="5715491"/>
            <a:ext cx="4580539" cy="259640"/>
          </a:xfrm>
          <a:prstGeom prst="rect">
            <a:avLst/>
          </a:prstGeom>
          <a:noFill/>
        </p:spPr>
      </p:pic>
      <p:sp>
        <p:nvSpPr>
          <p:cNvPr id="2050" name="Rectangle 2"/>
          <p:cNvSpPr>
            <a:spLocks noChangeArrowheads="1"/>
          </p:cNvSpPr>
          <p:nvPr/>
        </p:nvSpPr>
        <p:spPr bwMode="auto">
          <a:xfrm>
            <a:off x="4035971" y="6085493"/>
            <a:ext cx="2017987"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ea typeface="Arial" pitchFamily="34" charset="0"/>
                <a:cs typeface="Arial" pitchFamily="34" charset="0"/>
              </a:rPr>
              <a:t>Access Indicator</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572421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smtClean="0">
                <a:solidFill>
                  <a:schemeClr val="accent2">
                    <a:lumMod val="75000"/>
                  </a:schemeClr>
                </a:solidFill>
              </a:rPr>
              <a:t>Multics</a:t>
            </a:r>
            <a:r>
              <a:rPr lang="en-IN" sz="2400" b="1" dirty="0" smtClean="0">
                <a:solidFill>
                  <a:schemeClr val="accent2">
                    <a:lumMod val="75000"/>
                  </a:schemeClr>
                </a:solidFill>
              </a:rPr>
              <a:t> Miscellaneous (Cont.)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9" name="Content Placeholder 2">
            <a:extLst>
              <a:ext uri="{FF2B5EF4-FFF2-40B4-BE49-F238E27FC236}">
                <a16:creationId xmlns="" xmlns:a16="http://schemas.microsoft.com/office/drawing/2014/main" id="{4514D252-11D8-4989-A6F6-14CE8CA839B0}"/>
              </a:ext>
            </a:extLst>
          </p:cNvPr>
          <p:cNvSpPr txBox="1">
            <a:spLocks/>
          </p:cNvSpPr>
          <p:nvPr/>
        </p:nvSpPr>
        <p:spPr bwMode="auto">
          <a:xfrm>
            <a:off x="283719" y="1490738"/>
            <a:ext cx="9948102" cy="51780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0">
              <a:defRPr/>
            </a:pPr>
            <a:r>
              <a:rPr kumimoji="1" lang="en-US" altLang="en-US" sz="2000" b="1" i="0" u="none" strike="noStrike" kern="0" cap="none" spc="0" normalizeH="0" baseline="0" noProof="0" dirty="0">
                <a:ln>
                  <a:noFill/>
                </a:ln>
                <a:solidFill>
                  <a:srgbClr val="0070C0"/>
                </a:solidFill>
                <a:effectLst/>
                <a:uLnTx/>
                <a:uFillTx/>
                <a:ea typeface="MS PGothic" pitchFamily="34" charset="-128"/>
              </a:rPr>
              <a:t>Ring </a:t>
            </a:r>
            <a:r>
              <a:rPr kumimoji="1" lang="en-US" altLang="en-US" sz="2000" b="1" i="0" u="none" strike="noStrike" kern="0" cap="none" spc="0" normalizeH="0" baseline="0" noProof="0" dirty="0" smtClean="0">
                <a:ln>
                  <a:noFill/>
                </a:ln>
                <a:solidFill>
                  <a:srgbClr val="0070C0"/>
                </a:solidFill>
                <a:effectLst/>
                <a:uLnTx/>
                <a:uFillTx/>
                <a:ea typeface="MS PGothic" pitchFamily="34" charset="-128"/>
              </a:rPr>
              <a:t>bracket </a:t>
            </a:r>
            <a:r>
              <a:rPr kumimoji="1" lang="en-US" altLang="en-US" sz="2000" b="0" i="0" u="none" strike="noStrike" kern="0" cap="none" spc="0" normalizeH="0" baseline="0" noProof="0" dirty="0" smtClean="0">
                <a:ln>
                  <a:noFill/>
                </a:ln>
                <a:solidFill>
                  <a:srgbClr val="000000"/>
                </a:solidFill>
                <a:effectLst/>
                <a:uLnTx/>
                <a:uFillTx/>
                <a:ea typeface="MS PGothic" pitchFamily="34" charset="-128"/>
              </a:rPr>
              <a:t>identifies</a:t>
            </a:r>
            <a:r>
              <a:rPr kumimoji="1" lang="en-US" altLang="en-US" sz="2000" b="0" i="0" u="none" strike="noStrike" kern="0" cap="none" spc="0" normalizeH="0" noProof="0" dirty="0" smtClean="0">
                <a:ln>
                  <a:noFill/>
                </a:ln>
                <a:solidFill>
                  <a:srgbClr val="000000"/>
                </a:solidFill>
                <a:effectLst/>
                <a:uLnTx/>
                <a:uFillTx/>
                <a:ea typeface="MS PGothic" pitchFamily="34" charset="-128"/>
              </a:rPr>
              <a:t> </a:t>
            </a:r>
            <a:r>
              <a:rPr lang="en-IN" sz="2000" dirty="0" smtClean="0"/>
              <a:t>the </a:t>
            </a:r>
            <a:r>
              <a:rPr lang="en-IN" sz="2000" dirty="0" smtClean="0"/>
              <a:t>ring(s) from which the specified access mode is permitted. </a:t>
            </a:r>
            <a:endParaRPr lang="en-IN" sz="2000" dirty="0" smtClean="0"/>
          </a:p>
          <a:p>
            <a:pPr lvl="1">
              <a:defRPr/>
            </a:pPr>
            <a:r>
              <a:rPr lang="en-IN" altLang="en-US" sz="2000" kern="0" dirty="0" smtClean="0">
                <a:solidFill>
                  <a:srgbClr val="000000"/>
                </a:solidFill>
              </a:rPr>
              <a:t>Also, protection domain transition rules are defined by ring brackets</a:t>
            </a:r>
            <a:endParaRPr kumimoji="1" lang="en-US" altLang="en-US" sz="2000" b="0" i="0" u="none" strike="noStrike" kern="0" cap="none" spc="0" normalizeH="0" baseline="0" noProof="0" dirty="0">
              <a:ln>
                <a:noFill/>
              </a:ln>
              <a:solidFill>
                <a:srgbClr val="000000"/>
              </a:solidFill>
              <a:effectLst/>
              <a:uLnTx/>
              <a:uFillTx/>
              <a:ea typeface="MS PGothic" pitchFamily="34" charset="-128"/>
            </a:endParaRPr>
          </a:p>
          <a:p>
            <a:pPr>
              <a:defRPr/>
            </a:pPr>
            <a:r>
              <a:rPr lang="en-IN" sz="2000" dirty="0" smtClean="0"/>
              <a:t>All code, data, I/O devices, etc. that may be accessed by a process are stored as segments.</a:t>
            </a:r>
          </a:p>
          <a:p>
            <a:pPr lvl="0">
              <a:defRPr/>
            </a:pPr>
            <a:r>
              <a:rPr lang="en-IN" sz="2000" dirty="0" smtClean="0"/>
              <a:t>A </a:t>
            </a:r>
            <a:r>
              <a:rPr lang="en-IN" sz="2000" dirty="0" smtClean="0"/>
              <a:t>segment’s access bracket defines the ranges of rings that can read and write to a segment.</a:t>
            </a:r>
            <a:endParaRPr kumimoji="1" lang="en-US" altLang="en-US" sz="2000" b="0" i="0" u="none" strike="noStrike" kern="0" cap="none" spc="0" normalizeH="0" baseline="0" noProof="0" dirty="0" smtClean="0">
              <a:ln>
                <a:noFill/>
              </a:ln>
              <a:solidFill>
                <a:srgbClr val="000000"/>
              </a:solidFill>
              <a:effectLst/>
              <a:uLnTx/>
              <a:uFillTx/>
              <a:ea typeface="MS PGothic" pitchFamily="34" charset="-128"/>
            </a:endParaRPr>
          </a:p>
          <a:p>
            <a:pPr lvl="0">
              <a:defRPr/>
            </a:pPr>
            <a:r>
              <a:rPr kumimoji="1" lang="en-US" altLang="en-US" sz="2000" b="0" i="0" u="none" strike="noStrike" kern="0" cap="none" spc="0" normalizeH="0" baseline="0" noProof="0" dirty="0" smtClean="0">
                <a:ln>
                  <a:noFill/>
                </a:ln>
                <a:solidFill>
                  <a:srgbClr val="000000"/>
                </a:solidFill>
                <a:effectLst/>
                <a:uLnTx/>
                <a:uFillTx/>
                <a:ea typeface="MS PGothic" pitchFamily="34" charset="-128"/>
              </a:rPr>
              <a:t>An </a:t>
            </a:r>
            <a:r>
              <a:rPr kumimoji="1" lang="en-US" altLang="en-US" sz="2000" b="1" i="0" u="none" strike="noStrike" kern="0" cap="none" spc="0" normalizeH="0" baseline="0" noProof="0" dirty="0" smtClean="0">
                <a:ln>
                  <a:noFill/>
                </a:ln>
                <a:solidFill>
                  <a:srgbClr val="0070C0"/>
                </a:solidFill>
                <a:effectLst/>
                <a:uLnTx/>
                <a:uFillTx/>
                <a:ea typeface="MS PGothic" pitchFamily="34" charset="-128"/>
              </a:rPr>
              <a:t>Access bracket </a:t>
            </a:r>
            <a:r>
              <a:rPr lang="en-IN" sz="2000" dirty="0" smtClean="0"/>
              <a:t>is </a:t>
            </a:r>
            <a:r>
              <a:rPr lang="en-IN" sz="2000" dirty="0" smtClean="0"/>
              <a:t>specified by a range of rings (r1, r2) where r1 ≤ r2 (i.e.,r1 is more privileged than r2</a:t>
            </a:r>
            <a:r>
              <a:rPr lang="en-IN" sz="2000" dirty="0" smtClean="0"/>
              <a:t>).</a:t>
            </a:r>
          </a:p>
          <a:p>
            <a:pPr lvl="0">
              <a:defRPr/>
            </a:pPr>
            <a:r>
              <a:rPr lang="en-IN" sz="2000" b="1" dirty="0" smtClean="0">
                <a:solidFill>
                  <a:srgbClr val="0070C0"/>
                </a:solidFill>
              </a:rPr>
              <a:t>Limit</a:t>
            </a:r>
            <a:r>
              <a:rPr lang="en-IN" sz="2000" dirty="0" smtClean="0"/>
              <a:t> – Allows processes with limited access rights to call procedures in lower rings that have more access rights, but only in a carefully controlled manner.</a:t>
            </a:r>
          </a:p>
          <a:p>
            <a:pPr lvl="0">
              <a:defRPr/>
            </a:pPr>
            <a:r>
              <a:rPr lang="en-IN" sz="2000" dirty="0" smtClean="0"/>
              <a:t>List of </a:t>
            </a:r>
            <a:r>
              <a:rPr lang="en-IN" sz="2000" b="1" dirty="0" smtClean="0">
                <a:solidFill>
                  <a:srgbClr val="0070C0"/>
                </a:solidFill>
              </a:rPr>
              <a:t>gates</a:t>
            </a:r>
            <a:r>
              <a:rPr lang="en-IN" sz="2000" dirty="0" smtClean="0"/>
              <a:t> – Identifies the entry points or gates at which the segments may be called.</a:t>
            </a:r>
          </a:p>
        </p:txBody>
      </p:sp>
    </p:spTree>
    <p:extLst>
      <p:ext uri="{BB962C8B-B14F-4D97-AF65-F5344CB8AC3E}">
        <p14:creationId xmlns="" xmlns:p14="http://schemas.microsoft.com/office/powerpoint/2010/main" val="3572421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smtClean="0">
                <a:solidFill>
                  <a:schemeClr val="accent2">
                    <a:lumMod val="75000"/>
                  </a:schemeClr>
                </a:solidFill>
              </a:rPr>
              <a:t>Multics</a:t>
            </a:r>
            <a:r>
              <a:rPr lang="en-IN" sz="2400" b="1" dirty="0" smtClean="0">
                <a:solidFill>
                  <a:schemeClr val="accent2">
                    <a:lumMod val="75000"/>
                  </a:schemeClr>
                </a:solidFill>
              </a:rPr>
              <a:t> Miscellaneous (Cont.)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9" name="Content Placeholder 2">
            <a:extLst>
              <a:ext uri="{FF2B5EF4-FFF2-40B4-BE49-F238E27FC236}">
                <a16:creationId xmlns="" xmlns:a16="http://schemas.microsoft.com/office/drawing/2014/main" id="{4514D252-11D8-4989-A6F6-14CE8CA839B0}"/>
              </a:ext>
            </a:extLst>
          </p:cNvPr>
          <p:cNvSpPr txBox="1">
            <a:spLocks/>
          </p:cNvSpPr>
          <p:nvPr/>
        </p:nvSpPr>
        <p:spPr bwMode="auto">
          <a:xfrm>
            <a:off x="283720" y="1490738"/>
            <a:ext cx="10026928" cy="51780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0">
              <a:defRPr/>
            </a:pPr>
            <a:r>
              <a:rPr lang="en-IN" sz="2400" dirty="0" smtClean="0"/>
              <a:t>Suppose </a:t>
            </a:r>
            <a:r>
              <a:rPr lang="en-IN" sz="2400" dirty="0" smtClean="0"/>
              <a:t>a process is running in ring r, then the access rights of that process to a segment with an access bracket of (r1, r2) are determined by: </a:t>
            </a:r>
            <a:endParaRPr lang="en-IN" sz="2400" dirty="0" smtClean="0"/>
          </a:p>
          <a:p>
            <a:pPr lvl="1">
              <a:defRPr/>
            </a:pPr>
            <a:r>
              <a:rPr lang="en-IN" sz="2400" dirty="0" smtClean="0"/>
              <a:t>If </a:t>
            </a:r>
            <a:r>
              <a:rPr lang="en-IN" sz="2400" dirty="0" smtClean="0"/>
              <a:t>r &lt; r1, then the process can read and write to the segment. </a:t>
            </a:r>
            <a:endParaRPr lang="en-IN" sz="2400" dirty="0" smtClean="0"/>
          </a:p>
          <a:p>
            <a:pPr lvl="1">
              <a:defRPr/>
            </a:pPr>
            <a:r>
              <a:rPr lang="en-IN" sz="2400" dirty="0" smtClean="0"/>
              <a:t> </a:t>
            </a:r>
            <a:r>
              <a:rPr lang="en-IN" sz="2400" dirty="0" smtClean="0"/>
              <a:t>If r1 ≤ r ≤ r2, then the process can read the segment only. </a:t>
            </a:r>
          </a:p>
          <a:p>
            <a:pPr lvl="1">
              <a:defRPr/>
            </a:pPr>
            <a:r>
              <a:rPr lang="en-IN" sz="2400" dirty="0" smtClean="0"/>
              <a:t>If </a:t>
            </a:r>
            <a:r>
              <a:rPr lang="en-IN" sz="2400" dirty="0" smtClean="0"/>
              <a:t>r2 &lt; r, then the process has no access to the segment. </a:t>
            </a:r>
            <a:endParaRPr lang="en-IN" sz="2400" dirty="0" smtClean="0"/>
          </a:p>
          <a:p>
            <a:pPr>
              <a:defRPr/>
            </a:pPr>
            <a:r>
              <a:rPr lang="en-IN" sz="2400" dirty="0" smtClean="0"/>
              <a:t>Such </a:t>
            </a:r>
            <a:r>
              <a:rPr lang="en-IN" sz="2400" dirty="0" smtClean="0"/>
              <a:t>a policy ensures that lower rings (i.e., more privileged) have strictly greater access to segments than the higher rings.</a:t>
            </a:r>
            <a:endParaRPr kumimoji="1" lang="en-US" altLang="en-US" sz="2400" b="0" i="0" u="none" strike="noStrike" kern="0" cap="none" spc="0" normalizeH="0" baseline="0" noProof="0" dirty="0" smtClean="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None/>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 xmlns:p14="http://schemas.microsoft.com/office/powerpoint/2010/main" val="3572421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smtClean="0">
                <a:solidFill>
                  <a:schemeClr val="accent2">
                    <a:lumMod val="75000"/>
                  </a:schemeClr>
                </a:solidFill>
              </a:rPr>
              <a:t>Multics</a:t>
            </a:r>
            <a:r>
              <a:rPr lang="en-IN" sz="2400" b="1" dirty="0" smtClean="0">
                <a:solidFill>
                  <a:schemeClr val="accent2">
                    <a:lumMod val="75000"/>
                  </a:schemeClr>
                </a:solidFill>
              </a:rPr>
              <a:t> Miscellaneous (Cont.)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7" name="Rectangle 6"/>
          <p:cNvSpPr/>
          <p:nvPr/>
        </p:nvSpPr>
        <p:spPr>
          <a:xfrm>
            <a:off x="220718" y="1442822"/>
            <a:ext cx="9569668" cy="2862322"/>
          </a:xfrm>
          <a:prstGeom prst="rect">
            <a:avLst/>
          </a:prstGeom>
        </p:spPr>
        <p:txBody>
          <a:bodyPr wrap="square">
            <a:spAutoFit/>
          </a:bodyPr>
          <a:lstStyle/>
          <a:p>
            <a:pPr>
              <a:buFont typeface="Wingdings" pitchFamily="2" charset="2"/>
              <a:buChar char="Ø"/>
            </a:pPr>
            <a:r>
              <a:rPr lang="en-IN" sz="2000" dirty="0" err="1" smtClean="0"/>
              <a:t>Multics</a:t>
            </a:r>
            <a:r>
              <a:rPr lang="en-IN" sz="2000" dirty="0" smtClean="0"/>
              <a:t> also uses rings to control the invocation of code segments. </a:t>
            </a:r>
            <a:endParaRPr lang="en-IN" sz="2000" dirty="0" smtClean="0"/>
          </a:p>
          <a:p>
            <a:pPr>
              <a:buFont typeface="Wingdings" pitchFamily="2" charset="2"/>
              <a:buChar char="Ø"/>
            </a:pPr>
            <a:r>
              <a:rPr lang="en-IN" sz="2000" dirty="0" smtClean="0"/>
              <a:t>A </a:t>
            </a:r>
            <a:r>
              <a:rPr lang="en-IN" sz="2000" dirty="0" smtClean="0"/>
              <a:t>second access specification, the </a:t>
            </a:r>
            <a:r>
              <a:rPr lang="en-IN" sz="2000" b="1" dirty="0" smtClean="0">
                <a:solidFill>
                  <a:srgbClr val="0070C0"/>
                </a:solidFill>
              </a:rPr>
              <a:t>call bracket</a:t>
            </a:r>
            <a:r>
              <a:rPr lang="en-IN" sz="2000" dirty="0" smtClean="0"/>
              <a:t>, is used along with the access bracket to determine how a process in ring r invokes a code segment. </a:t>
            </a:r>
            <a:endParaRPr lang="en-IN" sz="2000" dirty="0" smtClean="0"/>
          </a:p>
          <a:p>
            <a:pPr>
              <a:buFont typeface="Wingdings" pitchFamily="2" charset="2"/>
              <a:buChar char="Ø"/>
            </a:pPr>
            <a:r>
              <a:rPr lang="en-IN" sz="2000" dirty="0" smtClean="0"/>
              <a:t>The call brackets not only define execute privilege based on the process’s current protection ring, but they also define transition rules describing the requirements for protection domain transition (e.g., if authorized by all gates) and the resultant ring number for the executing code. </a:t>
            </a:r>
            <a:endParaRPr lang="en-IN" sz="2000" dirty="0" smtClean="0"/>
          </a:p>
          <a:p>
            <a:pPr>
              <a:buFont typeface="Wingdings" pitchFamily="2" charset="2"/>
              <a:buChar char="Ø"/>
            </a:pPr>
            <a:r>
              <a:rPr lang="en-IN" sz="2000" dirty="0" smtClean="0"/>
              <a:t>Call </a:t>
            </a:r>
            <a:r>
              <a:rPr lang="en-IN" sz="2000" dirty="0" smtClean="0"/>
              <a:t>brackets are the only means of describing transition state in the </a:t>
            </a:r>
            <a:r>
              <a:rPr lang="en-IN" sz="2000" dirty="0" err="1" smtClean="0"/>
              <a:t>Multics</a:t>
            </a:r>
            <a:r>
              <a:rPr lang="en-IN" sz="2000" dirty="0" smtClean="0"/>
              <a:t> system. </a:t>
            </a:r>
          </a:p>
          <a:p>
            <a:pPr>
              <a:buFont typeface="Wingdings" pitchFamily="2" charset="2"/>
              <a:buChar char="Ø"/>
            </a:pPr>
            <a:endParaRPr lang="en-IN" sz="2000" dirty="0" smtClean="0"/>
          </a:p>
        </p:txBody>
      </p:sp>
    </p:spTree>
    <p:extLst>
      <p:ext uri="{BB962C8B-B14F-4D97-AF65-F5344CB8AC3E}">
        <p14:creationId xmlns="" xmlns:p14="http://schemas.microsoft.com/office/powerpoint/2010/main" val="3572421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err="1" smtClean="0">
                <a:solidFill>
                  <a:schemeClr val="accent2">
                    <a:lumMod val="75000"/>
                  </a:schemeClr>
                </a:solidFill>
              </a:rPr>
              <a:t>Multics</a:t>
            </a:r>
            <a:r>
              <a:rPr lang="en-IN" sz="2400" b="1" dirty="0" smtClean="0">
                <a:solidFill>
                  <a:schemeClr val="accent2">
                    <a:lumMod val="75000"/>
                  </a:schemeClr>
                </a:solidFill>
              </a:rPr>
              <a:t> Miscellaneous (Cont.)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9" name="Rectangle 8"/>
          <p:cNvSpPr/>
          <p:nvPr/>
        </p:nvSpPr>
        <p:spPr>
          <a:xfrm>
            <a:off x="367862" y="1574541"/>
            <a:ext cx="8965324" cy="4493538"/>
          </a:xfrm>
          <a:prstGeom prst="rect">
            <a:avLst/>
          </a:prstGeom>
        </p:spPr>
        <p:txBody>
          <a:bodyPr wrap="square">
            <a:spAutoFit/>
          </a:bodyPr>
          <a:lstStyle/>
          <a:p>
            <a:pPr>
              <a:buFont typeface="Wingdings" pitchFamily="2" charset="2"/>
              <a:buChar char="Ø"/>
            </a:pPr>
            <a:r>
              <a:rPr lang="en-IN" sz="2200" dirty="0" smtClean="0"/>
              <a:t>The call bracket is (r2, r3), where r2 is same r2 as in the access bracket and r2 ≤ r3. </a:t>
            </a:r>
          </a:p>
          <a:p>
            <a:pPr>
              <a:buFont typeface="Wingdings" pitchFamily="2" charset="2"/>
              <a:buChar char="Ø"/>
            </a:pPr>
            <a:r>
              <a:rPr lang="en-IN" sz="2200" dirty="0" smtClean="0"/>
              <a:t>If a process at ring r tries to invoke a code segment with an access bracket of (r1, r2) and a call bracket of (r2, r3), the following cases are possible: </a:t>
            </a:r>
          </a:p>
          <a:p>
            <a:pPr lvl="1"/>
            <a:r>
              <a:rPr lang="en-IN" sz="2200" dirty="0" smtClean="0"/>
              <a:t>• If r &lt; r1, then the process can execute the code segment, but there is a ring transition from r to a lower privileged ring r1 ≤ </a:t>
            </a:r>
            <a:r>
              <a:rPr lang="en-IN" sz="2200" dirty="0" smtClean="0"/>
              <a:t>r’ </a:t>
            </a:r>
            <a:r>
              <a:rPr lang="en-IN" sz="2200" dirty="0" smtClean="0"/>
              <a:t>≤ r2 specified by the segment (typically, r1 == r2, so the transition is obvious). </a:t>
            </a:r>
          </a:p>
          <a:p>
            <a:pPr lvl="1"/>
            <a:r>
              <a:rPr lang="en-IN" sz="2200" dirty="0" smtClean="0"/>
              <a:t>• If r1 ≤ r ≤ r2, then the process invokes the code segment in its current ring r (i.e., no ring transition). </a:t>
            </a:r>
          </a:p>
          <a:p>
            <a:pPr lvl="1"/>
            <a:r>
              <a:rPr lang="en-IN" sz="2200" dirty="0" smtClean="0"/>
              <a:t>• If r2 ≤ r ≤ r3, then the process can execute the code segment, there is a ring transition from r to the higher privileged </a:t>
            </a:r>
            <a:r>
              <a:rPr lang="en-IN" sz="2200" smtClean="0"/>
              <a:t>ring </a:t>
            </a:r>
            <a:r>
              <a:rPr lang="en-IN" sz="2200" smtClean="0"/>
              <a:t>r’ </a:t>
            </a:r>
            <a:r>
              <a:rPr lang="en-IN" sz="2200" dirty="0" smtClean="0"/>
              <a:t>if authorized by the gates in the code segment’s SDW. </a:t>
            </a:r>
          </a:p>
          <a:p>
            <a:pPr lvl="1"/>
            <a:r>
              <a:rPr lang="en-IN" sz="2200" dirty="0" smtClean="0"/>
              <a:t>• If r3 &lt; r, then the process cannot invoke the code segment. </a:t>
            </a:r>
            <a:endParaRPr lang="en-IN" sz="2200" dirty="0" smtClean="0"/>
          </a:p>
        </p:txBody>
      </p:sp>
    </p:spTree>
    <p:extLst>
      <p:ext uri="{BB962C8B-B14F-4D97-AF65-F5344CB8AC3E}">
        <p14:creationId xmlns="" xmlns:p14="http://schemas.microsoft.com/office/powerpoint/2010/main" val="3572421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venkateshprasad@pes.edu</a:t>
            </a:r>
            <a:endParaRPr lang="en-IN" sz="2400" b="1" dirty="0"/>
          </a:p>
        </p:txBody>
      </p:sp>
      <p:grpSp>
        <p:nvGrpSpPr>
          <p:cNvPr id="13"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Venkatesh Prasad</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 xmlns:p14="http://schemas.microsoft.com/office/powerpoint/2010/main" val="1459503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1" name="Rectangle 3">
            <a:extLst>
              <a:ext uri="{FF2B5EF4-FFF2-40B4-BE49-F238E27FC236}">
                <a16:creationId xmlns="" xmlns:a16="http://schemas.microsoft.com/office/drawing/2014/main" id="{33AE374F-35A8-4D48-A888-49E63AED16BA}"/>
              </a:ext>
            </a:extLst>
          </p:cNvPr>
          <p:cNvSpPr txBox="1">
            <a:spLocks noChangeArrowheads="1"/>
          </p:cNvSpPr>
          <p:nvPr/>
        </p:nvSpPr>
        <p:spPr bwMode="auto">
          <a:xfrm>
            <a:off x="359563" y="3094886"/>
            <a:ext cx="9609050" cy="2094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kumimoji="1" lang="en-IN" altLang="en-US" sz="2400" b="1" i="0" u="none" strike="noStrike" kern="0" cap="none" spc="0" normalizeH="0" baseline="0" noProof="0" dirty="0">
                <a:ln>
                  <a:noFill/>
                </a:ln>
                <a:effectLst/>
                <a:uLnTx/>
                <a:uFillTx/>
                <a:ea typeface="MS PGothic" pitchFamily="34" charset="-128"/>
              </a:rPr>
              <a:t>System </a:t>
            </a:r>
            <a:r>
              <a:rPr kumimoji="1" lang="en-IN" altLang="en-US" sz="2400" b="1" i="0" u="none" strike="noStrike" kern="0" cap="none" spc="0" normalizeH="0" baseline="0" noProof="0" dirty="0" smtClean="0">
                <a:ln>
                  <a:noFill/>
                </a:ln>
                <a:effectLst/>
                <a:uLnTx/>
                <a:uFillTx/>
                <a:ea typeface="MS PGothic" pitchFamily="34" charset="-128"/>
              </a:rPr>
              <a:t>Protection - </a:t>
            </a:r>
            <a:r>
              <a:rPr lang="en-IN" sz="2400" b="1" dirty="0" smtClean="0"/>
              <a:t>Goals, Principles and Domain of Protection</a:t>
            </a:r>
            <a:endParaRPr kumimoji="1" lang="en-IN" altLang="en-US" sz="2400" b="1" i="0" u="none" strike="noStrike" kern="0" cap="none" spc="0" normalizeH="0" baseline="0" noProof="0" dirty="0">
              <a:ln>
                <a:noFill/>
              </a:ln>
              <a:effectLst/>
              <a:uLnTx/>
              <a:uFillTx/>
              <a:ea typeface="MS PGothic" pitchFamily="34" charset="-128"/>
            </a:endParaRPr>
          </a:p>
        </p:txBody>
      </p:sp>
    </p:spTree>
    <p:extLst>
      <p:ext uri="{BB962C8B-B14F-4D97-AF65-F5344CB8AC3E}">
        <p14:creationId xmlns="" xmlns:p14="http://schemas.microsoft.com/office/powerpoint/2010/main" val="824861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Slides Credits for all PPTs of this course </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4904" y="1488338"/>
            <a:ext cx="8813846"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The slides/diagrams in this course are an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adaptation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combination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and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enhancement</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of material from the following resources and persons: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Slides of Operating System Concepts, Abraham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Silberschatz</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Peter Baer Galvin, Greg Gagne -  9</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2013 and some slides from 10</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and diagram from </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Operating Systems - Internals and Design Principles, William Stallings, 9</a:t>
            </a:r>
            <a:r>
              <a:rPr kumimoji="0" lang="en-IN"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presentation transcripts from A. Frank – P. Weisberg</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from Operating Systems: Three Easy Pieces,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Remzi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Andrea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spTree>
    <p:extLst>
      <p:ext uri="{BB962C8B-B14F-4D97-AF65-F5344CB8AC3E}">
        <p14:creationId xmlns:p14="http://schemas.microsoft.com/office/powerpoint/2010/main" xmlns="" val="2246491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Goals of Protection</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9" name="Rectangle 1027">
            <a:extLst>
              <a:ext uri="{FF2B5EF4-FFF2-40B4-BE49-F238E27FC236}">
                <a16:creationId xmlns="" xmlns:a16="http://schemas.microsoft.com/office/drawing/2014/main" id="{78E352DB-832A-44BA-BB37-E44E1968BDBC}"/>
              </a:ext>
            </a:extLst>
          </p:cNvPr>
          <p:cNvSpPr txBox="1">
            <a:spLocks noChangeArrowheads="1"/>
          </p:cNvSpPr>
          <p:nvPr/>
        </p:nvSpPr>
        <p:spPr bwMode="auto">
          <a:xfrm>
            <a:off x="393110" y="1513221"/>
            <a:ext cx="8467111" cy="50452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In one protection model,  computer consists of a collection of objects, hardware or software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Each object has a unique name and can be accessed through a well-defined set of operations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Protection problem - ensure that each object is accessed correctly and only by those processes that are allowed to do </a:t>
            </a:r>
            <a:r>
              <a:rPr kumimoji="1" lang="en-US" altLang="en-US" sz="2400" b="0" i="0" u="none" strike="noStrike" kern="0" cap="none" spc="0" normalizeH="0" baseline="0" noProof="0" dirty="0" smtClean="0">
                <a:ln>
                  <a:noFill/>
                </a:ln>
                <a:solidFill>
                  <a:srgbClr val="000000"/>
                </a:solidFill>
                <a:effectLst/>
                <a:uLnTx/>
                <a:uFillTx/>
                <a:ea typeface="MS PGothic" pitchFamily="34" charset="-128"/>
              </a:rPr>
              <a:t>so</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lang="en-US" altLang="en-US" sz="2400" kern="0" dirty="0" smtClean="0">
                <a:solidFill>
                  <a:srgbClr val="000000"/>
                </a:solidFill>
              </a:rPr>
              <a:t>Protection provides a mechanism for the enforcement of the policies governing resource use</a:t>
            </a:r>
          </a:p>
          <a:p>
            <a:pPr lvl="1" indent="-342900">
              <a:buClr>
                <a:srgbClr val="993300"/>
              </a:buClr>
              <a:buSzPct val="90000"/>
              <a:buFont typeface="Monotype Sorts" pitchFamily="-84" charset="2"/>
              <a:buChar char="n"/>
              <a:defRPr/>
            </a:pPr>
            <a:r>
              <a:rPr kumimoji="1" lang="en-US" altLang="en-US" sz="2200" b="0" i="0" u="none" strike="noStrike" kern="0" cap="none" spc="0" normalizeH="0" baseline="0" noProof="0" dirty="0" smtClean="0">
                <a:ln>
                  <a:noFill/>
                </a:ln>
                <a:solidFill>
                  <a:srgbClr val="000000"/>
                </a:solidFill>
                <a:effectLst/>
                <a:uLnTx/>
                <a:uFillTx/>
                <a:ea typeface="MS PGothic" pitchFamily="34" charset="-128"/>
              </a:rPr>
              <a:t>Some</a:t>
            </a:r>
            <a:r>
              <a:rPr kumimoji="1" lang="en-US" altLang="en-US" sz="2200" b="0" i="0" u="none" strike="noStrike" kern="0" cap="none" spc="0" normalizeH="0" noProof="0" dirty="0" smtClean="0">
                <a:ln>
                  <a:noFill/>
                </a:ln>
                <a:solidFill>
                  <a:srgbClr val="000000"/>
                </a:solidFill>
                <a:effectLst/>
                <a:uLnTx/>
                <a:uFillTx/>
                <a:ea typeface="MS PGothic" pitchFamily="34" charset="-128"/>
              </a:rPr>
              <a:t> policies are fixed in the design of the system, while others are formulated by the management of a system and by the individual users as well (to protect their own files and programs).</a:t>
            </a:r>
            <a:endParaRPr kumimoji="1" lang="en-US" altLang="en-US" sz="22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 xmlns:p14="http://schemas.microsoft.com/office/powerpoint/2010/main" val="2540849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Principles of Protection</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7" name="Rectangle 3">
            <a:extLst>
              <a:ext uri="{FF2B5EF4-FFF2-40B4-BE49-F238E27FC236}">
                <a16:creationId xmlns="" xmlns:a16="http://schemas.microsoft.com/office/drawing/2014/main" id="{42593C7D-281B-4F74-81EA-C018B194E9F3}"/>
              </a:ext>
            </a:extLst>
          </p:cNvPr>
          <p:cNvSpPr txBox="1">
            <a:spLocks noChangeArrowheads="1"/>
          </p:cNvSpPr>
          <p:nvPr/>
        </p:nvSpPr>
        <p:spPr bwMode="auto">
          <a:xfrm>
            <a:off x="232681" y="1598083"/>
            <a:ext cx="9478877" cy="50549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Guiding principle – </a:t>
            </a:r>
            <a:r>
              <a:rPr kumimoji="1" lang="en-US" altLang="en-US" sz="2400" b="1" i="0" u="none" strike="noStrike" kern="0" cap="none" spc="0" normalizeH="0" baseline="0" noProof="0" dirty="0">
                <a:ln>
                  <a:noFill/>
                </a:ln>
                <a:solidFill>
                  <a:srgbClr val="3366FF"/>
                </a:solidFill>
                <a:effectLst/>
                <a:uLnTx/>
                <a:uFillTx/>
                <a:ea typeface="MS PGothic" pitchFamily="34" charset="-128"/>
              </a:rPr>
              <a:t>principle of least privilege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Programs, users and systems should be given just enough </a:t>
            </a:r>
            <a:r>
              <a:rPr kumimoji="1" lang="en-US" altLang="en-US" sz="2400" b="1" i="0" u="none" strike="noStrike" kern="0" cap="none" spc="0" normalizeH="0" baseline="0" noProof="0" dirty="0">
                <a:ln>
                  <a:noFill/>
                </a:ln>
                <a:solidFill>
                  <a:srgbClr val="3366FF"/>
                </a:solidFill>
                <a:effectLst/>
                <a:uLnTx/>
                <a:uFillTx/>
                <a:ea typeface="MS PGothic" pitchFamily="34" charset="-128"/>
              </a:rPr>
              <a:t>privileges </a:t>
            </a:r>
            <a:r>
              <a:rPr kumimoji="1" lang="en-US" altLang="en-US" sz="2400" b="0" i="0" u="none" strike="noStrike" kern="0" cap="none" spc="0" normalizeH="0" baseline="0" noProof="0" dirty="0">
                <a:ln>
                  <a:noFill/>
                </a:ln>
                <a:solidFill>
                  <a:srgbClr val="000000"/>
                </a:solidFill>
                <a:effectLst/>
                <a:uLnTx/>
                <a:uFillTx/>
                <a:ea typeface="MS PGothic" pitchFamily="34" charset="-128"/>
              </a:rPr>
              <a:t>to perform their tasks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Limits damage if entity has a bug, gets </a:t>
            </a:r>
            <a:r>
              <a:rPr kumimoji="1" lang="en-US" altLang="en-US" sz="2400" b="0" i="0" u="none" strike="noStrike" kern="0" cap="none" spc="0" normalizeH="0" baseline="0" noProof="0" dirty="0" smtClean="0">
                <a:ln>
                  <a:noFill/>
                </a:ln>
                <a:solidFill>
                  <a:srgbClr val="000000"/>
                </a:solidFill>
                <a:effectLst/>
                <a:uLnTx/>
                <a:uFillTx/>
                <a:ea typeface="MS PGothic" pitchFamily="34" charset="-128"/>
              </a:rPr>
              <a:t>abused</a:t>
            </a:r>
          </a:p>
          <a:p>
            <a:pPr lvl="1">
              <a:defRPr/>
            </a:pPr>
            <a:r>
              <a:rPr lang="en-US" altLang="en-US" sz="2400" kern="0" dirty="0" smtClean="0">
                <a:solidFill>
                  <a:srgbClr val="000000"/>
                </a:solidFill>
              </a:rPr>
              <a:t>OS follows this principle for its features, programs, system calls and data structures</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Can be static (during life of system, during life of process) </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Or dynamic (changed by process as needed) – </a:t>
            </a:r>
            <a:r>
              <a:rPr kumimoji="1" lang="en-US" altLang="en-US" sz="2400" b="1" i="0" u="none" strike="noStrike" kern="0" cap="none" spc="0" normalizeH="0" baseline="0" noProof="0" dirty="0">
                <a:ln>
                  <a:noFill/>
                </a:ln>
                <a:solidFill>
                  <a:srgbClr val="3366FF"/>
                </a:solidFill>
                <a:effectLst/>
                <a:uLnTx/>
                <a:uFillTx/>
                <a:ea typeface="MS PGothic" pitchFamily="34" charset="-128"/>
              </a:rPr>
              <a:t>domain switching</a:t>
            </a:r>
            <a:r>
              <a:rPr kumimoji="1" lang="en-US" altLang="en-US" sz="2400" b="0" i="0" u="none" strike="noStrike" kern="0" cap="none" spc="0" normalizeH="0" baseline="0" noProof="0" dirty="0">
                <a:ln>
                  <a:noFill/>
                </a:ln>
                <a:solidFill>
                  <a:srgbClr val="000000"/>
                </a:solidFill>
                <a:effectLst/>
                <a:uLnTx/>
                <a:uFillTx/>
                <a:ea typeface="MS PGothic" pitchFamily="34" charset="-128"/>
              </a:rPr>
              <a:t>, </a:t>
            </a:r>
            <a:r>
              <a:rPr kumimoji="1" lang="en-US" altLang="en-US" sz="2400" b="1" i="0" u="none" strike="noStrike" kern="0" cap="none" spc="0" normalizeH="0" baseline="0" noProof="0" dirty="0">
                <a:ln>
                  <a:noFill/>
                </a:ln>
                <a:solidFill>
                  <a:srgbClr val="3366FF"/>
                </a:solidFill>
                <a:effectLst/>
                <a:uLnTx/>
                <a:uFillTx/>
                <a:ea typeface="MS PGothic" pitchFamily="34" charset="-128"/>
              </a:rPr>
              <a:t>privilege escalation</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Need to know</a:t>
            </a: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 a similar concept regarding access to </a:t>
            </a:r>
            <a:r>
              <a:rPr kumimoji="1" lang="en-US" altLang="ja-JP" sz="2400" b="0" i="0" u="none" strike="noStrike" kern="0" cap="none" spc="0" normalizeH="0" baseline="0" noProof="0" dirty="0" smtClean="0">
                <a:ln>
                  <a:noFill/>
                </a:ln>
                <a:solidFill>
                  <a:srgbClr val="000000"/>
                </a:solidFill>
                <a:effectLst/>
                <a:uLnTx/>
                <a:uFillTx/>
                <a:ea typeface="MS PGothic" pitchFamily="34" charset="-128"/>
              </a:rPr>
              <a:t>data</a:t>
            </a:r>
          </a:p>
          <a:p>
            <a:pPr lvl="2" indent="-285750">
              <a:buClr>
                <a:srgbClr val="CC6600"/>
              </a:buClr>
              <a:buSzPct val="80000"/>
              <a:buFont typeface="Monotype Sorts" pitchFamily="-84" charset="2"/>
              <a:buChar char="l"/>
              <a:defRPr/>
            </a:pPr>
            <a:r>
              <a:rPr kumimoji="1" lang="en-US" altLang="en-US" sz="2400" b="0" i="0" u="none" strike="noStrike" kern="0" cap="none" spc="0" normalizeH="0" baseline="0" noProof="0" dirty="0" smtClean="0">
                <a:ln>
                  <a:noFill/>
                </a:ln>
                <a:solidFill>
                  <a:srgbClr val="000000"/>
                </a:solidFill>
                <a:effectLst/>
                <a:uLnTx/>
                <a:uFillTx/>
                <a:ea typeface="MS PGothic" pitchFamily="34" charset="-128"/>
              </a:rPr>
              <a:t>Examples:</a:t>
            </a:r>
            <a:r>
              <a:rPr kumimoji="1" lang="en-US" altLang="en-US" sz="2400" b="0" i="0" u="none" strike="noStrike" kern="0" cap="none" spc="0" normalizeH="0" noProof="0" dirty="0" smtClean="0">
                <a:ln>
                  <a:noFill/>
                </a:ln>
                <a:solidFill>
                  <a:srgbClr val="000000"/>
                </a:solidFill>
                <a:effectLst/>
                <a:uLnTx/>
                <a:uFillTx/>
                <a:ea typeface="MS PGothic" pitchFamily="34" charset="-128"/>
              </a:rPr>
              <a:t> when a process invokes a procedure or a compiler</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None/>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None/>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 xmlns:p14="http://schemas.microsoft.com/office/powerpoint/2010/main" val="3579842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Principles of Protection (Cont.)</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9" name="Rectangle 3">
            <a:extLst>
              <a:ext uri="{FF2B5EF4-FFF2-40B4-BE49-F238E27FC236}">
                <a16:creationId xmlns="" xmlns:a16="http://schemas.microsoft.com/office/drawing/2014/main" id="{02DA3D61-035E-49E7-92E1-A52D1FFD2D62}"/>
              </a:ext>
            </a:extLst>
          </p:cNvPr>
          <p:cNvSpPr txBox="1">
            <a:spLocks noChangeArrowheads="1"/>
          </p:cNvSpPr>
          <p:nvPr/>
        </p:nvSpPr>
        <p:spPr bwMode="auto">
          <a:xfrm>
            <a:off x="598882" y="1513221"/>
            <a:ext cx="8434759" cy="5076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Must consider </a:t>
            </a: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grain</a:t>
            </a: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 aspect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Rough-grained  privilege management easier, simpler, but least privilege now done in large chunks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For example, traditional Unix processes either have abilities of the associated user, or of root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Fine-grained management more complex, more overhead, but more protective</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smtClean="0">
                <a:ln>
                  <a:noFill/>
                </a:ln>
                <a:solidFill>
                  <a:srgbClr val="000000"/>
                </a:solidFill>
                <a:effectLst/>
                <a:uLnTx/>
                <a:uFillTx/>
                <a:ea typeface="MS PGothic" pitchFamily="34" charset="-128"/>
              </a:rPr>
              <a:t>Provide/disable privileges</a:t>
            </a:r>
            <a:r>
              <a:rPr kumimoji="1" lang="en-US" altLang="en-US" sz="2400" b="0" i="0" u="none" strike="noStrike" kern="0" cap="none" spc="0" normalizeH="0" noProof="0" dirty="0" smtClean="0">
                <a:ln>
                  <a:noFill/>
                </a:ln>
                <a:solidFill>
                  <a:srgbClr val="000000"/>
                </a:solidFill>
                <a:effectLst/>
                <a:uLnTx/>
                <a:uFillTx/>
                <a:ea typeface="MS PGothic" pitchFamily="34" charset="-128"/>
              </a:rPr>
              <a:t> as needed</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lang="en-US" altLang="en-US" sz="2400" kern="0" baseline="0" dirty="0" smtClean="0">
                <a:solidFill>
                  <a:srgbClr val="000000"/>
                </a:solidFill>
              </a:rPr>
              <a:t>Create audit</a:t>
            </a:r>
            <a:r>
              <a:rPr lang="en-US" altLang="en-US" sz="2400" kern="0" dirty="0" smtClean="0">
                <a:solidFill>
                  <a:srgbClr val="000000"/>
                </a:solidFill>
              </a:rPr>
              <a:t> trail for privileged function access</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smtClean="0">
                <a:ln>
                  <a:noFill/>
                </a:ln>
                <a:solidFill>
                  <a:srgbClr val="000000"/>
                </a:solidFill>
                <a:effectLst/>
                <a:uLnTx/>
                <a:uFillTx/>
                <a:ea typeface="MS PGothic" pitchFamily="34" charset="-128"/>
              </a:rPr>
              <a:t>File </a:t>
            </a:r>
            <a:r>
              <a:rPr kumimoji="1" lang="en-US" altLang="en-US" sz="2400" b="0" i="0" u="none" strike="noStrike" kern="0" cap="none" spc="0" normalizeH="0" baseline="0" noProof="0" dirty="0">
                <a:ln>
                  <a:noFill/>
                </a:ln>
                <a:solidFill>
                  <a:srgbClr val="000000"/>
                </a:solidFill>
                <a:effectLst/>
                <a:uLnTx/>
                <a:uFillTx/>
                <a:ea typeface="MS PGothic" pitchFamily="34" charset="-128"/>
              </a:rPr>
              <a:t>ACL lists, RBAC</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Domain can be user, process, procedure</a:t>
            </a: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a:p>
            <a:pPr marL="1085850" marR="0" lvl="2" indent="-228600" algn="l" defTabSz="914400" rtl="0" eaLnBrk="0" fontAlgn="base" latinLnBrk="0" hangingPunct="0">
              <a:lnSpc>
                <a:spcPct val="100000"/>
              </a:lnSpc>
              <a:spcBef>
                <a:spcPct val="35000"/>
              </a:spcBef>
              <a:spcAft>
                <a:spcPct val="0"/>
              </a:spcAft>
              <a:buClr>
                <a:srgbClr val="009900"/>
              </a:buClr>
              <a:buSzPct val="75000"/>
              <a:buFont typeface="Webdings" panose="05030102010509060703" pitchFamily="18" charset="2"/>
              <a:buChar char="4"/>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None/>
              <a:tabLst/>
              <a:defRPr/>
            </a:pP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p:txBody>
      </p:sp>
    </p:spTree>
    <p:extLst>
      <p:ext uri="{BB962C8B-B14F-4D97-AF65-F5344CB8AC3E}">
        <p14:creationId xmlns="" xmlns:p14="http://schemas.microsoft.com/office/powerpoint/2010/main" val="157952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Domain Structure</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7" name="Rectangle 3">
            <a:extLst>
              <a:ext uri="{FF2B5EF4-FFF2-40B4-BE49-F238E27FC236}">
                <a16:creationId xmlns="" xmlns:a16="http://schemas.microsoft.com/office/drawing/2014/main" id="{F495E653-1683-42AD-947E-DB7671474B7D}"/>
              </a:ext>
            </a:extLst>
          </p:cNvPr>
          <p:cNvSpPr txBox="1">
            <a:spLocks noChangeArrowheads="1"/>
          </p:cNvSpPr>
          <p:nvPr/>
        </p:nvSpPr>
        <p:spPr bwMode="auto">
          <a:xfrm>
            <a:off x="324583" y="1503518"/>
            <a:ext cx="8693292" cy="3289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lang="en-US" altLang="en-US" sz="2200" kern="0" dirty="0" smtClean="0">
                <a:solidFill>
                  <a:srgbClr val="000000"/>
                </a:solidFill>
              </a:rPr>
              <a:t>Each domain defines a set of objects and the types of operations that may be invoked on each object</a:t>
            </a:r>
          </a:p>
          <a:p>
            <a:pPr lvl="1" indent="-342900">
              <a:buClr>
                <a:srgbClr val="993300"/>
              </a:buClr>
              <a:buSzPct val="90000"/>
              <a:buFont typeface="Monotype Sorts" pitchFamily="-84" charset="2"/>
              <a:buChar char="n"/>
              <a:defRPr/>
            </a:pPr>
            <a:r>
              <a:rPr lang="en-US" altLang="en-US" sz="2200" kern="0" dirty="0" smtClean="0">
                <a:solidFill>
                  <a:srgbClr val="000000"/>
                </a:solidFill>
              </a:rPr>
              <a:t>Domain can be realized as user, process and procedure</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200" b="0" i="0" u="none" strike="noStrike" kern="0" cap="none" spc="0" normalizeH="0" baseline="0" noProof="0" dirty="0" smtClean="0">
                <a:ln>
                  <a:noFill/>
                </a:ln>
                <a:solidFill>
                  <a:srgbClr val="000000"/>
                </a:solidFill>
                <a:effectLst/>
                <a:uLnTx/>
                <a:uFillTx/>
                <a:ea typeface="MS PGothic" pitchFamily="34" charset="-128"/>
              </a:rPr>
              <a:t>Access</a:t>
            </a:r>
            <a:r>
              <a:rPr kumimoji="1" lang="en-US" altLang="en-US" sz="2200" b="0" i="0" u="none" strike="noStrike" kern="0" cap="none" spc="0" normalizeH="0" noProof="0" dirty="0" smtClean="0">
                <a:ln>
                  <a:noFill/>
                </a:ln>
                <a:solidFill>
                  <a:srgbClr val="000000"/>
                </a:solidFill>
                <a:effectLst/>
                <a:uLnTx/>
                <a:uFillTx/>
                <a:ea typeface="MS PGothic" pitchFamily="34" charset="-128"/>
              </a:rPr>
              <a:t> right is the ability to execute an operation on an object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200" b="0" i="0" u="none" strike="noStrike" kern="0" cap="none" spc="0" normalizeH="0" baseline="0" noProof="0" dirty="0" smtClean="0">
                <a:ln>
                  <a:noFill/>
                </a:ln>
                <a:solidFill>
                  <a:srgbClr val="000000"/>
                </a:solidFill>
                <a:effectLst/>
                <a:uLnTx/>
                <a:uFillTx/>
                <a:ea typeface="MS PGothic" pitchFamily="34" charset="-128"/>
              </a:rPr>
              <a:t>Access-right </a:t>
            </a:r>
            <a:r>
              <a:rPr kumimoji="1" lang="en-US" altLang="en-US" sz="2200" b="0" i="0" u="none" strike="noStrike" kern="0" cap="none" spc="0" normalizeH="0" baseline="0" noProof="0" dirty="0">
                <a:ln>
                  <a:noFill/>
                </a:ln>
                <a:solidFill>
                  <a:srgbClr val="000000"/>
                </a:solidFill>
                <a:effectLst/>
                <a:uLnTx/>
                <a:uFillTx/>
                <a:ea typeface="MS PGothic" pitchFamily="34" charset="-128"/>
              </a:rPr>
              <a:t>= &lt;</a:t>
            </a:r>
            <a:r>
              <a:rPr kumimoji="1" lang="en-US" altLang="en-US" sz="2200" b="0" i="1" u="none" strike="noStrike" kern="0" cap="none" spc="0" normalizeH="0" baseline="0" noProof="0" dirty="0">
                <a:ln>
                  <a:noFill/>
                </a:ln>
                <a:solidFill>
                  <a:srgbClr val="000000"/>
                </a:solidFill>
                <a:effectLst/>
                <a:uLnTx/>
                <a:uFillTx/>
                <a:ea typeface="MS PGothic" pitchFamily="34" charset="-128"/>
              </a:rPr>
              <a:t>object-name</a:t>
            </a:r>
            <a:r>
              <a:rPr kumimoji="1" lang="en-US" altLang="en-US" sz="2200" b="0" i="0" u="none" strike="noStrike" kern="0" cap="none" spc="0" normalizeH="0" baseline="0" noProof="0" dirty="0">
                <a:ln>
                  <a:noFill/>
                </a:ln>
                <a:solidFill>
                  <a:srgbClr val="000000"/>
                </a:solidFill>
                <a:effectLst/>
                <a:uLnTx/>
                <a:uFillTx/>
                <a:ea typeface="MS PGothic" pitchFamily="34" charset="-128"/>
              </a:rPr>
              <a:t>, </a:t>
            </a:r>
            <a:r>
              <a:rPr kumimoji="1" lang="en-US" altLang="en-US" sz="2200" b="0" i="1" u="none" strike="noStrike" kern="0" cap="none" spc="0" normalizeH="0" baseline="0" noProof="0" dirty="0">
                <a:ln>
                  <a:noFill/>
                </a:ln>
                <a:solidFill>
                  <a:srgbClr val="000000"/>
                </a:solidFill>
                <a:effectLst/>
                <a:uLnTx/>
                <a:uFillTx/>
                <a:ea typeface="MS PGothic" pitchFamily="34" charset="-128"/>
              </a:rPr>
              <a:t>rights-set</a:t>
            </a:r>
            <a:r>
              <a:rPr kumimoji="1" lang="en-US" altLang="en-US" sz="2200" b="0" i="0" u="none" strike="noStrike" kern="0" cap="none" spc="0" normalizeH="0" baseline="0" noProof="0" dirty="0">
                <a:ln>
                  <a:noFill/>
                </a:ln>
                <a:solidFill>
                  <a:srgbClr val="000000"/>
                </a:solidFill>
                <a:effectLst/>
                <a:uLnTx/>
                <a:uFillTx/>
                <a:ea typeface="MS PGothic" pitchFamily="34" charset="-128"/>
              </a:rPr>
              <a:t>&gt;</a:t>
            </a:r>
            <a:br>
              <a:rPr kumimoji="1" lang="en-US" altLang="en-US" sz="2200" b="0" i="0" u="none" strike="noStrike" kern="0" cap="none" spc="0" normalizeH="0" baseline="0" noProof="0" dirty="0">
                <a:ln>
                  <a:noFill/>
                </a:ln>
                <a:solidFill>
                  <a:srgbClr val="000000"/>
                </a:solidFill>
                <a:effectLst/>
                <a:uLnTx/>
                <a:uFillTx/>
                <a:ea typeface="MS PGothic" pitchFamily="34" charset="-128"/>
              </a:rPr>
            </a:br>
            <a:r>
              <a:rPr kumimoji="1" lang="en-US" altLang="en-US" sz="2200" b="0" i="0" u="none" strike="noStrike" kern="0" cap="none" spc="0" normalizeH="0" baseline="0" noProof="0" dirty="0">
                <a:ln>
                  <a:noFill/>
                </a:ln>
                <a:solidFill>
                  <a:srgbClr val="000000"/>
                </a:solidFill>
                <a:effectLst/>
                <a:uLnTx/>
                <a:uFillTx/>
                <a:ea typeface="MS PGothic" pitchFamily="34" charset="-128"/>
              </a:rPr>
              <a:t>where </a:t>
            </a:r>
            <a:r>
              <a:rPr kumimoji="1" lang="en-US" altLang="en-US" sz="2200" b="0" i="1" u="none" strike="noStrike" kern="0" cap="none" spc="0" normalizeH="0" baseline="0" noProof="0" dirty="0">
                <a:ln>
                  <a:noFill/>
                </a:ln>
                <a:solidFill>
                  <a:srgbClr val="000000"/>
                </a:solidFill>
                <a:effectLst/>
                <a:uLnTx/>
                <a:uFillTx/>
                <a:ea typeface="MS PGothic" pitchFamily="34" charset="-128"/>
              </a:rPr>
              <a:t>rights-set</a:t>
            </a:r>
            <a:r>
              <a:rPr kumimoji="1" lang="en-US" altLang="en-US" sz="2200" b="0" i="0" u="none" strike="noStrike" kern="0" cap="none" spc="0" normalizeH="0" baseline="0" noProof="0" dirty="0">
                <a:ln>
                  <a:noFill/>
                </a:ln>
                <a:solidFill>
                  <a:srgbClr val="000000"/>
                </a:solidFill>
                <a:effectLst/>
                <a:uLnTx/>
                <a:uFillTx/>
                <a:ea typeface="MS PGothic" pitchFamily="34" charset="-128"/>
              </a:rPr>
              <a:t> is a subset of all valid operations that can be performed on the object </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200" b="0" i="0" u="none" strike="noStrike" kern="0" cap="none" spc="0" normalizeH="0" baseline="0" noProof="0" dirty="0">
                <a:ln>
                  <a:noFill/>
                </a:ln>
                <a:solidFill>
                  <a:srgbClr val="000000"/>
                </a:solidFill>
                <a:effectLst/>
                <a:uLnTx/>
                <a:uFillTx/>
                <a:ea typeface="MS PGothic" pitchFamily="34" charset="-128"/>
              </a:rPr>
              <a:t>Domain = set of access-rights </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IN" altLang="en-US" sz="2200" b="0" i="0" u="none" strike="noStrike" kern="0" cap="none" spc="0" normalizeH="0" baseline="0" noProof="0" dirty="0">
                <a:ln>
                  <a:noFill/>
                </a:ln>
                <a:solidFill>
                  <a:srgbClr val="000000"/>
                </a:solidFill>
                <a:effectLst/>
                <a:uLnTx/>
                <a:uFillTx/>
                <a:ea typeface="MS PGothic" pitchFamily="34" charset="-128"/>
              </a:rPr>
              <a:t>Domains may share access rights.</a:t>
            </a:r>
            <a:r>
              <a:rPr kumimoji="1" lang="en-US" altLang="en-US" sz="2400" b="0" i="0" u="none" strike="noStrike" kern="0" cap="none" spc="0" normalizeH="0" baseline="0" noProof="0" dirty="0">
                <a:ln>
                  <a:noFill/>
                </a:ln>
                <a:solidFill>
                  <a:srgbClr val="000000"/>
                </a:solidFill>
                <a:effectLst/>
                <a:uLnTx/>
                <a:uFillTx/>
                <a:ea typeface="MS PGothic" pitchFamily="34" charset="-128"/>
              </a:rPr>
              <a:t/>
            </a:r>
            <a:br>
              <a:rPr kumimoji="1" lang="en-US" altLang="en-US" sz="2400" b="0" i="0" u="none" strike="noStrike" kern="0" cap="none" spc="0" normalizeH="0" baseline="0" noProof="0" dirty="0">
                <a:ln>
                  <a:noFill/>
                </a:ln>
                <a:solidFill>
                  <a:srgbClr val="000000"/>
                </a:solidFill>
                <a:effectLst/>
                <a:uLnTx/>
                <a:uFillTx/>
                <a:ea typeface="MS PGothic" pitchFamily="34" charset="-128"/>
              </a:rPr>
            </a:b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p:txBody>
      </p:sp>
      <p:pic>
        <p:nvPicPr>
          <p:cNvPr id="11" name="Picture 6">
            <a:extLst>
              <a:ext uri="{FF2B5EF4-FFF2-40B4-BE49-F238E27FC236}">
                <a16:creationId xmlns="" xmlns:a16="http://schemas.microsoft.com/office/drawing/2014/main" id="{215D2C13-3876-4120-8C5C-6D8A36D24707}"/>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597695" y="3910771"/>
            <a:ext cx="5913437" cy="1301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6113440" y="5435739"/>
            <a:ext cx="3376886" cy="369332"/>
          </a:xfrm>
          <a:prstGeom prst="rect">
            <a:avLst/>
          </a:prstGeom>
        </p:spPr>
        <p:txBody>
          <a:bodyPr wrap="none">
            <a:spAutoFit/>
          </a:bodyPr>
          <a:lstStyle/>
          <a:p>
            <a:r>
              <a:rPr lang="en-IN" b="1" dirty="0" smtClean="0">
                <a:solidFill>
                  <a:srgbClr val="C00000"/>
                </a:solidFill>
              </a:rPr>
              <a:t>System with 3 protected domains</a:t>
            </a:r>
          </a:p>
        </p:txBody>
      </p:sp>
    </p:spTree>
    <p:extLst>
      <p:ext uri="{BB962C8B-B14F-4D97-AF65-F5344CB8AC3E}">
        <p14:creationId xmlns="" xmlns:p14="http://schemas.microsoft.com/office/powerpoint/2010/main" val="2563184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Domain Implementation (UNIX)</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7" name="Rectangle 3">
            <a:extLst>
              <a:ext uri="{FF2B5EF4-FFF2-40B4-BE49-F238E27FC236}">
                <a16:creationId xmlns="" xmlns:a16="http://schemas.microsoft.com/office/drawing/2014/main" id="{52D2C61D-79ED-4211-AD8C-6530F4ECFF67}"/>
              </a:ext>
            </a:extLst>
          </p:cNvPr>
          <p:cNvSpPr txBox="1">
            <a:spLocks noChangeArrowheads="1"/>
          </p:cNvSpPr>
          <p:nvPr/>
        </p:nvSpPr>
        <p:spPr bwMode="auto">
          <a:xfrm>
            <a:off x="283872" y="1477630"/>
            <a:ext cx="9191760" cy="5128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Domain = user-id</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Domain switch accomplished via file system</a:t>
            </a:r>
          </a:p>
          <a:p>
            <a:pPr marL="1085850" marR="0" lvl="2" indent="-228600" algn="l" defTabSz="914400" rtl="0" eaLnBrk="0" fontAlgn="base" latinLnBrk="0" hangingPunct="0">
              <a:lnSpc>
                <a:spcPct val="100000"/>
              </a:lnSpc>
              <a:spcBef>
                <a:spcPts val="2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Each file has associated with it a domain bit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setuid</a:t>
            </a:r>
            <a:r>
              <a:rPr kumimoji="1" lang="en-US" altLang="en-US" sz="2400" b="0" i="0" u="none" strike="noStrike" kern="0" cap="none" spc="0" normalizeH="0" baseline="0" noProof="0" dirty="0">
                <a:ln>
                  <a:noFill/>
                </a:ln>
                <a:solidFill>
                  <a:srgbClr val="000000"/>
                </a:solidFill>
                <a:effectLst/>
                <a:uLnTx/>
                <a:uFillTx/>
                <a:ea typeface="MS PGothic" pitchFamily="34" charset="-128"/>
              </a:rPr>
              <a:t> bit)</a:t>
            </a:r>
          </a:p>
          <a:p>
            <a:pPr marL="1085850" marR="0" lvl="2" indent="-228600" algn="l" defTabSz="914400" rtl="0" eaLnBrk="0" fontAlgn="base" latinLnBrk="0" hangingPunct="0">
              <a:lnSpc>
                <a:spcPct val="100000"/>
              </a:lnSpc>
              <a:spcBef>
                <a:spcPts val="2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When file is executed and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setuid</a:t>
            </a:r>
            <a:r>
              <a:rPr kumimoji="1" lang="en-US" altLang="en-US" sz="2400" b="0" i="0" u="none" strike="noStrike" kern="0" cap="none" spc="0" normalizeH="0" baseline="0" noProof="0" dirty="0">
                <a:ln>
                  <a:noFill/>
                </a:ln>
                <a:solidFill>
                  <a:srgbClr val="000000"/>
                </a:solidFill>
                <a:effectLst/>
                <a:uLnTx/>
                <a:uFillTx/>
                <a:ea typeface="MS PGothic" pitchFamily="34" charset="-128"/>
              </a:rPr>
              <a:t> = on, then user-id is set to owner of the file being executed</a:t>
            </a:r>
          </a:p>
          <a:p>
            <a:pPr marL="1085850" marR="0" lvl="2" indent="-228600" algn="l" defTabSz="914400" rtl="0" eaLnBrk="0" fontAlgn="base" latinLnBrk="0" hangingPunct="0">
              <a:lnSpc>
                <a:spcPct val="100000"/>
              </a:lnSpc>
              <a:spcBef>
                <a:spcPts val="200"/>
              </a:spcBef>
              <a:spcAft>
                <a:spcPct val="0"/>
              </a:spcAft>
              <a:buClr>
                <a:srgbClr val="009900"/>
              </a:buClr>
              <a:buSzPct val="75000"/>
              <a:buFont typeface="Webdings" panose="05030102010509060703" pitchFamily="18" charset="2"/>
              <a:buChar char="4"/>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 When execution completes user-id is reset </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Domain switch accomplished via passwords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err="1">
                <a:ln>
                  <a:noFill/>
                </a:ln>
                <a:solidFill>
                  <a:srgbClr val="000000"/>
                </a:solidFill>
                <a:effectLst/>
                <a:uLnTx/>
                <a:uFillTx/>
                <a:ea typeface="MS PGothic" pitchFamily="34" charset="-128"/>
                <a:cs typeface="Courier New" panose="02070309020205020404" pitchFamily="49" charset="0"/>
              </a:rPr>
              <a:t>su</a:t>
            </a:r>
            <a:r>
              <a:rPr kumimoji="1" lang="en-US" altLang="en-US" sz="2400" b="0" i="0" u="none" strike="noStrike" kern="0" cap="none" spc="0" normalizeH="0" baseline="0" noProof="0" dirty="0">
                <a:ln>
                  <a:noFill/>
                </a:ln>
                <a:solidFill>
                  <a:srgbClr val="000000"/>
                </a:solidFill>
                <a:effectLst/>
                <a:uLnTx/>
                <a:uFillTx/>
                <a:ea typeface="MS PGothic" pitchFamily="34" charset="-128"/>
              </a:rPr>
              <a:t> command temporarily switches to another user</a:t>
            </a: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s domain when other domain</a:t>
            </a:r>
            <a:r>
              <a:rPr kumimoji="1" lang="ja-JP" altLang="en-US" sz="2400" b="0" i="0" u="none" strike="noStrike" kern="0" cap="none" spc="0" normalizeH="0" baseline="0" noProof="0" dirty="0">
                <a:ln>
                  <a:noFill/>
                </a:ln>
                <a:solidFill>
                  <a:srgbClr val="000000"/>
                </a:solidFill>
                <a:effectLst/>
                <a:uLnTx/>
                <a:uFillTx/>
                <a:ea typeface="MS PGothic" pitchFamily="34" charset="-128"/>
              </a:rPr>
              <a:t>’</a:t>
            </a:r>
            <a:r>
              <a:rPr kumimoji="1" lang="en-US" altLang="ja-JP" sz="2400" b="0" i="0" u="none" strike="noStrike" kern="0" cap="none" spc="0" normalizeH="0" baseline="0" noProof="0" dirty="0">
                <a:ln>
                  <a:noFill/>
                </a:ln>
                <a:solidFill>
                  <a:srgbClr val="000000"/>
                </a:solidFill>
                <a:effectLst/>
                <a:uLnTx/>
                <a:uFillTx/>
                <a:ea typeface="MS PGothic" pitchFamily="34" charset="-128"/>
              </a:rPr>
              <a:t>s password provided</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Domain switching via commands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err="1">
                <a:ln>
                  <a:noFill/>
                </a:ln>
                <a:solidFill>
                  <a:srgbClr val="000000"/>
                </a:solidFill>
                <a:effectLst/>
                <a:uLnTx/>
                <a:uFillTx/>
                <a:ea typeface="MS PGothic" pitchFamily="34" charset="-128"/>
                <a:cs typeface="Courier New" panose="02070309020205020404" pitchFamily="49" charset="0"/>
              </a:rPr>
              <a:t>sudo</a:t>
            </a:r>
            <a:r>
              <a:rPr kumimoji="1" lang="en-US" altLang="en-US" sz="2400" b="0" i="0" u="none" strike="noStrike" kern="0" cap="none" spc="0" normalizeH="0" baseline="0" noProof="0" dirty="0">
                <a:ln>
                  <a:noFill/>
                </a:ln>
                <a:solidFill>
                  <a:srgbClr val="000000"/>
                </a:solidFill>
                <a:effectLst/>
                <a:uLnTx/>
                <a:uFillTx/>
                <a:ea typeface="MS PGothic" pitchFamily="34" charset="-128"/>
              </a:rPr>
              <a:t> command prefix executes specified command in another domain (if original domain has privilege or password given)</a:t>
            </a:r>
          </a:p>
        </p:txBody>
      </p:sp>
    </p:spTree>
    <p:extLst>
      <p:ext uri="{BB962C8B-B14F-4D97-AF65-F5344CB8AC3E}">
        <p14:creationId xmlns="" xmlns:p14="http://schemas.microsoft.com/office/powerpoint/2010/main" val="1342509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Domain Implementation (MULTICS)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9" name="Rectangle 3">
            <a:extLst>
              <a:ext uri="{FF2B5EF4-FFF2-40B4-BE49-F238E27FC236}">
                <a16:creationId xmlns="" xmlns:a16="http://schemas.microsoft.com/office/drawing/2014/main" id="{0DAD4415-7061-4D94-816C-F5301D7E02E1}"/>
              </a:ext>
            </a:extLst>
          </p:cNvPr>
          <p:cNvSpPr txBox="1">
            <a:spLocks noChangeArrowheads="1"/>
          </p:cNvSpPr>
          <p:nvPr/>
        </p:nvSpPr>
        <p:spPr bwMode="auto">
          <a:xfrm>
            <a:off x="403948" y="1616655"/>
            <a:ext cx="5192811" cy="188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Rings are numbered from 0 to </a:t>
            </a:r>
            <a:r>
              <a:rPr kumimoji="1" lang="en-US" altLang="en-US" sz="2400" b="0" i="0" u="none" strike="noStrike" kern="0" cap="none" spc="0" normalizeH="0" baseline="0" noProof="0" dirty="0" smtClean="0">
                <a:ln>
                  <a:noFill/>
                </a:ln>
                <a:solidFill>
                  <a:srgbClr val="000000"/>
                </a:solidFill>
                <a:effectLst/>
                <a:uLnTx/>
                <a:uFillTx/>
                <a:ea typeface="MS PGothic" pitchFamily="34" charset="-128"/>
              </a:rPr>
              <a:t>7</a:t>
            </a:r>
          </a:p>
          <a:p>
            <a:pPr lvl="1" indent="-342900">
              <a:buClr>
                <a:srgbClr val="993300"/>
              </a:buClr>
              <a:buSzPct val="90000"/>
              <a:buFont typeface="Monotype Sorts" pitchFamily="-84" charset="2"/>
              <a:buChar char="n"/>
              <a:defRPr/>
            </a:pPr>
            <a:r>
              <a:rPr lang="en-US" altLang="en-US" sz="2400" kern="0" dirty="0" smtClean="0">
                <a:solidFill>
                  <a:srgbClr val="000000"/>
                </a:solidFill>
              </a:rPr>
              <a:t>Ring 0 is most privileged</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Let </a:t>
            </a:r>
            <a:r>
              <a:rPr kumimoji="1" lang="en-US" altLang="en-US" sz="2400" b="0" i="1" u="none" strike="noStrike" kern="0" cap="none" spc="0" normalizeH="0" baseline="0" noProof="0" dirty="0">
                <a:ln>
                  <a:noFill/>
                </a:ln>
                <a:solidFill>
                  <a:srgbClr val="000000"/>
                </a:solidFill>
                <a:effectLst/>
                <a:uLnTx/>
                <a:uFillTx/>
                <a:ea typeface="MS PGothic" pitchFamily="34" charset="-128"/>
              </a:rPr>
              <a:t>D</a:t>
            </a:r>
            <a:r>
              <a:rPr kumimoji="1" lang="en-US" altLang="en-US" sz="2400" b="0" i="1" u="none" strike="noStrike" kern="0" cap="none" spc="0" normalizeH="0" baseline="-25000" noProof="0" dirty="0">
                <a:ln>
                  <a:noFill/>
                </a:ln>
                <a:solidFill>
                  <a:srgbClr val="000000"/>
                </a:solidFill>
                <a:effectLst/>
                <a:uLnTx/>
                <a:uFillTx/>
                <a:ea typeface="MS PGothic" pitchFamily="34" charset="-128"/>
              </a:rPr>
              <a:t>i</a:t>
            </a:r>
            <a:r>
              <a:rPr kumimoji="1" lang="en-US" altLang="en-US" sz="2400" b="0" i="0" u="none" strike="noStrike" kern="0" cap="none" spc="0" normalizeH="0" baseline="0" noProof="0" dirty="0">
                <a:ln>
                  <a:noFill/>
                </a:ln>
                <a:solidFill>
                  <a:srgbClr val="000000"/>
                </a:solidFill>
                <a:effectLst/>
                <a:uLnTx/>
                <a:uFillTx/>
                <a:ea typeface="MS PGothic" pitchFamily="34" charset="-128"/>
              </a:rPr>
              <a:t> and </a:t>
            </a:r>
            <a:r>
              <a:rPr kumimoji="1" lang="en-US" altLang="en-US" sz="2400" b="0" i="1" u="none" strike="noStrike" kern="0" cap="none" spc="0" normalizeH="0" baseline="0" noProof="0" dirty="0" err="1">
                <a:ln>
                  <a:noFill/>
                </a:ln>
                <a:solidFill>
                  <a:srgbClr val="000000"/>
                </a:solidFill>
                <a:effectLst/>
                <a:uLnTx/>
                <a:uFillTx/>
                <a:ea typeface="MS PGothic" pitchFamily="34" charset="-128"/>
              </a:rPr>
              <a:t>D</a:t>
            </a:r>
            <a:r>
              <a:rPr kumimoji="1" lang="en-US" altLang="en-US" sz="2400" b="0" i="1" u="none" strike="noStrike" kern="0" cap="none" spc="0" normalizeH="0" baseline="-25000" noProof="0" dirty="0" err="1">
                <a:ln>
                  <a:noFill/>
                </a:ln>
                <a:solidFill>
                  <a:srgbClr val="000000"/>
                </a:solidFill>
                <a:effectLst/>
                <a:uLnTx/>
                <a:uFillTx/>
                <a:ea typeface="MS PGothic" pitchFamily="34" charset="-128"/>
              </a:rPr>
              <a:t>j</a:t>
            </a:r>
            <a:r>
              <a:rPr kumimoji="1" lang="en-US" altLang="en-US" sz="2400" b="0" i="0" u="none" strike="noStrike" kern="0" cap="none" spc="0" normalizeH="0" baseline="-25000" noProof="0" dirty="0">
                <a:ln>
                  <a:noFill/>
                </a:ln>
                <a:solidFill>
                  <a:srgbClr val="000000"/>
                </a:solidFill>
                <a:effectLst/>
                <a:uLnTx/>
                <a:uFillTx/>
                <a:ea typeface="MS PGothic" pitchFamily="34" charset="-128"/>
              </a:rPr>
              <a:t> </a:t>
            </a:r>
            <a:r>
              <a:rPr kumimoji="1" lang="en-US" altLang="en-US" sz="2400" b="0" i="0" u="none" strike="noStrike" kern="0" cap="none" spc="0" normalizeH="0" baseline="0" noProof="0" dirty="0">
                <a:ln>
                  <a:noFill/>
                </a:ln>
                <a:solidFill>
                  <a:srgbClr val="000000"/>
                </a:solidFill>
                <a:effectLst/>
                <a:uLnTx/>
                <a:uFillTx/>
                <a:ea typeface="MS PGothic" pitchFamily="34" charset="-128"/>
              </a:rPr>
              <a:t>be any two domain rings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If </a:t>
            </a:r>
            <a:r>
              <a:rPr kumimoji="1" lang="en-US" altLang="en-US" sz="2400" b="0" i="1" u="none" strike="noStrike" kern="0" cap="none" spc="0" normalizeH="0" baseline="0" noProof="0" dirty="0">
                <a:ln>
                  <a:noFill/>
                </a:ln>
                <a:solidFill>
                  <a:srgbClr val="000000"/>
                </a:solidFill>
                <a:effectLst/>
                <a:uLnTx/>
                <a:uFillTx/>
                <a:ea typeface="MS PGothic" pitchFamily="34" charset="-128"/>
              </a:rPr>
              <a:t>j</a:t>
            </a:r>
            <a:r>
              <a:rPr kumimoji="1" lang="en-US" altLang="en-US" sz="2400" b="0" i="0" u="none" strike="noStrike" kern="0" cap="none" spc="0" normalizeH="0" baseline="0" noProof="0" dirty="0">
                <a:ln>
                  <a:noFill/>
                </a:ln>
                <a:solidFill>
                  <a:srgbClr val="000000"/>
                </a:solidFill>
                <a:effectLst/>
                <a:uLnTx/>
                <a:uFillTx/>
                <a:ea typeface="MS PGothic" pitchFamily="34" charset="-128"/>
              </a:rPr>
              <a:t> &lt; </a:t>
            </a:r>
            <a:r>
              <a:rPr kumimoji="1" lang="en-US" altLang="en-US" sz="2400" b="0" i="0" u="none" strike="noStrike" kern="0" cap="none" spc="0" normalizeH="0" baseline="0" noProof="0" dirty="0" err="1">
                <a:ln>
                  <a:noFill/>
                </a:ln>
                <a:solidFill>
                  <a:srgbClr val="000000"/>
                </a:solidFill>
                <a:effectLst/>
                <a:uLnTx/>
                <a:uFillTx/>
                <a:ea typeface="MS PGothic" pitchFamily="34" charset="-128"/>
              </a:rPr>
              <a:t>i</a:t>
            </a:r>
            <a:r>
              <a:rPr lang="en-US" altLang="en-US" sz="2400" kern="0" dirty="0">
                <a:solidFill>
                  <a:srgbClr val="000000"/>
                </a:solidFill>
              </a:rPr>
              <a:t>, then</a:t>
            </a:r>
            <a:r>
              <a:rPr kumimoji="1" lang="en-US" altLang="en-US" sz="2400" b="0" i="0" u="none" strike="noStrike" kern="0" cap="none" spc="0" normalizeH="0" baseline="0" noProof="0" dirty="0">
                <a:ln>
                  <a:noFill/>
                </a:ln>
                <a:solidFill>
                  <a:srgbClr val="000000"/>
                </a:solidFill>
                <a:effectLst/>
                <a:uLnTx/>
                <a:uFillTx/>
                <a:ea typeface="MS PGothic" pitchFamily="34" charset="-128"/>
                <a:sym typeface="Symbol" panose="05050102010706020507" pitchFamily="18" charset="2"/>
              </a:rPr>
              <a:t> </a:t>
            </a:r>
            <a:r>
              <a:rPr kumimoji="1" lang="en-US" altLang="en-US" sz="2400" b="0" i="1" u="none" strike="noStrike" kern="0" cap="none" spc="0" normalizeH="0" baseline="0" noProof="0" dirty="0">
                <a:ln>
                  <a:noFill/>
                </a:ln>
                <a:solidFill>
                  <a:srgbClr val="000000"/>
                </a:solidFill>
                <a:effectLst/>
                <a:uLnTx/>
                <a:uFillTx/>
                <a:ea typeface="MS PGothic" pitchFamily="34" charset="-128"/>
                <a:sym typeface="Symbol" panose="05050102010706020507" pitchFamily="18" charset="2"/>
              </a:rPr>
              <a:t>D</a:t>
            </a:r>
            <a:r>
              <a:rPr kumimoji="1" lang="en-US" altLang="en-US" sz="2400" b="0" i="1" u="none" strike="noStrike" kern="0" cap="none" spc="0" normalizeH="0" baseline="-25000" noProof="0" dirty="0">
                <a:ln>
                  <a:noFill/>
                </a:ln>
                <a:solidFill>
                  <a:srgbClr val="000000"/>
                </a:solidFill>
                <a:effectLst/>
                <a:uLnTx/>
                <a:uFillTx/>
                <a:ea typeface="MS PGothic" pitchFamily="34" charset="-128"/>
                <a:sym typeface="Symbol" panose="05050102010706020507" pitchFamily="18" charset="2"/>
              </a:rPr>
              <a:t>i</a:t>
            </a:r>
            <a:r>
              <a:rPr kumimoji="1" lang="en-US" altLang="en-US" sz="2400" b="0" i="0" u="none" strike="noStrike" kern="0" cap="none" spc="0" normalizeH="0" baseline="0" noProof="0" dirty="0">
                <a:ln>
                  <a:noFill/>
                </a:ln>
                <a:solidFill>
                  <a:srgbClr val="000000"/>
                </a:solidFill>
                <a:effectLst/>
                <a:uLnTx/>
                <a:uFillTx/>
                <a:ea typeface="MS PGothic" pitchFamily="34" charset="-128"/>
                <a:sym typeface="Symbol" panose="05050102010706020507" pitchFamily="18" charset="2"/>
              </a:rPr>
              <a:t>  is a subset of </a:t>
            </a:r>
            <a:r>
              <a:rPr kumimoji="1" lang="en-US" altLang="en-US" sz="2400" b="0" i="1" u="none" strike="noStrike" kern="0" cap="none" spc="0" normalizeH="0" baseline="0" noProof="0" dirty="0" err="1">
                <a:ln>
                  <a:noFill/>
                </a:ln>
                <a:solidFill>
                  <a:srgbClr val="000000"/>
                </a:solidFill>
                <a:effectLst/>
                <a:uLnTx/>
                <a:uFillTx/>
                <a:ea typeface="MS PGothic" pitchFamily="34" charset="-128"/>
                <a:sym typeface="Symbol" panose="05050102010706020507" pitchFamily="18" charset="2"/>
              </a:rPr>
              <a:t>D</a:t>
            </a:r>
            <a:r>
              <a:rPr kumimoji="1" lang="en-US" altLang="en-US" sz="2400" b="0" i="1" u="none" strike="noStrike" kern="0" cap="none" spc="0" normalizeH="0" baseline="-25000" noProof="0" dirty="0" err="1">
                <a:ln>
                  <a:noFill/>
                </a:ln>
                <a:solidFill>
                  <a:srgbClr val="000000"/>
                </a:solidFill>
                <a:effectLst/>
                <a:uLnTx/>
                <a:uFillTx/>
                <a:ea typeface="MS PGothic" pitchFamily="34" charset="-128"/>
                <a:sym typeface="Symbol" panose="05050102010706020507" pitchFamily="18" charset="2"/>
              </a:rPr>
              <a:t>j</a:t>
            </a:r>
            <a:endParaRPr kumimoji="1" lang="en-US" altLang="en-US" sz="2400" b="0" i="0" u="none" strike="noStrike" kern="0" cap="none" spc="0" normalizeH="0" baseline="0" noProof="0" dirty="0">
              <a:ln>
                <a:noFill/>
              </a:ln>
              <a:solidFill>
                <a:srgbClr val="000000"/>
              </a:solidFill>
              <a:effectLst/>
              <a:uLnTx/>
              <a:uFillTx/>
              <a:ea typeface="MS PGothic" pitchFamily="34" charset="-128"/>
            </a:endParaRPr>
          </a:p>
        </p:txBody>
      </p:sp>
      <p:pic>
        <p:nvPicPr>
          <p:cNvPr id="11" name="Picture 7">
            <a:extLst>
              <a:ext uri="{FF2B5EF4-FFF2-40B4-BE49-F238E27FC236}">
                <a16:creationId xmlns="" xmlns:a16="http://schemas.microsoft.com/office/drawing/2014/main" id="{FCE77C65-A630-4433-8443-3D07CB5B5256}"/>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102857" y="3578772"/>
            <a:ext cx="4772025" cy="302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5896303" y="2061919"/>
            <a:ext cx="4887311" cy="2585323"/>
          </a:xfrm>
          <a:prstGeom prst="rect">
            <a:avLst/>
          </a:prstGeom>
        </p:spPr>
        <p:txBody>
          <a:bodyPr wrap="square">
            <a:spAutoFit/>
          </a:bodyPr>
          <a:lstStyle/>
          <a:p>
            <a:r>
              <a:rPr lang="en-IN" b="1" dirty="0" smtClean="0">
                <a:solidFill>
                  <a:srgbClr val="C00000"/>
                </a:solidFill>
              </a:rPr>
              <a:t>Multiplexed Information and Computing </a:t>
            </a:r>
            <a:r>
              <a:rPr lang="en-IN" b="1" dirty="0" smtClean="0">
                <a:solidFill>
                  <a:srgbClr val="C00000"/>
                </a:solidFill>
              </a:rPr>
              <a:t>Service</a:t>
            </a:r>
          </a:p>
          <a:p>
            <a:r>
              <a:rPr lang="en-IN" dirty="0" smtClean="0">
                <a:solidFill>
                  <a:srgbClr val="C00000"/>
                </a:solidFill>
              </a:rPr>
              <a:t>- was a cooperative </a:t>
            </a:r>
            <a:r>
              <a:rPr lang="en-IN" dirty="0" smtClean="0">
                <a:solidFill>
                  <a:srgbClr val="C00000"/>
                </a:solidFill>
              </a:rPr>
              <a:t>project led </a:t>
            </a:r>
            <a:r>
              <a:rPr lang="en-IN" dirty="0" smtClean="0">
                <a:solidFill>
                  <a:srgbClr val="C00000"/>
                </a:solidFill>
              </a:rPr>
              <a:t> by</a:t>
            </a:r>
            <a:r>
              <a:rPr lang="en-IN" dirty="0" smtClean="0">
                <a:solidFill>
                  <a:srgbClr val="C00000"/>
                </a:solidFill>
              </a:rPr>
              <a:t> MIT </a:t>
            </a:r>
            <a:r>
              <a:rPr lang="en-IN" dirty="0" smtClean="0">
                <a:solidFill>
                  <a:srgbClr val="C00000"/>
                </a:solidFill>
              </a:rPr>
              <a:t>along </a:t>
            </a:r>
            <a:r>
              <a:rPr lang="en-IN" dirty="0" smtClean="0">
                <a:solidFill>
                  <a:srgbClr val="C00000"/>
                </a:solidFill>
              </a:rPr>
              <a:t>with General Electric and </a:t>
            </a:r>
            <a:r>
              <a:rPr lang="en-IN" dirty="0" smtClean="0">
                <a:solidFill>
                  <a:srgbClr val="C00000"/>
                </a:solidFill>
              </a:rPr>
              <a:t>Bell Labs.</a:t>
            </a:r>
          </a:p>
          <a:p>
            <a:pPr>
              <a:buFontTx/>
              <a:buChar char="-"/>
            </a:pPr>
            <a:r>
              <a:rPr lang="en-IN" dirty="0" smtClean="0">
                <a:solidFill>
                  <a:srgbClr val="C00000"/>
                </a:solidFill>
              </a:rPr>
              <a:t>was started in 1964 and has </a:t>
            </a:r>
            <a:r>
              <a:rPr lang="en-IN" dirty="0" smtClean="0">
                <a:solidFill>
                  <a:srgbClr val="C00000"/>
                </a:solidFill>
              </a:rPr>
              <a:t>influenced all modern operating systems </a:t>
            </a:r>
            <a:r>
              <a:rPr lang="en-IN" dirty="0" smtClean="0">
                <a:solidFill>
                  <a:srgbClr val="C00000"/>
                </a:solidFill>
              </a:rPr>
              <a:t>from </a:t>
            </a:r>
            <a:r>
              <a:rPr lang="en-IN" dirty="0" smtClean="0">
                <a:solidFill>
                  <a:srgbClr val="C00000"/>
                </a:solidFill>
              </a:rPr>
              <a:t>microcomputers to </a:t>
            </a:r>
            <a:r>
              <a:rPr lang="en-IN" dirty="0" smtClean="0">
                <a:solidFill>
                  <a:srgbClr val="C00000"/>
                </a:solidFill>
              </a:rPr>
              <a:t>mainframes</a:t>
            </a:r>
          </a:p>
          <a:p>
            <a:pPr>
              <a:buFontTx/>
              <a:buChar char="-"/>
            </a:pPr>
            <a:r>
              <a:rPr lang="en-IN" dirty="0" smtClean="0">
                <a:solidFill>
                  <a:srgbClr val="C00000"/>
                </a:solidFill>
              </a:rPr>
              <a:t>-was </a:t>
            </a:r>
            <a:r>
              <a:rPr lang="en-IN" dirty="0" smtClean="0">
                <a:solidFill>
                  <a:srgbClr val="C00000"/>
                </a:solidFill>
              </a:rPr>
              <a:t>the first major </a:t>
            </a:r>
            <a:r>
              <a:rPr lang="en-IN" dirty="0" smtClean="0">
                <a:solidFill>
                  <a:srgbClr val="C00000"/>
                </a:solidFill>
              </a:rPr>
              <a:t>OS  </a:t>
            </a:r>
            <a:r>
              <a:rPr lang="en-IN" dirty="0" smtClean="0">
                <a:solidFill>
                  <a:srgbClr val="C00000"/>
                </a:solidFill>
              </a:rPr>
              <a:t>to be designed as a secure system </a:t>
            </a:r>
          </a:p>
          <a:p>
            <a:pPr>
              <a:buFontTx/>
              <a:buChar char="-"/>
            </a:pPr>
            <a:r>
              <a:rPr lang="en-IN" dirty="0" smtClean="0">
                <a:solidFill>
                  <a:srgbClr val="C00000"/>
                </a:solidFill>
              </a:rPr>
              <a:t>- had hardware </a:t>
            </a:r>
            <a:r>
              <a:rPr lang="en-IN" dirty="0" smtClean="0">
                <a:solidFill>
                  <a:srgbClr val="C00000"/>
                </a:solidFill>
              </a:rPr>
              <a:t>support for ring-oriented security</a:t>
            </a:r>
            <a:endParaRPr lang="en-IN" dirty="0">
              <a:solidFill>
                <a:srgbClr val="C00000"/>
              </a:solidFill>
            </a:endParaRPr>
          </a:p>
        </p:txBody>
      </p:sp>
    </p:spTree>
    <p:extLst>
      <p:ext uri="{BB962C8B-B14F-4D97-AF65-F5344CB8AC3E}">
        <p14:creationId xmlns="" xmlns:p14="http://schemas.microsoft.com/office/powerpoint/2010/main" val="550453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6864</TotalTime>
  <Words>1536</Words>
  <Application>Microsoft Office PowerPoint</Application>
  <PresentationFormat>Custom</PresentationFormat>
  <Paragraphs>156</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PES-CSE</cp:lastModifiedBy>
  <cp:revision>919</cp:revision>
  <dcterms:created xsi:type="dcterms:W3CDTF">2020-06-03T14:19:11Z</dcterms:created>
  <dcterms:modified xsi:type="dcterms:W3CDTF">2020-11-10T04:32:32Z</dcterms:modified>
</cp:coreProperties>
</file>