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58" r:id="rId2"/>
    <p:sldId id="380" r:id="rId3"/>
    <p:sldId id="561" r:id="rId4"/>
    <p:sldId id="554" r:id="rId5"/>
    <p:sldId id="555" r:id="rId6"/>
    <p:sldId id="556" r:id="rId7"/>
    <p:sldId id="557" r:id="rId8"/>
    <p:sldId id="558" r:id="rId9"/>
    <p:sldId id="559" r:id="rId10"/>
    <p:sldId id="560" r:id="rId11"/>
    <p:sldId id="34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86550" autoAdjust="0"/>
  </p:normalViewPr>
  <p:slideViewPr>
    <p:cSldViewPr snapToGrid="0">
      <p:cViewPr varScale="1">
        <p:scale>
          <a:sx n="60" d="100"/>
          <a:sy n="60" d="100"/>
        </p:scale>
        <p:origin x="-73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46CDE-B715-40F4-93C2-22C598A46E1D}" type="datetimeFigureOut">
              <a:rPr lang="en-IN" smtClean="0"/>
              <a:pPr/>
              <a:t>10-11-2020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D3F2E-11BD-4DCF-B044-94902FA4EB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86541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2460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2460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79852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05514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62853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dirty="0"/>
              <a:t>Switch is an operation</a:t>
            </a:r>
          </a:p>
          <a:p>
            <a:pPr algn="l"/>
            <a:r>
              <a:rPr lang="en-US" b="0" dirty="0"/>
              <a:t>The entry access(</a:t>
            </a:r>
            <a:r>
              <a:rPr lang="en-US" b="0" dirty="0" err="1"/>
              <a:t>i,j</a:t>
            </a:r>
            <a:r>
              <a:rPr lang="en-US" b="0" dirty="0"/>
              <a:t>) defines the set of operations that a process executing in domain Di can invoke on object </a:t>
            </a:r>
            <a:r>
              <a:rPr lang="en-US" b="0" dirty="0" err="1"/>
              <a:t>Oj</a:t>
            </a:r>
            <a:endParaRPr lang="en-US" b="0" dirty="0"/>
          </a:p>
          <a:p>
            <a:pPr algn="l"/>
            <a:r>
              <a:rPr lang="en-IN" b="0" dirty="0"/>
              <a:t>A process executing in domain D2 can switch to domain D3 or to domain D4. A process in domain D4 can switch to D1, and</a:t>
            </a:r>
          </a:p>
          <a:p>
            <a:pPr algn="l"/>
            <a:r>
              <a:rPr lang="en-IN" b="0" dirty="0"/>
              <a:t>one in domain D1 can switch to D2.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361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IN" sz="1800" b="0" i="0" u="none" strike="noStrike" baseline="0" dirty="0">
                <a:solidFill>
                  <a:srgbClr val="231F20"/>
                </a:solidFill>
                <a:latin typeface="Palatino-Roman"/>
              </a:rPr>
              <a:t>In Figure (a), a process executing in domain </a:t>
            </a:r>
            <a:r>
              <a:rPr lang="en-IN" sz="1800" b="0" i="1" u="none" strike="noStrike" baseline="0" dirty="0">
                <a:solidFill>
                  <a:srgbClr val="231F20"/>
                </a:solidFill>
                <a:latin typeface="Palatino-Italic"/>
              </a:rPr>
              <a:t>D</a:t>
            </a:r>
            <a:r>
              <a:rPr lang="en-IN" sz="1800" b="0" i="0" u="none" strike="noStrike" baseline="0" dirty="0">
                <a:solidFill>
                  <a:srgbClr val="231F20"/>
                </a:solidFill>
                <a:latin typeface="Palatino-Roman"/>
              </a:rPr>
              <a:t>2 can copy the read operation into any entry associated with file </a:t>
            </a:r>
            <a:r>
              <a:rPr lang="en-IN" sz="1800" b="0" i="1" u="none" strike="noStrike" baseline="0" dirty="0">
                <a:solidFill>
                  <a:srgbClr val="231F20"/>
                </a:solidFill>
                <a:latin typeface="Palatino-Italic"/>
              </a:rPr>
              <a:t>F</a:t>
            </a:r>
            <a:r>
              <a:rPr lang="en-IN" sz="1800" b="0" i="0" u="none" strike="noStrike" baseline="0" dirty="0">
                <a:solidFill>
                  <a:srgbClr val="231F20"/>
                </a:solidFill>
                <a:latin typeface="Palatino-Roman"/>
              </a:rPr>
              <a:t>2. </a:t>
            </a:r>
          </a:p>
          <a:p>
            <a:pPr algn="l"/>
            <a:r>
              <a:rPr lang="en-IN" sz="1800" b="0" i="0" u="none" strike="noStrike" baseline="0" dirty="0">
                <a:solidFill>
                  <a:srgbClr val="231F20"/>
                </a:solidFill>
                <a:latin typeface="Palatino-Roman"/>
              </a:rPr>
              <a:t>Hence, the access matrix of Figure (a) can be modified to the access matrix shown in Figure (b).</a:t>
            </a:r>
          </a:p>
          <a:p>
            <a:pPr algn="l"/>
            <a:r>
              <a:rPr lang="en-IN" sz="1800" b="0" i="0" u="none" strike="noStrike" baseline="0" dirty="0">
                <a:solidFill>
                  <a:srgbClr val="231F20"/>
                </a:solidFill>
                <a:latin typeface="Palatino-Roman"/>
              </a:rPr>
              <a:t>Propagation of the </a:t>
            </a:r>
            <a:r>
              <a:rPr lang="en-IN" sz="1800" b="0" i="0" u="none" strike="noStrike" baseline="0" dirty="0">
                <a:solidFill>
                  <a:srgbClr val="231F20"/>
                </a:solidFill>
                <a:latin typeface="CMTT10"/>
              </a:rPr>
              <a:t>copy </a:t>
            </a:r>
            <a:r>
              <a:rPr lang="en-IN" sz="1800" b="0" i="0" u="none" strike="noStrike" baseline="0" dirty="0">
                <a:solidFill>
                  <a:srgbClr val="231F20"/>
                </a:solidFill>
                <a:latin typeface="Palatino-Roman"/>
              </a:rPr>
              <a:t>right may be limited. That is, when the right </a:t>
            </a:r>
            <a:r>
              <a:rPr lang="en-IN" sz="1800" b="0" i="1" u="none" strike="noStrike" baseline="0" dirty="0">
                <a:solidFill>
                  <a:srgbClr val="231F20"/>
                </a:solidFill>
                <a:latin typeface="Palatino-Italic"/>
              </a:rPr>
              <a:t>R</a:t>
            </a:r>
            <a:r>
              <a:rPr lang="en-IN" sz="1800" b="0" i="0" u="none" strike="noStrike" baseline="0" dirty="0">
                <a:solidFill>
                  <a:srgbClr val="231F20"/>
                </a:solidFill>
                <a:latin typeface="MTSY"/>
              </a:rPr>
              <a:t>∗ </a:t>
            </a:r>
            <a:r>
              <a:rPr lang="en-IN" sz="1800" b="0" i="0" u="none" strike="noStrike" baseline="0" dirty="0">
                <a:solidFill>
                  <a:srgbClr val="231F20"/>
                </a:solidFill>
                <a:latin typeface="Palatino-Roman"/>
              </a:rPr>
              <a:t>is copied from </a:t>
            </a:r>
            <a:r>
              <a:rPr lang="en-IN" sz="1800" b="0" i="0" u="none" strike="noStrike" baseline="0" dirty="0">
                <a:solidFill>
                  <a:srgbClr val="231F20"/>
                </a:solidFill>
                <a:latin typeface="CMTT10"/>
              </a:rPr>
              <a:t>access</a:t>
            </a:r>
            <a:r>
              <a:rPr lang="en-IN" sz="1800" b="0" i="0" u="none" strike="noStrike" baseline="0" dirty="0">
                <a:solidFill>
                  <a:srgbClr val="231F20"/>
                </a:solidFill>
                <a:latin typeface="Palatino-Roman"/>
              </a:rPr>
              <a:t>(</a:t>
            </a:r>
            <a:r>
              <a:rPr lang="en-IN" sz="1800" b="0" i="1" u="none" strike="noStrike" baseline="0" dirty="0" err="1">
                <a:solidFill>
                  <a:srgbClr val="231F20"/>
                </a:solidFill>
                <a:latin typeface="Palatino-Italic"/>
              </a:rPr>
              <a:t>i</a:t>
            </a:r>
            <a:r>
              <a:rPr lang="en-IN" sz="1800" b="0" i="0" u="none" strike="noStrike" baseline="0" dirty="0">
                <a:solidFill>
                  <a:srgbClr val="231F20"/>
                </a:solidFill>
                <a:latin typeface="Palatino-Roman"/>
              </a:rPr>
              <a:t>, </a:t>
            </a:r>
            <a:r>
              <a:rPr lang="en-IN" sz="1800" b="0" i="1" u="none" strike="noStrike" baseline="0" dirty="0">
                <a:solidFill>
                  <a:srgbClr val="231F20"/>
                </a:solidFill>
                <a:latin typeface="Palatino-Italic"/>
              </a:rPr>
              <a:t>j</a:t>
            </a:r>
            <a:r>
              <a:rPr lang="en-IN" sz="1800" b="0" i="0" u="none" strike="noStrike" baseline="0" dirty="0">
                <a:solidFill>
                  <a:srgbClr val="231F20"/>
                </a:solidFill>
                <a:latin typeface="Palatino-Roman"/>
              </a:rPr>
              <a:t>) to </a:t>
            </a:r>
            <a:r>
              <a:rPr lang="en-IN" sz="1800" b="0" i="0" u="none" strike="noStrike" baseline="0" dirty="0">
                <a:solidFill>
                  <a:srgbClr val="231F20"/>
                </a:solidFill>
                <a:latin typeface="CMTT10"/>
              </a:rPr>
              <a:t>access</a:t>
            </a:r>
            <a:r>
              <a:rPr lang="en-IN" sz="1800" b="0" i="0" u="none" strike="noStrike" baseline="0" dirty="0">
                <a:solidFill>
                  <a:srgbClr val="231F20"/>
                </a:solidFill>
                <a:latin typeface="Palatino-Roman"/>
              </a:rPr>
              <a:t>(</a:t>
            </a:r>
            <a:r>
              <a:rPr lang="en-IN" sz="1800" b="0" i="1" u="none" strike="noStrike" baseline="0" dirty="0">
                <a:solidFill>
                  <a:srgbClr val="231F20"/>
                </a:solidFill>
                <a:latin typeface="Palatino-Italic"/>
              </a:rPr>
              <a:t>k</a:t>
            </a:r>
            <a:r>
              <a:rPr lang="en-IN" sz="1800" b="0" i="0" u="none" strike="noStrike" baseline="0" dirty="0">
                <a:solidFill>
                  <a:srgbClr val="231F20"/>
                </a:solidFill>
                <a:latin typeface="Palatino-Roman"/>
              </a:rPr>
              <a:t>, </a:t>
            </a:r>
            <a:r>
              <a:rPr lang="en-IN" sz="1800" b="0" i="1" u="none" strike="noStrike" baseline="0" dirty="0">
                <a:solidFill>
                  <a:srgbClr val="231F20"/>
                </a:solidFill>
                <a:latin typeface="Palatino-Italic"/>
              </a:rPr>
              <a:t>j</a:t>
            </a:r>
            <a:r>
              <a:rPr lang="en-IN" sz="1800" b="0" i="0" u="none" strike="noStrike" baseline="0" dirty="0">
                <a:solidFill>
                  <a:srgbClr val="231F20"/>
                </a:solidFill>
                <a:latin typeface="Palatino-Roman"/>
              </a:rPr>
              <a:t>), only the right </a:t>
            </a:r>
            <a:r>
              <a:rPr lang="en-IN" sz="1800" b="0" i="1" u="none" strike="noStrike" baseline="0" dirty="0">
                <a:solidFill>
                  <a:srgbClr val="231F20"/>
                </a:solidFill>
                <a:latin typeface="Palatino-Italic"/>
              </a:rPr>
              <a:t>R </a:t>
            </a:r>
            <a:r>
              <a:rPr lang="en-IN" sz="1800" b="0" i="0" u="none" strike="noStrike" baseline="0" dirty="0">
                <a:solidFill>
                  <a:srgbClr val="231F20"/>
                </a:solidFill>
                <a:latin typeface="Palatino-Roman"/>
              </a:rPr>
              <a:t>(not </a:t>
            </a:r>
            <a:r>
              <a:rPr lang="en-IN" sz="1800" b="0" i="1" u="none" strike="noStrike" baseline="0" dirty="0">
                <a:solidFill>
                  <a:srgbClr val="231F20"/>
                </a:solidFill>
                <a:latin typeface="Palatino-Italic"/>
              </a:rPr>
              <a:t>R</a:t>
            </a:r>
            <a:r>
              <a:rPr lang="en-IN" sz="1800" b="0" i="0" u="none" strike="noStrike" baseline="0" dirty="0">
                <a:solidFill>
                  <a:srgbClr val="231F20"/>
                </a:solidFill>
                <a:latin typeface="MTSY"/>
              </a:rPr>
              <a:t>∗</a:t>
            </a:r>
            <a:r>
              <a:rPr lang="en-IN" sz="1800" b="0" i="0" u="none" strike="noStrike" baseline="0" dirty="0">
                <a:solidFill>
                  <a:srgbClr val="231F20"/>
                </a:solidFill>
                <a:latin typeface="Palatino-Roman"/>
              </a:rPr>
              <a:t>)</a:t>
            </a:r>
          </a:p>
          <a:p>
            <a:pPr algn="l"/>
            <a:r>
              <a:rPr lang="en-IN" sz="1800" b="0" i="0" u="none" strike="noStrike" baseline="0" dirty="0">
                <a:solidFill>
                  <a:srgbClr val="231F20"/>
                </a:solidFill>
                <a:latin typeface="Palatino-Roman"/>
              </a:rPr>
              <a:t>is created. A process executing in domain </a:t>
            </a:r>
            <a:r>
              <a:rPr lang="en-IN" sz="1800" b="0" i="1" u="none" strike="noStrike" baseline="0" dirty="0">
                <a:solidFill>
                  <a:srgbClr val="231F20"/>
                </a:solidFill>
                <a:latin typeface="Palatino-Italic"/>
              </a:rPr>
              <a:t>Dk </a:t>
            </a:r>
            <a:r>
              <a:rPr lang="en-IN" sz="1800" b="0" i="0" u="none" strike="noStrike" baseline="0" dirty="0">
                <a:solidFill>
                  <a:srgbClr val="231F20"/>
                </a:solidFill>
                <a:latin typeface="Palatino-Roman"/>
              </a:rPr>
              <a:t>cannot further copy the right </a:t>
            </a:r>
            <a:r>
              <a:rPr lang="en-IN" sz="1800" b="0" i="1" u="none" strike="noStrike" baseline="0" dirty="0">
                <a:solidFill>
                  <a:srgbClr val="231F20"/>
                </a:solidFill>
                <a:latin typeface="Palatino-Italic"/>
              </a:rPr>
              <a:t>R</a:t>
            </a:r>
            <a:r>
              <a:rPr lang="en-IN" sz="1800" b="0" i="0" u="none" strike="noStrike" baseline="0" dirty="0">
                <a:solidFill>
                  <a:srgbClr val="231F20"/>
                </a:solidFill>
                <a:latin typeface="Palatino-Roman"/>
              </a:rPr>
              <a:t>.</a:t>
            </a: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93260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13387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3995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10-11-2020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Operating systems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3051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 smtClean="0">
                <a:solidFill>
                  <a:schemeClr val="accent1">
                    <a:lumMod val="75000"/>
                  </a:schemeClr>
                </a:solidFill>
              </a:rPr>
              <a:t>I/O Management, System Protection and Security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Venkatesh Prasad</a:t>
            </a:r>
            <a:endParaRPr lang="en-IN" sz="2400" b="1" dirty="0"/>
          </a:p>
          <a:p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21512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Modified Access Matrix with Domains as Objects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pic>
        <p:nvPicPr>
          <p:cNvPr id="3" name="Picture 6">
            <a:extLst>
              <a:ext uri="{FF2B5EF4-FFF2-40B4-BE49-F238E27FC236}">
                <a16:creationId xmlns="" xmlns:a16="http://schemas.microsoft.com/office/drawing/2014/main" id="{A574BAD6-9329-4B40-A02E-212DB915C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10" y="1569600"/>
            <a:ext cx="7227248" cy="35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651531" y="2727461"/>
            <a:ext cx="33212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b="1" dirty="0" smtClean="0"/>
              <a:t>Control </a:t>
            </a:r>
            <a:r>
              <a:rPr lang="en-IN" dirty="0" smtClean="0"/>
              <a:t>right</a:t>
            </a:r>
            <a:r>
              <a:rPr lang="en-IN" b="1" dirty="0" smtClean="0"/>
              <a:t> </a:t>
            </a:r>
            <a:r>
              <a:rPr lang="en-IN" dirty="0" smtClean="0"/>
              <a:t>is applicable only to domain objects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Process executing in domain D2 could modify </a:t>
            </a:r>
            <a:r>
              <a:rPr lang="en-IN" dirty="0" smtClean="0"/>
              <a:t>domain D4</a:t>
            </a:r>
            <a:r>
              <a:rPr lang="en-IN" dirty="0" smtClean="0"/>
              <a:t> (i.e. D2 can remove any access right from row 4)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52568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venkateshprasad@pes.edu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Venkatesh Prasad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Engineering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Operating systems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Venkatesh Prasad</a:t>
            </a:r>
            <a:endParaRPr lang="en-IN" sz="2400" b="1" dirty="0"/>
          </a:p>
          <a:p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="" xmlns:a16="http://schemas.microsoft.com/office/drawing/2014/main" id="{33AE374F-35A8-4D48-A888-49E63AED1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63" y="3094886"/>
            <a:ext cx="9609050" cy="2094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1363" indent="-28416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0842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4271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17700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228738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5915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093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270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  <a:defRPr/>
            </a:pPr>
            <a:r>
              <a:rPr kumimoji="1" lang="en-I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MS PGothic" pitchFamily="34" charset="-128"/>
              </a:rPr>
              <a:t>System Protection- Access</a:t>
            </a:r>
            <a:r>
              <a:rPr kumimoji="1" lang="en-IN" altLang="en-US" sz="24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ea typeface="MS PGothic" pitchFamily="34" charset="-128"/>
              </a:rPr>
              <a:t> Matrix</a:t>
            </a:r>
            <a:endParaRPr kumimoji="1" lang="en-IN" altLang="en-US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MS PGothic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2486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Slides Credits for all PPTs of this course 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04" y="1488338"/>
            <a:ext cx="8813846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slides/diagrams in this course are an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adaptation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combination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enhancement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material from the following resources and persons: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Slides of Operating System Concepts, Abraham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Silberschatz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Peter Baer Galvin, Greg Gagne -  9</a:t>
            </a:r>
            <a:r>
              <a:rPr kumimoji="0" lang="en-US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edition 2013 and some slides from 10</a:t>
            </a:r>
            <a:r>
              <a:rPr kumimoji="0" lang="en-US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edition 2018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 conceptual text and diagram from </a:t>
            </a: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 - Internals and Design Principles, William Stallings, 9</a:t>
            </a:r>
            <a:r>
              <a:rPr kumimoji="0" lang="en-IN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edition 2018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 presentation transcripts from A. Frank – P. Weisberg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 conceptual text from Operating Systems: Three Easy Pieces,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Remzi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Arpaci-Dusseau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Andrea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Arpaci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Dusseau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</a:t>
            </a:r>
          </a:p>
        </p:txBody>
      </p:sp>
    </p:spTree>
    <p:extLst>
      <p:ext uri="{BB962C8B-B14F-4D97-AF65-F5344CB8AC3E}">
        <p14:creationId xmlns="" xmlns:p14="http://schemas.microsoft.com/office/powerpoint/2010/main" val="224649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Access Matrix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="" xmlns:a16="http://schemas.microsoft.com/office/drawing/2014/main" id="{9986082C-2C9E-4576-9455-98D8B1B83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882" y="1572378"/>
            <a:ext cx="7772755" cy="2321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View </a:t>
            </a:r>
            <a:r>
              <a:rPr kumimoji="1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protection abstractly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as a matrix (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access matrix</a:t>
            </a:r>
            <a:r>
              <a:rPr kumimoji="1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)</a:t>
            </a: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Rows represent domains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Columns represent objects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cs typeface="Courier New" panose="02070309020205020404" pitchFamily="49" charset="0"/>
              </a:rPr>
              <a:t>Access(</a:t>
            </a: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cs typeface="Courier New" panose="02070309020205020404" pitchFamily="49" charset="0"/>
              </a:rPr>
              <a:t>, j)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is the set of operations that a process executing in </a:t>
            </a:r>
            <a:r>
              <a:rPr kumimoji="1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Domain</a:t>
            </a:r>
            <a:r>
              <a:rPr kumimoji="1" lang="en-US" altLang="en-US" sz="2400" b="1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can invoke on </a:t>
            </a:r>
            <a:r>
              <a:rPr kumimoji="1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Object</a:t>
            </a:r>
            <a:r>
              <a:rPr kumimoji="1" lang="en-US" altLang="en-US" sz="2400" b="1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j</a:t>
            </a:r>
            <a:endParaRPr kumimoji="1" lang="en-US" altLang="en-US" sz="24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898436C-7544-449D-A668-D38C1B301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850" y="4096583"/>
            <a:ext cx="4087813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037878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Use of Access Matrix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91C344A1-7B97-4319-9E1F-E196BBD65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880" y="1513222"/>
            <a:ext cx="8674149" cy="509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If a process in Domain 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D</a:t>
            </a:r>
            <a:r>
              <a:rPr kumimoji="1" lang="en-US" alt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tries to do </a:t>
            </a:r>
            <a:r>
              <a:rPr kumimoji="1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“</a:t>
            </a:r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op</a:t>
            </a:r>
            <a:r>
              <a:rPr kumimoji="1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”</a:t>
            </a:r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on object</a:t>
            </a:r>
            <a:r>
              <a:rPr kumimoji="1" lang="en-US" altLang="ja-JP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</a:t>
            </a:r>
            <a:r>
              <a:rPr kumimoji="1" lang="en-US" altLang="ja-JP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O</a:t>
            </a:r>
            <a:r>
              <a:rPr kumimoji="1" lang="en-US" altLang="ja-JP" sz="2400" b="0" i="1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j</a:t>
            </a:r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, then </a:t>
            </a:r>
            <a:r>
              <a:rPr kumimoji="1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“</a:t>
            </a:r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op</a:t>
            </a:r>
            <a:r>
              <a:rPr kumimoji="1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”</a:t>
            </a:r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must be in the access matrix</a:t>
            </a: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User who creates object can define access column for that object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Can be expanded to dynamic protection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Operations to add, delete access rights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Special access rights: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owner of O</a:t>
            </a:r>
            <a:r>
              <a:rPr kumimoji="1" lang="en-US" altLang="en-US" sz="22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</a:t>
            </a:r>
            <a:endParaRPr kumimoji="1" lang="en-US" altLang="en-US" sz="2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copy op from O</a:t>
            </a:r>
            <a:r>
              <a:rPr kumimoji="1" lang="en-US" altLang="en-US" sz="22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</a:t>
            </a:r>
            <a:r>
              <a:rPr kumimoji="1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to </a:t>
            </a:r>
            <a:r>
              <a:rPr kumimoji="1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O</a:t>
            </a:r>
            <a:r>
              <a:rPr kumimoji="1" lang="en-US" altLang="en-US" sz="2200" b="0" i="1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j</a:t>
            </a:r>
            <a:r>
              <a:rPr kumimoji="1" lang="en-US" altLang="en-US" sz="22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</a:t>
            </a:r>
            <a:r>
              <a:rPr kumimoji="1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(denoted by </a:t>
            </a:r>
            <a:r>
              <a:rPr kumimoji="1" lang="ja-JP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“</a:t>
            </a:r>
            <a:r>
              <a:rPr kumimoji="1" lang="en-US" altLang="ja-JP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*</a:t>
            </a:r>
            <a:r>
              <a:rPr kumimoji="1" lang="ja-JP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”</a:t>
            </a:r>
            <a:r>
              <a:rPr kumimoji="1" lang="en-US" altLang="ja-JP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)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control – D</a:t>
            </a:r>
            <a:r>
              <a:rPr kumimoji="1" lang="en-US" altLang="en-US" sz="22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</a:t>
            </a:r>
            <a:r>
              <a:rPr kumimoji="1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can modify </a:t>
            </a:r>
            <a:r>
              <a:rPr kumimoji="1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D</a:t>
            </a:r>
            <a:r>
              <a:rPr kumimoji="1" lang="en-US" altLang="en-US" sz="2200" b="0" i="1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j</a:t>
            </a:r>
            <a:r>
              <a:rPr kumimoji="1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access rights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transfer – switch from domain D</a:t>
            </a:r>
            <a:r>
              <a:rPr kumimoji="1" lang="en-US" altLang="en-US" sz="22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</a:t>
            </a:r>
            <a:r>
              <a:rPr kumimoji="1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to </a:t>
            </a:r>
            <a:r>
              <a:rPr kumimoji="1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D</a:t>
            </a:r>
            <a:r>
              <a:rPr kumimoji="1" lang="en-US" altLang="en-US" sz="2200" b="0" i="1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j</a:t>
            </a:r>
            <a:endParaRPr kumimoji="1" lang="en-US" altLang="en-US" sz="2200" b="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Copy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and 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Owner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applicable to an object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Control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applicable to domain object</a:t>
            </a:r>
          </a:p>
        </p:txBody>
      </p:sp>
    </p:spTree>
    <p:extLst>
      <p:ext uri="{BB962C8B-B14F-4D97-AF65-F5344CB8AC3E}">
        <p14:creationId xmlns="" xmlns:p14="http://schemas.microsoft.com/office/powerpoint/2010/main" val="2420317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Use of Access Matrix (Cont.)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="" xmlns:a16="http://schemas.microsoft.com/office/drawing/2014/main" id="{1B1FEAB3-DA7B-4788-BE97-B20ADA4CF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41" y="1434394"/>
            <a:ext cx="9696000" cy="5187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Access matrix</a:t>
            </a: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 </a:t>
            </a: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design separates mechanism from policy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Mechanism 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Operating system provides access-matrix + rules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It ensures that the matrix is only manipulated by authorized agents and that rules are strictly enforced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Policy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User dictates policy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Who can access what object and in what mode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But </a:t>
            </a:r>
            <a:r>
              <a:rPr kumimoji="1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doesn</a:t>
            </a:r>
            <a:r>
              <a:rPr lang="en-US" altLang="en-US" sz="2400" kern="0" dirty="0">
                <a:solidFill>
                  <a:srgbClr val="000000"/>
                </a:solidFill>
              </a:rPr>
              <a:t>’</a:t>
            </a:r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 solve the general confinement </a:t>
            </a:r>
            <a:r>
              <a:rPr kumimoji="1" lang="en-US" altLang="ja-JP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problem i.e. preventing a process from taking disallowed</a:t>
            </a:r>
            <a:r>
              <a:rPr kumimoji="1" lang="en-US" altLang="ja-JP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actions</a:t>
            </a:r>
          </a:p>
          <a:p>
            <a:pPr lvl="1" indent="-342900">
              <a:buClr>
                <a:srgbClr val="993300"/>
              </a:buClr>
              <a:buSzPct val="90000"/>
              <a:buFont typeface="Wingdings" pitchFamily="2" charset="2"/>
              <a:buChar char="Ø"/>
              <a:defRPr/>
            </a:pPr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Ex:  In a client/server</a:t>
            </a:r>
            <a:r>
              <a:rPr kumimoji="1" lang="en-US" altLang="ja-JP" sz="2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situation, p</a:t>
            </a:r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reventing a server from leaking information that </a:t>
            </a:r>
            <a:r>
              <a:rPr kumimoji="1" lang="en-US" altLang="ja-JP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th</a:t>
            </a:r>
            <a:r>
              <a:rPr lang="en-US" altLang="ja-JP" sz="2000" kern="0" dirty="0" smtClean="0">
                <a:solidFill>
                  <a:srgbClr val="000000"/>
                </a:solidFill>
              </a:rPr>
              <a:t>e client considers confidential</a:t>
            </a:r>
            <a:endParaRPr kumimoji="1" lang="en-US" altLang="ja-JP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endParaRPr kumimoji="1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569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Access Matrix with Domains as Objects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pic>
        <p:nvPicPr>
          <p:cNvPr id="2" name="Picture 6" descr="14">
            <a:extLst>
              <a:ext uri="{FF2B5EF4-FFF2-40B4-BE49-F238E27FC236}">
                <a16:creationId xmlns="" xmlns:a16="http://schemas.microsoft.com/office/drawing/2014/main" id="{515AB63E-409C-46E3-952E-0D8019552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163" y="3393052"/>
            <a:ext cx="6761162" cy="281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B18A6E1-2B24-4B87-B619-1590C40B3A4A}"/>
              </a:ext>
            </a:extLst>
          </p:cNvPr>
          <p:cNvSpPr txBox="1"/>
          <p:nvPr/>
        </p:nvSpPr>
        <p:spPr>
          <a:xfrm>
            <a:off x="393111" y="1498931"/>
            <a:ext cx="789863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0" i="0" u="none" strike="noStrike" baseline="0" dirty="0">
                <a:solidFill>
                  <a:srgbClr val="231F20"/>
                </a:solidFill>
              </a:rPr>
              <a:t>Processes should be able to switch from one domain to another. </a:t>
            </a:r>
          </a:p>
          <a:p>
            <a:pPr algn="l"/>
            <a:r>
              <a:rPr lang="en-IN" sz="2400" b="0" i="0" u="none" strike="noStrike" baseline="0" dirty="0">
                <a:solidFill>
                  <a:srgbClr val="231F20"/>
                </a:solidFill>
              </a:rPr>
              <a:t>Switching from domain </a:t>
            </a:r>
            <a:r>
              <a:rPr lang="en-IN" sz="2400" b="0" i="1" u="none" strike="noStrike" baseline="0" dirty="0">
                <a:solidFill>
                  <a:srgbClr val="231F20"/>
                </a:solidFill>
              </a:rPr>
              <a:t>Di </a:t>
            </a:r>
            <a:r>
              <a:rPr lang="en-IN" sz="2400" b="0" i="0" u="none" strike="noStrike" baseline="0" dirty="0">
                <a:solidFill>
                  <a:srgbClr val="231F20"/>
                </a:solidFill>
              </a:rPr>
              <a:t>to domain </a:t>
            </a:r>
            <a:r>
              <a:rPr lang="en-IN" sz="2400" b="0" i="1" u="none" strike="noStrike" baseline="0" dirty="0" err="1">
                <a:solidFill>
                  <a:srgbClr val="231F20"/>
                </a:solidFill>
              </a:rPr>
              <a:t>Dj</a:t>
            </a:r>
            <a:r>
              <a:rPr lang="en-IN" sz="2400" b="0" i="1" u="none" strike="noStrike" baseline="0" dirty="0">
                <a:solidFill>
                  <a:srgbClr val="231F20"/>
                </a:solidFill>
              </a:rPr>
              <a:t> </a:t>
            </a:r>
            <a:r>
              <a:rPr lang="en-IN" sz="2400" b="0" i="0" u="none" strike="noStrike" baseline="0" dirty="0">
                <a:solidFill>
                  <a:srgbClr val="231F20"/>
                </a:solidFill>
              </a:rPr>
              <a:t>is allowed if and only if the access right switch ∈ access(</a:t>
            </a:r>
            <a:r>
              <a:rPr lang="en-IN" sz="2400" b="0" i="1" u="none" strike="noStrike" baseline="0" dirty="0" err="1">
                <a:solidFill>
                  <a:srgbClr val="231F20"/>
                </a:solidFill>
              </a:rPr>
              <a:t>i</a:t>
            </a:r>
            <a:r>
              <a:rPr lang="en-IN" sz="2400" b="0" i="0" u="none" strike="noStrike" baseline="0" dirty="0">
                <a:solidFill>
                  <a:srgbClr val="231F20"/>
                </a:solidFill>
              </a:rPr>
              <a:t>, </a:t>
            </a:r>
            <a:r>
              <a:rPr lang="en-IN" sz="2400" b="0" i="1" u="none" strike="noStrike" baseline="0" dirty="0">
                <a:solidFill>
                  <a:srgbClr val="231F20"/>
                </a:solidFill>
              </a:rPr>
              <a:t>j</a:t>
            </a:r>
            <a:r>
              <a:rPr lang="en-IN" sz="2400" b="0" i="0" u="none" strike="noStrike" baseline="0" dirty="0">
                <a:solidFill>
                  <a:srgbClr val="231F20"/>
                </a:solidFill>
              </a:rPr>
              <a:t>).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253833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Access Matrix with Copy Rights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pic>
        <p:nvPicPr>
          <p:cNvPr id="3" name="Picture 6">
            <a:extLst>
              <a:ext uri="{FF2B5EF4-FFF2-40B4-BE49-F238E27FC236}">
                <a16:creationId xmlns="" xmlns:a16="http://schemas.microsoft.com/office/drawing/2014/main" id="{9163394E-CEC5-41FF-8DB7-892C3870B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831" y="2376488"/>
            <a:ext cx="6698338" cy="448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93CFC56-50CA-45A6-BBEE-AC218E3E69E7}"/>
              </a:ext>
            </a:extLst>
          </p:cNvPr>
          <p:cNvSpPr txBox="1"/>
          <p:nvPr/>
        </p:nvSpPr>
        <p:spPr>
          <a:xfrm>
            <a:off x="114593" y="1527261"/>
            <a:ext cx="817715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200" dirty="0"/>
              <a:t>The ability to copy an access right from one domain (or row) of the access matrix to another is denoted by an asterisk (*) appended to the access right.</a:t>
            </a:r>
          </a:p>
        </p:txBody>
      </p:sp>
    </p:spTree>
    <p:extLst>
      <p:ext uri="{BB962C8B-B14F-4D97-AF65-F5344CB8AC3E}">
        <p14:creationId xmlns="" xmlns:p14="http://schemas.microsoft.com/office/powerpoint/2010/main" val="1115849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Access Matrix with Owner Rights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pic>
        <p:nvPicPr>
          <p:cNvPr id="2" name="Picture 5" descr="14">
            <a:extLst>
              <a:ext uri="{FF2B5EF4-FFF2-40B4-BE49-F238E27FC236}">
                <a16:creationId xmlns="" xmlns:a16="http://schemas.microsoft.com/office/drawing/2014/main" id="{62E1C815-601A-4E80-9283-A7127A608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51" y="1513161"/>
            <a:ext cx="6665682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178565" y="2380620"/>
            <a:ext cx="33212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b="1" dirty="0" smtClean="0"/>
              <a:t>Owner </a:t>
            </a:r>
            <a:r>
              <a:rPr lang="en-IN" dirty="0" smtClean="0"/>
              <a:t>right</a:t>
            </a:r>
            <a:r>
              <a:rPr lang="en-IN" b="1" dirty="0" smtClean="0"/>
              <a:t> </a:t>
            </a:r>
            <a:r>
              <a:rPr lang="en-IN" dirty="0" smtClean="0"/>
              <a:t>controls addition of new rights and removal of some </a:t>
            </a:r>
            <a:r>
              <a:rPr lang="en-IN" dirty="0" smtClean="0"/>
              <a:t>rights.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Domain D1 is the owner of F1 and can add /delete any valid right in column F1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Owner rights allow a process to change the entries in a column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03581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5368</TotalTime>
  <Words>715</Words>
  <Application>Microsoft Office PowerPoint</Application>
  <PresentationFormat>Custom</PresentationFormat>
  <Paragraphs>83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PES-CSE</cp:lastModifiedBy>
  <cp:revision>866</cp:revision>
  <dcterms:created xsi:type="dcterms:W3CDTF">2020-06-03T14:19:11Z</dcterms:created>
  <dcterms:modified xsi:type="dcterms:W3CDTF">2020-11-10T04:56:39Z</dcterms:modified>
</cp:coreProperties>
</file>