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58" r:id="rId2"/>
    <p:sldId id="380" r:id="rId3"/>
    <p:sldId id="565" r:id="rId4"/>
    <p:sldId id="555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63" r:id="rId13"/>
    <p:sldId id="564" r:id="rId14"/>
    <p:sldId id="34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86550" autoAdjust="0"/>
  </p:normalViewPr>
  <p:slideViewPr>
    <p:cSldViewPr snapToGrid="0">
      <p:cViewPr varScale="1">
        <p:scale>
          <a:sx n="60" d="100"/>
          <a:sy n="60" d="100"/>
        </p:scale>
        <p:origin x="-73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46CDE-B715-40F4-93C2-22C598A46E1D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D3F2E-11BD-4DCF-B044-94902FA4EB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8654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2460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D3F2E-11BD-4DCF-B044-94902FA4EB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3380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D3F2E-11BD-4DCF-B044-94902FA4EB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9434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D3F2E-11BD-4DCF-B044-94902FA4EB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6236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2460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D3F2E-11BD-4DCF-B044-94902FA4EB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5514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D3F2E-11BD-4DCF-B044-94902FA4EB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8687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D3F2E-11BD-4DCF-B044-94902FA4EB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8371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way to partition the matrix is by rows. Thus we have all access rights of one user together. These are stored in a data structure called a </a:t>
            </a:r>
            <a:r>
              <a:rPr lang="en-I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capability list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which lists all the access rights or capabilities that a user has. </a:t>
            </a:r>
          </a:p>
          <a:p>
            <a:pPr algn="l"/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Ex: The following are the capability lists for 2 users Fred and Jane.</a:t>
            </a:r>
          </a:p>
          <a:p>
            <a:pPr algn="l"/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Fred --&gt; /dev/console(RW)--&gt; 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fred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prog.c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(RW)--&gt; 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fred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/personal(RW) --&gt; /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usr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ucb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/vi(X) </a:t>
            </a:r>
          </a:p>
          <a:p>
            <a:pPr algn="l"/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Jane --&gt; /dev/console(RW)--&gt; 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fred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prog.c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(R)--&gt; 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fred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/personal() --&gt; /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usr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ucb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/vi(X)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D3F2E-11BD-4DCF-B044-94902FA4EB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7805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As with capability lists, the list of keys for a domain must be managed by the operating system on behalf of the domain. </a:t>
            </a:r>
          </a:p>
          <a:p>
            <a:pPr algn="l"/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Users are not allowed to examine or modify the list of keys (or locks) directly.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D3F2E-11BD-4DCF-B044-94902FA4EB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7521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D3F2E-11BD-4DCF-B044-94902FA4EB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2538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D3F2E-11BD-4DCF-B044-94902FA4EB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061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Operating systems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3051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I/O Management, System Protection and Security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  <a:p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151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Comparison of Implementations (Cont.)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192B9D4A-DC9C-48C0-BC30-96F0D1DD0609}"/>
              </a:ext>
            </a:extLst>
          </p:cNvPr>
          <p:cNvSpPr txBox="1">
            <a:spLocks/>
          </p:cNvSpPr>
          <p:nvPr/>
        </p:nvSpPr>
        <p:spPr bwMode="auto">
          <a:xfrm>
            <a:off x="598883" y="1580626"/>
            <a:ext cx="777275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Most systems use combination of access lists and capabilities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First access to an object -&gt; access list searched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If allowed, capability created and attached to process</a:t>
            </a:r>
          </a:p>
          <a:p>
            <a:pPr marL="1428750" marR="0" lvl="3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CC00"/>
              </a:buClr>
              <a:buSzPct val="75000"/>
              <a:buFontTx/>
              <a:buChar char="–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Additional accesses need not be checked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After last access, capability destroyed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Consider file system with ACLs per </a:t>
            </a:r>
            <a:r>
              <a:rPr kumimoji="1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file recorded in a new entry in a file table</a:t>
            </a:r>
            <a:r>
              <a:rPr kumimoji="1" lang="en-US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(file table maintained by the OS such as UNIX and protection is ensured)</a:t>
            </a:r>
            <a:endParaRPr kumimoji="1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indent="-228600"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/>
            </a:pP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004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Access Control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="" xmlns:a16="http://schemas.microsoft.com/office/drawing/2014/main" id="{AA158B58-F02B-4EAC-AC7F-EB1811E8A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267" y="1475228"/>
            <a:ext cx="6896919" cy="51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Protection can be applied to non-file resources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Oracle Solaris 10 provides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role-based access control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(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RBAC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)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to implement least privilege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Privilege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is right to execute system call or use an </a:t>
            </a:r>
            <a:r>
              <a:rPr kumimoji="1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option (ex: write access</a:t>
            </a:r>
            <a:r>
              <a:rPr kumimoji="1" lang="en-US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for a file)</a:t>
            </a:r>
            <a:r>
              <a:rPr kumimoji="1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within a system call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Can be assigned to processes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Users assigned </a:t>
            </a:r>
            <a:r>
              <a:rPr kumimoji="1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roles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granting access to privileges and programs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Enable role via password to gain its privileges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Similar to access matrix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None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  <p:pic>
        <p:nvPicPr>
          <p:cNvPr id="13" name="Picture 5">
            <a:extLst>
              <a:ext uri="{FF2B5EF4-FFF2-40B4-BE49-F238E27FC236}">
                <a16:creationId xmlns="" xmlns:a16="http://schemas.microsoft.com/office/drawing/2014/main" id="{222CB39B-4FAA-4DAA-BC8B-5D142CC11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021" y="1688676"/>
            <a:ext cx="2268538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8805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Revocation of Access Rights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53C214D0-00FE-48D5-B3E8-27E3D6AD5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879" y="1513221"/>
            <a:ext cx="9339680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Various options to remove the access right of a domain to an object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Immediate vs. </a:t>
            </a:r>
            <a:r>
              <a:rPr kumimoji="1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delayed </a:t>
            </a:r>
            <a:r>
              <a:rPr kumimoji="1" lang="en-US" altLang="en-US" sz="2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(i.e. when revocation</a:t>
            </a:r>
            <a:r>
              <a:rPr kumimoji="1" lang="en-US" altLang="en-US" sz="220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will occur)</a:t>
            </a:r>
            <a:endParaRPr kumimoji="1" lang="en-US" altLang="en-US" sz="22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Selective vs. </a:t>
            </a:r>
            <a:r>
              <a:rPr kumimoji="1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general</a:t>
            </a:r>
            <a:r>
              <a:rPr kumimoji="1" lang="en-US" altLang="en-US" sz="2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(i.e. select group of users or all the users)</a:t>
            </a:r>
            <a:endParaRPr kumimoji="1" lang="en-US" altLang="en-US" sz="22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Partial vs. </a:t>
            </a:r>
            <a:r>
              <a:rPr kumimoji="1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total </a:t>
            </a:r>
            <a:r>
              <a:rPr kumimoji="1" lang="en-US" altLang="en-US" sz="2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(i.e. subset of the rights or all the</a:t>
            </a:r>
            <a:r>
              <a:rPr kumimoji="1" lang="en-US" altLang="en-US" sz="220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rights</a:t>
            </a:r>
            <a:r>
              <a:rPr kumimoji="1" lang="en-US" altLang="en-US" sz="2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)</a:t>
            </a:r>
            <a:endParaRPr kumimoji="1" lang="en-US" altLang="en-US" sz="22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Temporary vs. </a:t>
            </a:r>
            <a:r>
              <a:rPr kumimoji="1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permanent</a:t>
            </a:r>
            <a:r>
              <a:rPr kumimoji="1" lang="en-US" altLang="en-US" sz="2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(can access right be revoked and obtained later?)</a:t>
            </a:r>
            <a:endParaRPr kumimoji="1" lang="en-US" altLang="en-US" sz="22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Access List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– Delete access rights from access list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Simple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– search access list and remove </a:t>
            </a:r>
            <a:r>
              <a:rPr kumimoji="1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entry, revocation is easy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Immediate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,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general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or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selective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,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total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or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partial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,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permanent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or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temporary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None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732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Revocation of Access Rights (Cont.)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56F4EDB8-A2A1-45B0-9CF2-B393C964E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71" y="1399625"/>
            <a:ext cx="9614602" cy="525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Capability List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– Scheme required to locate capability in the system before capability can be revoked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Reacquisition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– periodic </a:t>
            </a:r>
            <a:r>
              <a:rPr kumimoji="1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delete from each domain, 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with </a:t>
            </a:r>
            <a:r>
              <a:rPr kumimoji="1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reacquire 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and denial if </a:t>
            </a:r>
            <a:r>
              <a:rPr kumimoji="1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revoked by a process</a:t>
            </a:r>
            <a:endParaRPr kumimoji="1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Back-pointers 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– set of pointers from each object to all capabilities of that object </a:t>
            </a:r>
            <a:r>
              <a:rPr kumimoji="1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, follow these</a:t>
            </a:r>
            <a:r>
              <a:rPr kumimoji="1" lang="en-US" alt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pointers for revocation </a:t>
            </a:r>
            <a:r>
              <a:rPr kumimoji="1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(adopted in </a:t>
            </a:r>
            <a:r>
              <a:rPr kumimoji="1" lang="en-US" alt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Multics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Indirection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– capability points to global table entry which </a:t>
            </a:r>
            <a:r>
              <a:rPr kumimoji="1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in turn points 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to object – delete entry from global table, </a:t>
            </a:r>
            <a:r>
              <a:rPr kumimoji="1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selective  revocation</a:t>
            </a:r>
            <a:r>
              <a:rPr kumimoji="1" lang="en-US" alt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not allowed</a:t>
            </a:r>
            <a:endParaRPr kumimoji="1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Keys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– unique </a:t>
            </a:r>
            <a:r>
              <a:rPr kumimoji="1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bit pattern 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associated with </a:t>
            </a:r>
            <a:r>
              <a:rPr kumimoji="1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 capability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, generated when capability </a:t>
            </a:r>
            <a:r>
              <a:rPr kumimoji="1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is created</a:t>
            </a:r>
            <a:endParaRPr kumimoji="1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Master key associated with object, key matches master key for access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Revocation – create new master </a:t>
            </a:r>
            <a:r>
              <a:rPr kumimoji="1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key (with</a:t>
            </a:r>
            <a:r>
              <a:rPr kumimoji="1" lang="en-US" alt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a new value)</a:t>
            </a:r>
            <a:endParaRPr kumimoji="1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Policy decision of who can create and modify keys – object owner or others?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344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venkateshprasad@pes.edu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Operating systems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  <a:p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="" xmlns:a16="http://schemas.microsoft.com/office/drawing/2014/main" id="{33AE374F-35A8-4D48-A888-49E63AED1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63" y="3094886"/>
            <a:ext cx="9609050" cy="2094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1363" indent="-28416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0842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4271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7700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228738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5915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093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270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  <a:defRPr/>
            </a:pPr>
            <a:r>
              <a:rPr kumimoji="1" lang="en-I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MS PGothic" pitchFamily="34" charset="-128"/>
              </a:rPr>
              <a:t>System </a:t>
            </a:r>
            <a:r>
              <a:rPr kumimoji="1" lang="en-I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MS PGothic" pitchFamily="34" charset="-128"/>
              </a:rPr>
              <a:t>Protection – Implementation of </a:t>
            </a:r>
            <a:r>
              <a:rPr kumimoji="1" lang="en-IN" altLang="en-US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ea typeface="MS PGothic" pitchFamily="34" charset="-128"/>
              </a:rPr>
              <a:t>Access Matrix, </a:t>
            </a:r>
            <a:r>
              <a:rPr lang="en-IN" sz="2400" b="1" smtClean="0"/>
              <a:t>Access </a:t>
            </a:r>
            <a:r>
              <a:rPr lang="en-IN" sz="2400" b="1" dirty="0" smtClean="0"/>
              <a:t>control, Access rights</a:t>
            </a:r>
            <a:endParaRPr kumimoji="1" lang="en-IN" alt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486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 Credits for all PPTs of this course 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04" y="1488338"/>
            <a:ext cx="8813846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slides/diagrams in this course are an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adaptation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combination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enhancement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material from the following resources and persons: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 of Operating System Concepts, Abraham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Silberschatz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Peter Baer Galvin, Greg Gagne -  9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2013 and some slides from 10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2018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conceptual text and diagram from 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 - Internals and Design Principles, William Stallings, 9</a:t>
            </a:r>
            <a:r>
              <a:rPr kumimoji="0" lang="en-IN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2018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presentation transcripts from A. Frank – P. Weisberg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conceptual text from Operating Systems: Three Easy Pieces,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Remzi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Arpaci-Dusseau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Andrea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Arpaci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Dusseau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</p:spTree>
    <p:extLst>
      <p:ext uri="{BB962C8B-B14F-4D97-AF65-F5344CB8AC3E}">
        <p14:creationId xmlns:p14="http://schemas.microsoft.com/office/powerpoint/2010/main" xmlns="" val="22464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Implementation of Access Matrix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7C5F97BC-F804-470C-A6A9-850FD3A07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511" y="1415626"/>
            <a:ext cx="9207269" cy="525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2736850" algn="l"/>
              </a:tabLst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Generally, a sparse matrix (i.e. most of the entries will be empty)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2736850" algn="l"/>
              </a:tabLst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MS PGothic" pitchFamily="34" charset="-128"/>
              </a:rPr>
              <a:t>Option 1 – Global table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>
                <a:tab pos="2736850" algn="l"/>
              </a:tabLst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Store ordered triples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&lt;domain, object, rights-set&gt;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in table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>
                <a:tab pos="2736850" algn="l"/>
              </a:tabLst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 requested operation M on object </a:t>
            </a:r>
            <a:r>
              <a:rPr kumimoji="1" lang="en-US" alt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</a:t>
            </a:r>
            <a:r>
              <a:rPr kumimoji="1" lang="en-US" altLang="en-US" sz="2400" b="0" i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j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within domain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D</a:t>
            </a:r>
            <a:r>
              <a:rPr kumimoji="1" lang="en-US" alt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-&gt; search table for a triple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&lt; </a:t>
            </a:r>
            <a:r>
              <a:rPr kumimoji="1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D</a:t>
            </a:r>
            <a:r>
              <a:rPr kumimoji="1" lang="en-US" altLang="en-US" sz="24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 </a:t>
            </a:r>
            <a:r>
              <a:rPr kumimoji="1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, </a:t>
            </a:r>
            <a:r>
              <a:rPr kumimoji="1" lang="en-US" altLang="en-US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</a:t>
            </a:r>
            <a:r>
              <a:rPr kumimoji="1" lang="en-US" altLang="en-US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j</a:t>
            </a:r>
            <a:r>
              <a:rPr kumimoji="1" lang="en-US" altLang="en-US" sz="24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, </a:t>
            </a:r>
            <a:r>
              <a:rPr kumimoji="1" lang="en-US" alt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R</a:t>
            </a:r>
            <a:r>
              <a:rPr kumimoji="1" lang="en-US" altLang="en-US" sz="2400" b="0" i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k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&gt; </a:t>
            </a:r>
          </a:p>
          <a:p>
            <a:pPr marL="1085850" marR="0" lvl="2" indent="-2286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>
                <a:tab pos="2736850" algn="l"/>
              </a:tabLst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with M ∈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R</a:t>
            </a:r>
            <a:r>
              <a:rPr kumimoji="1" lang="en-US" altLang="en-US" sz="24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k</a:t>
            </a:r>
            <a:endParaRPr kumimoji="1" lang="en-US" altLang="en-US" sz="24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lvl="2">
              <a:lnSpc>
                <a:spcPct val="90000"/>
              </a:lnSpc>
              <a:tabLst>
                <a:tab pos="2736850" algn="l"/>
              </a:tabLst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If triple found, operation is allowed to continue; otherwise an exception or condition is raised</a:t>
            </a:r>
            <a:endParaRPr kumimoji="1" lang="en-US" altLang="en-US" sz="24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>
                <a:tab pos="2736850" algn="l"/>
              </a:tabLst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But table could be large -&gt; won</a:t>
            </a: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’</a:t>
            </a: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 fit in main </a:t>
            </a:r>
            <a:r>
              <a:rPr kumimoji="1" lang="en-US" altLang="ja-JP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memory</a:t>
            </a:r>
          </a:p>
          <a:p>
            <a:pPr lvl="2" indent="-285750">
              <a:lnSpc>
                <a:spcPct val="90000"/>
              </a:lnSpc>
              <a:buClr>
                <a:srgbClr val="CC6600"/>
              </a:buClr>
              <a:buSzPct val="80000"/>
              <a:buFont typeface="Monotype Sorts" pitchFamily="-84" charset="2"/>
              <a:buChar char="l"/>
              <a:tabLst>
                <a:tab pos="2736850" algn="l"/>
              </a:tabLst>
              <a:defRPr/>
            </a:pPr>
            <a:r>
              <a:rPr lang="en-US" altLang="ja-JP" sz="2000" kern="0" dirty="0" smtClean="0">
                <a:solidFill>
                  <a:srgbClr val="000000"/>
                </a:solidFill>
              </a:rPr>
              <a:t>Virtual memory techniques can be used for managing this table</a:t>
            </a:r>
            <a:endParaRPr kumimoji="1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>
                <a:tab pos="2736850" algn="l"/>
              </a:tabLst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Difficult to group objects </a:t>
            </a:r>
            <a:endParaRPr kumimoji="1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lvl="2" indent="-285750">
              <a:lnSpc>
                <a:spcPct val="90000"/>
              </a:lnSpc>
              <a:buClr>
                <a:srgbClr val="CC6600"/>
              </a:buClr>
              <a:buSzPct val="80000"/>
              <a:buFont typeface="Monotype Sorts" pitchFamily="-84" charset="2"/>
              <a:buChar char="l"/>
              <a:tabLst>
                <a:tab pos="2736850" algn="l"/>
              </a:tabLst>
              <a:defRPr/>
            </a:pPr>
            <a:r>
              <a:rPr kumimoji="1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consider </a:t>
            </a: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an object that all domains can </a:t>
            </a:r>
            <a:r>
              <a:rPr kumimoji="1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read, this object must have a separate entry in every domain)</a:t>
            </a:r>
            <a:endParaRPr kumimoji="1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736850" algn="l"/>
              </a:tabLst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031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Implementation of Access Matrix (Cont.)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755FD3E0-AB94-48F1-AA87-5F790D47F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109" y="1729016"/>
            <a:ext cx="9318449" cy="42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2736850" algn="l"/>
              </a:tabLst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MS PGothic" pitchFamily="34" charset="-128"/>
              </a:rPr>
              <a:t>Option 2 – Access lists for objects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>
                <a:tab pos="2736850" algn="l"/>
              </a:tabLst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Each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column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implemented as an access list for one </a:t>
            </a:r>
            <a:r>
              <a:rPr kumimoji="1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object</a:t>
            </a:r>
            <a:r>
              <a:rPr kumimoji="1" lang="en-US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i.e.</a:t>
            </a:r>
            <a:r>
              <a:rPr kumimoji="1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specifying user names and the types of access allowed</a:t>
            </a:r>
            <a:r>
              <a:rPr kumimoji="1" lang="en-US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for each user</a:t>
            </a:r>
            <a:r>
              <a:rPr kumimoji="1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(empty entries can be discarded)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>
                <a:tab pos="2736850" algn="l"/>
              </a:tabLst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Resulting per-object list consists of ordered pairs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&lt;domain, rights-set&gt;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defining all domains with non-empty set of access rights for the object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>
                <a:tab pos="2736850" algn="l"/>
              </a:tabLst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Easily extended to contain default set -&gt; If M ∈ default set, also allow </a:t>
            </a:r>
            <a:r>
              <a:rPr kumimoji="1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access</a:t>
            </a:r>
          </a:p>
          <a:p>
            <a:pPr lvl="2" indent="-285750">
              <a:lnSpc>
                <a:spcPct val="90000"/>
              </a:lnSpc>
              <a:buClr>
                <a:srgbClr val="CC6600"/>
              </a:buClr>
              <a:buSzPct val="80000"/>
              <a:buFont typeface="Wingdings" pitchFamily="2" charset="2"/>
              <a:buChar char="Ø"/>
              <a:tabLst>
                <a:tab pos="2736850" algn="l"/>
              </a:tabLst>
              <a:defRPr/>
            </a:pPr>
            <a:r>
              <a:rPr lang="en-US" altLang="en-US" sz="2400" kern="0" dirty="0" smtClean="0">
                <a:solidFill>
                  <a:srgbClr val="000000"/>
                </a:solidFill>
              </a:rPr>
              <a:t>For efficiency, check the default set first and then search the access list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736850" algn="l"/>
              </a:tabLst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Implementation of Access Matrix (Cont.)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CB334229-7A0E-4F9D-97F1-3DF20D13E77E}"/>
              </a:ext>
            </a:extLst>
          </p:cNvPr>
          <p:cNvSpPr txBox="1">
            <a:spLocks/>
          </p:cNvSpPr>
          <p:nvPr/>
        </p:nvSpPr>
        <p:spPr bwMode="auto">
          <a:xfrm>
            <a:off x="598882" y="1675378"/>
            <a:ext cx="7999757" cy="4530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2736850" algn="l"/>
              </a:tabLst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Each column = Access-control list for one object </a:t>
            </a:r>
            <a:b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</a:b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Defines who can perform what operation</a:t>
            </a:r>
            <a:b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</a:b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/>
            </a:r>
            <a:b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</a:b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	Domain 1 = Read, Write</a:t>
            </a:r>
            <a:b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</a:b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	Domain 2 = Read</a:t>
            </a:r>
            <a:b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</a:b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	Domain 3 = Read</a:t>
            </a:r>
            <a:b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</a:b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	       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  <a:sym typeface="MT Extra" panose="05050102010205020202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2736850" algn="l"/>
              </a:tabLst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MT Extra" panose="05050102010205020202" pitchFamily="18" charset="2"/>
              </a:rPr>
              <a:t>Each Row = Capability List (like a key)</a:t>
            </a:r>
            <a:b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MT Extra" panose="05050102010205020202" pitchFamily="18" charset="2"/>
              </a:rPr>
            </a:b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MT Extra" panose="05050102010205020202" pitchFamily="18" charset="2"/>
              </a:rPr>
              <a:t>For each domain, what operations allowed on what objects</a:t>
            </a:r>
          </a:p>
          <a:p>
            <a:pPr marL="1428750" marR="0" lvl="3" indent="-2286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FFCC00"/>
              </a:buClr>
              <a:buSzPct val="75000"/>
              <a:buFontTx/>
              <a:buNone/>
              <a:tabLst>
                <a:tab pos="2736850" algn="l"/>
              </a:tabLst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Object F1 – Read</a:t>
            </a:r>
          </a:p>
          <a:p>
            <a:pPr marL="1428750" marR="0" lvl="3" indent="-2286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FFCC00"/>
              </a:buClr>
              <a:buSzPct val="75000"/>
              <a:buFontTx/>
              <a:buNone/>
              <a:tabLst>
                <a:tab pos="2736850" algn="l"/>
              </a:tabLst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Object F4 – Read, Write, Execute</a:t>
            </a:r>
          </a:p>
          <a:p>
            <a:pPr marL="1428750" marR="0" lvl="3" indent="-2286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FFCC00"/>
              </a:buClr>
              <a:buSzPct val="75000"/>
              <a:buFontTx/>
              <a:buNone/>
              <a:tabLst>
                <a:tab pos="2736850" algn="l"/>
              </a:tabLst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Object F5 – Read, Write, Delete, Copy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2736850" algn="l"/>
              </a:tabLst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537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Implementation of Access Matrix (Cont.)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C2DEE0DE-0992-4662-93C3-E4837A88C1E4}"/>
              </a:ext>
            </a:extLst>
          </p:cNvPr>
          <p:cNvSpPr txBox="1">
            <a:spLocks/>
          </p:cNvSpPr>
          <p:nvPr/>
        </p:nvSpPr>
        <p:spPr bwMode="auto">
          <a:xfrm>
            <a:off x="180995" y="1343780"/>
            <a:ext cx="10429197" cy="527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MS PGothic" pitchFamily="34" charset="-128"/>
              </a:rPr>
              <a:t>Option 3 – Capability list for domains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Instead of </a:t>
            </a:r>
            <a:r>
              <a:rPr kumimoji="1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object-based (</a:t>
            </a:r>
            <a:r>
              <a:rPr kumimoji="1" lang="en-US" alt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i.e</a:t>
            </a:r>
            <a:r>
              <a:rPr kumimoji="1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column wise), 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list is domain </a:t>
            </a:r>
            <a:r>
              <a:rPr kumimoji="1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based (</a:t>
            </a:r>
            <a:r>
              <a:rPr kumimoji="1" lang="en-US" alt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i.e</a:t>
            </a:r>
            <a:r>
              <a:rPr kumimoji="1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row wise)</a:t>
            </a:r>
            <a:endParaRPr kumimoji="1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Capability list 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for domain is list of objects together with operations </a:t>
            </a:r>
            <a:r>
              <a:rPr kumimoji="1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allowed 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on them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Object represented by its name or address, called a </a:t>
            </a:r>
            <a:r>
              <a:rPr kumimoji="1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capability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Execute operation M on object </a:t>
            </a:r>
            <a:r>
              <a:rPr kumimoji="1" lang="en-US" alt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</a:t>
            </a:r>
            <a:r>
              <a:rPr kumimoji="1" lang="en-US" altLang="en-US" sz="22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j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, process requests operation and specifies capability as parameter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Possession of capability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means access is allowed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Capability list associated with domain but never directly accessible </a:t>
            </a:r>
            <a:r>
              <a:rPr kumimoji="1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to a process executing in that 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domain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Rather, protected object, maintained by OS and </a:t>
            </a:r>
            <a:r>
              <a:rPr kumimoji="1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accessed by the user 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indirectly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Like a </a:t>
            </a:r>
            <a:r>
              <a:rPr kumimoji="1" lang="ja-JP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“</a:t>
            </a:r>
            <a:r>
              <a:rPr kumimoji="1" lang="en-US" altLang="ja-JP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secure pointer</a:t>
            </a:r>
            <a:r>
              <a:rPr kumimoji="1" lang="ja-JP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”</a:t>
            </a:r>
            <a:endParaRPr kumimoji="1" lang="en-US" altLang="ja-JP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Idea can be extended up to </a:t>
            </a:r>
            <a:r>
              <a:rPr kumimoji="1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the application</a:t>
            </a:r>
            <a:r>
              <a:rPr kumimoji="1" lang="en-US" alt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level</a:t>
            </a:r>
            <a:endParaRPr kumimoji="1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1018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Implementation of Access Matrix (Cont.)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478D9F35-3D20-4494-9722-E0200153D257}"/>
              </a:ext>
            </a:extLst>
          </p:cNvPr>
          <p:cNvSpPr txBox="1">
            <a:spLocks/>
          </p:cNvSpPr>
          <p:nvPr/>
        </p:nvSpPr>
        <p:spPr bwMode="auto">
          <a:xfrm>
            <a:off x="368710" y="1513221"/>
            <a:ext cx="8300052" cy="430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MS PGothic" pitchFamily="34" charset="-128"/>
              </a:rPr>
              <a:t>Option 4 – Lock-key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Compromise between access lists and capability lists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Each object </a:t>
            </a:r>
            <a:r>
              <a:rPr kumimoji="1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has a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list of unique bit patterns, called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locks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Each domain </a:t>
            </a:r>
            <a:r>
              <a:rPr kumimoji="1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has a list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of unique bit patterns called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keys </a:t>
            </a:r>
            <a:r>
              <a:rPr kumimoji="1" lang="en-US" altLang="en-US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MS PGothic" pitchFamily="34" charset="-128"/>
              </a:rPr>
              <a:t>(managed by the OS)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Process in a domain can only access object if domain </a:t>
            </a:r>
            <a:r>
              <a:rPr kumimoji="1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has a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key that matches one of the locks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2439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Comparison of Implementations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66D20DAB-B3AE-4243-9F71-F8602650C3BE}"/>
              </a:ext>
            </a:extLst>
          </p:cNvPr>
          <p:cNvSpPr txBox="1">
            <a:spLocks/>
          </p:cNvSpPr>
          <p:nvPr/>
        </p:nvSpPr>
        <p:spPr bwMode="auto">
          <a:xfrm>
            <a:off x="393110" y="1513220"/>
            <a:ext cx="9681055" cy="5108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Many trade-offs to consider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Global table is simple, but can be large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Access lists correspond to needs of users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Access 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rights for </a:t>
            </a:r>
            <a:r>
              <a:rPr kumimoji="1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 particular domain is non-localized, 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so </a:t>
            </a:r>
            <a:r>
              <a:rPr kumimoji="1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difficult to determine the set of access rights for each domain</a:t>
            </a:r>
            <a:endParaRPr kumimoji="1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Every access to an object must be checked</a:t>
            </a:r>
          </a:p>
          <a:p>
            <a:pPr marL="1428750" marR="0" lvl="3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CC00"/>
              </a:buClr>
              <a:buSzPct val="75000"/>
              <a:buFontTx/>
              <a:buChar char="–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Many objects and access rights -&gt; </a:t>
            </a:r>
            <a:r>
              <a:rPr kumimoji="1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slow (</a:t>
            </a:r>
            <a:r>
              <a:rPr kumimoji="1" lang="en-US" alt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i.e</a:t>
            </a:r>
            <a:r>
              <a:rPr kumimoji="1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not suitable for large system with long access lists)</a:t>
            </a:r>
            <a:endParaRPr kumimoji="1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Capability lists useful for localizing information for a given process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But revocation capabilities can be inefficient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Lock-key effective and flexible, keys can be passed freely from domain to domain, easy revocation </a:t>
            </a:r>
          </a:p>
        </p:txBody>
      </p:sp>
    </p:spTree>
    <p:extLst>
      <p:ext uri="{BB962C8B-B14F-4D97-AF65-F5344CB8AC3E}">
        <p14:creationId xmlns="" xmlns:p14="http://schemas.microsoft.com/office/powerpoint/2010/main" val="138850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5582</TotalTime>
  <Words>1195</Words>
  <Application>Microsoft Office PowerPoint</Application>
  <PresentationFormat>Custom</PresentationFormat>
  <Paragraphs>132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PES-CSE</cp:lastModifiedBy>
  <cp:revision>924</cp:revision>
  <dcterms:created xsi:type="dcterms:W3CDTF">2020-06-03T14:19:11Z</dcterms:created>
  <dcterms:modified xsi:type="dcterms:W3CDTF">2020-11-11T04:56:11Z</dcterms:modified>
</cp:coreProperties>
</file>