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8" r:id="rId2"/>
    <p:sldId id="380" r:id="rId3"/>
    <p:sldId id="577" r:id="rId4"/>
    <p:sldId id="555" r:id="rId5"/>
    <p:sldId id="576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78" r:id="rId15"/>
    <p:sldId id="574" r:id="rId16"/>
    <p:sldId id="575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6" autoAdjust="0"/>
    <p:restoredTop sz="86523" autoAdjust="0"/>
  </p:normalViewPr>
  <p:slideViewPr>
    <p:cSldViewPr snapToGrid="0">
      <p:cViewPr varScale="1">
        <p:scale>
          <a:sx n="60" d="100"/>
          <a:sy n="60" d="100"/>
        </p:scale>
        <p:origin x="-738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46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31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292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532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53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713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800" b="1" i="0" u="none" strike="noStrike" baseline="0" dirty="0">
                <a:solidFill>
                  <a:srgbClr val="00AEF0"/>
                </a:solidFill>
                <a:latin typeface="Palatino-Bold"/>
              </a:rPr>
              <a:t>Monoculture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 - many systems run the same hardware, operating system, and application software. 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Palatino-Roman"/>
              </a:rPr>
              <a:t>This monoculture supposedly consists of Microsoft products.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9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discuss security threats and attacks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514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627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345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strcpy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function copies whole content of one string into another string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hereas, </a:t>
            </a:r>
            <a:r>
              <a:rPr lang="en-I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strncpy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function copies </a:t>
            </a:r>
          </a:p>
          <a:p>
            <a:pPr algn="l"/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IN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contents (at most n bytes) of one string into another string.</a:t>
            </a:r>
          </a:p>
          <a:p>
            <a:pPr algn="l"/>
            <a:r>
              <a:rPr lang="en-IN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strncpy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) combats buffer overflow by requiring us to put a length in it. </a:t>
            </a:r>
            <a:r>
              <a:rPr lang="en-IN" b="1" dirty="0" err="1" smtClean="0"/>
              <a:t>Strcpy</a:t>
            </a:r>
            <a:r>
              <a:rPr lang="en-IN" b="1" dirty="0" smtClean="0"/>
              <a:t>()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depends on a trailing </a:t>
            </a:r>
            <a:r>
              <a:rPr lang="en-IN" dirty="0" smtClean="0"/>
              <a:t>\0</a:t>
            </a:r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may not always occur.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795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211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762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1D3F2E-11BD-4DCF-B044-94902FA4EB0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476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30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chemeClr val="accent1">
                    <a:lumMod val="75000"/>
                  </a:schemeClr>
                </a:solidFill>
              </a:rPr>
              <a:t>I/O Management, System Protection and Security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Hypothetical Stack Frame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C1686E99-F5C9-485A-9050-21C6622A8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2863" y="2332492"/>
            <a:ext cx="4783137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44FDABC2-C973-455E-BFCF-C8D825288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6021952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35" tIns="45718" rIns="91435" bIns="4571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Monotype Sorts" pitchFamily="-84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</a:rPr>
              <a:t>Before attack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0D5FF3D9-13D1-4C21-B6E2-82934078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6050527"/>
            <a:ext cx="2057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91435" tIns="45718" rIns="91435" bIns="4571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Monotype Sorts" pitchFamily="-84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</a:rPr>
              <a:t>After attack</a:t>
            </a:r>
          </a:p>
        </p:txBody>
      </p:sp>
    </p:spTree>
    <p:extLst>
      <p:ext uri="{BB962C8B-B14F-4D97-AF65-F5344CB8AC3E}">
        <p14:creationId xmlns:p14="http://schemas.microsoft.com/office/powerpoint/2010/main" xmlns="" val="359997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Great Programming Required?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E183086-3678-48C1-B9D1-5649A94E482B}"/>
              </a:ext>
            </a:extLst>
          </p:cNvPr>
          <p:cNvSpPr txBox="1">
            <a:spLocks/>
          </p:cNvSpPr>
          <p:nvPr/>
        </p:nvSpPr>
        <p:spPr bwMode="auto">
          <a:xfrm>
            <a:off x="371880" y="1513221"/>
            <a:ext cx="9441591" cy="483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For the first step of determining the bug, and second step of writing exploit code, yes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Script kiddies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can run pre-written exploit code to attack a given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Attack code can get a shell with the processes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owner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 permissions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Or open a network port, delete files, download a program,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etc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Depending on bug, attack can be executed across a network using allowed connections, bypassing firewalls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Buffer overflow can be disabled by disabling stack execution or adding bit to page table to indicate 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“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non-executable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”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state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Available in SPARC and x86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But still have security exploits</a:t>
            </a:r>
          </a:p>
        </p:txBody>
      </p:sp>
    </p:spTree>
    <p:extLst>
      <p:ext uri="{BB962C8B-B14F-4D97-AF65-F5344CB8AC3E}">
        <p14:creationId xmlns:p14="http://schemas.microsoft.com/office/powerpoint/2010/main" xmlns="" val="24302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Threats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8B763E3F-0161-45AD-AF9C-067A159D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6" y="1474408"/>
            <a:ext cx="9012146" cy="521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Viruses</a:t>
            </a:r>
          </a:p>
          <a:p>
            <a:pPr lvl="1">
              <a:defRPr/>
            </a:pP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Virus is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 </a:t>
            </a:r>
            <a:r>
              <a:rPr lang="en-US" altLang="en-US" sz="2400" kern="0" smtClean="0">
                <a:solidFill>
                  <a:srgbClr val="000000"/>
                </a:solidFill>
              </a:rPr>
              <a:t>fragment of</a:t>
            </a:r>
            <a:r>
              <a:rPr kumimoji="1" lang="en-US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</a:t>
            </a:r>
            <a:r>
              <a:rPr kumimoji="1" lang="en-US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ode embedded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 </a:t>
            </a: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legitimate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program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Self-replicating, designed to infect other computers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Very specific to CPU architecture, operating system, applications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Usually borne via email or as a macro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Visual Basic Macro to reformat hard drive of a Windows computer as soon as the macro file is opened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Tx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Sub AutoOpen()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Tx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Dim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oFS</a:t>
            </a: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MS PGothic" pitchFamily="34" charset="-128"/>
            </a:endParaRP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Tx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	Set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oFS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 =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CreateObject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(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’’</a:t>
            </a:r>
            <a:r>
              <a:rPr kumimoji="1" lang="en-US" altLang="ja-JP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Scripting.FileSystemObject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’’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)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Tx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	vs = Shell(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’’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c:command.com /k format c: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’’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,</a:t>
            </a:r>
            <a:r>
              <a:rPr kumimoji="1" lang="en-US" altLang="ja-JP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vbHide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)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Tx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MS PGothic" pitchFamily="34" charset="-128"/>
              </a:rPr>
              <a:t>End Sub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9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Threats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BA797136-D3C0-4DE5-B927-3D2415EC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82" y="1547410"/>
            <a:ext cx="6723280" cy="510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Virus dropper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inserts/launches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virus onto the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Many categories of viruses, literally many thousands of viruses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 /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parasitic virus – appends itself to a file, changes execution start</a:t>
            </a:r>
            <a:r>
              <a:rPr kumimoji="1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or order of the program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Boot /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memory virus – infects boot</a:t>
            </a:r>
            <a:r>
              <a:rPr kumimoji="1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sector, infects bootable media, do not appear in the file system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Macro – written in high language such as Visual Basic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Source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code – modifies</a:t>
            </a:r>
            <a:r>
              <a:rPr kumimoji="1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source code to </a:t>
            </a:r>
            <a:r>
              <a:rPr lang="en-IN" sz="2200" dirty="0" smtClean="0"/>
              <a:t>include </a:t>
            </a:r>
            <a:r>
              <a:rPr lang="en-IN" sz="2200" dirty="0" smtClean="0"/>
              <a:t>a call to some malicious </a:t>
            </a:r>
            <a:r>
              <a:rPr lang="en-IN" sz="2200" dirty="0" smtClean="0"/>
              <a:t>code, </a:t>
            </a:r>
            <a:r>
              <a:rPr kumimoji="1" lang="en-US" alt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spreads virus</a:t>
            </a:r>
            <a:endParaRPr kumimoji="1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Polymorphic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changes </a:t>
            </a:r>
            <a:r>
              <a:rPr lang="en-US" altLang="en-US" sz="2200" b="1" kern="0" dirty="0" smtClean="0">
                <a:solidFill>
                  <a:srgbClr val="0070C0"/>
                </a:solidFill>
              </a:rPr>
              <a:t>virus signature (identity pattern</a:t>
            </a:r>
            <a:r>
              <a:rPr lang="en-US" altLang="en-US" sz="2200" b="1" kern="0" dirty="0" smtClean="0">
                <a:solidFill>
                  <a:srgbClr val="0070C0"/>
                </a:solidFill>
              </a:rPr>
              <a:t>)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each time it is installed to </a:t>
            </a:r>
            <a:r>
              <a:rPr kumimoji="1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avoid </a:t>
            </a:r>
            <a:r>
              <a:rPr kumimoji="1" lang="en-US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detection by </a:t>
            </a:r>
            <a:r>
              <a:rPr kumimoji="1" lang="en-US" altLang="en-US" sz="2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antivirus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8206" y="2380299"/>
            <a:ext cx="368387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IN" sz="2000" dirty="0" smtClean="0"/>
              <a:t>A </a:t>
            </a:r>
            <a:r>
              <a:rPr lang="en-IN" sz="2000" b="1" dirty="0" smtClean="0"/>
              <a:t>polymorphic virus</a:t>
            </a:r>
            <a:r>
              <a:rPr lang="en-IN" sz="2000" dirty="0" smtClean="0"/>
              <a:t> decrypts its code, runs that code, and then when propagating itself encrypts the decrypted code with a different key. </a:t>
            </a:r>
            <a:endParaRPr lang="en-IN" sz="2000" dirty="0" smtClean="0"/>
          </a:p>
          <a:p>
            <a:pPr marL="0" lvl="2">
              <a:defRPr/>
            </a:pPr>
            <a:r>
              <a:rPr lang="en-IN" sz="2000" dirty="0" smtClean="0"/>
              <a:t>A</a:t>
            </a:r>
            <a:r>
              <a:rPr lang="en-IN" sz="2000" dirty="0" smtClean="0"/>
              <a:t> </a:t>
            </a:r>
            <a:r>
              <a:rPr lang="en-IN" sz="2000" b="1" dirty="0" smtClean="0"/>
              <a:t>metamorphic virus</a:t>
            </a:r>
            <a:r>
              <a:rPr lang="en-IN" sz="2000" dirty="0" smtClean="0"/>
              <a:t> simply runs its code and then when propagating itself mutates its code into different but functionally identical code.</a:t>
            </a:r>
            <a:endParaRPr kumimoji="1" lang="en-US" altLang="en-US" sz="2000" kern="0" dirty="0" smtClean="0">
              <a:ea typeface="MS PGothic" pitchFamily="34" charset="-12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568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Threats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BA797136-D3C0-4DE5-B927-3D2415EC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20" y="1500113"/>
            <a:ext cx="9340356" cy="510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Encrypted – includes encrypted virus and decryption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code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Stealth –</a:t>
            </a:r>
            <a:r>
              <a:rPr lang="en-IN" sz="2400" dirty="0" smtClean="0"/>
              <a:t>hidden </a:t>
            </a:r>
            <a:r>
              <a:rPr lang="en-IN" sz="2400" dirty="0" smtClean="0"/>
              <a:t>computer virus that attacks </a:t>
            </a:r>
            <a:r>
              <a:rPr lang="en-IN" sz="2400" dirty="0" smtClean="0"/>
              <a:t>processes </a:t>
            </a:r>
            <a:r>
              <a:rPr lang="en-IN" sz="2400" dirty="0" smtClean="0"/>
              <a:t>and averts typical anti-virus or anti-malware </a:t>
            </a:r>
            <a:r>
              <a:rPr lang="en-IN" sz="2400" dirty="0" smtClean="0"/>
              <a:t>scans</a:t>
            </a:r>
            <a:r>
              <a:rPr lang="en-IN" sz="2400" dirty="0" smtClean="0"/>
              <a:t>, </a:t>
            </a:r>
            <a:endParaRPr lang="en-IN" sz="2400" dirty="0" smtClean="0"/>
          </a:p>
          <a:p>
            <a:pPr lvl="2">
              <a:lnSpc>
                <a:spcPct val="90000"/>
              </a:lnSpc>
              <a:spcBef>
                <a:spcPts val="600"/>
              </a:spcBef>
              <a:defRPr/>
            </a:pPr>
            <a:r>
              <a:rPr lang="en-IN" sz="2400" dirty="0" smtClean="0"/>
              <a:t>hides </a:t>
            </a:r>
            <a:r>
              <a:rPr lang="en-IN" sz="2400" dirty="0" smtClean="0"/>
              <a:t>in files, partitions and boot sectors </a:t>
            </a:r>
            <a:endParaRPr lang="en-IN" sz="2400" dirty="0" smtClean="0"/>
          </a:p>
          <a:p>
            <a:pPr lvl="2">
              <a:lnSpc>
                <a:spcPct val="90000"/>
              </a:lnSpc>
              <a:spcBef>
                <a:spcPts val="600"/>
              </a:spcBef>
              <a:defRPr/>
            </a:pPr>
            <a:r>
              <a:rPr lang="en-IN" sz="2400" dirty="0" smtClean="0"/>
              <a:t>adept </a:t>
            </a:r>
            <a:r>
              <a:rPr lang="en-IN" sz="2400" dirty="0" smtClean="0"/>
              <a:t>at deliberately avoiding detection.</a:t>
            </a:r>
            <a:endParaRPr kumimoji="1" lang="en-US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Tunneling – installs itself in interrupt-handler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chain and device drivers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Multipartite – infects multiple parts of a system such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as boot sectors, memory and files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Armored – fools antivirus software</a:t>
            </a:r>
            <a:r>
              <a:rPr kumimoji="1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from disclosing its actual location</a:t>
            </a:r>
            <a:r>
              <a:rPr lang="en-US" altLang="en-US" sz="2400" kern="0" baseline="0" dirty="0" smtClean="0">
                <a:solidFill>
                  <a:srgbClr val="000000"/>
                </a:solidFill>
              </a:rPr>
              <a:t>,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 adds complicated/confusing code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8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Boot-sector Computer Virus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xmlns="" id="{9E8C42D2-2D22-4D93-BAE4-030AAAFD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9571" y="1605527"/>
            <a:ext cx="6662057" cy="500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0551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Threat Continues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3719B1F8-9582-44F3-B594-4292B599D250}"/>
              </a:ext>
            </a:extLst>
          </p:cNvPr>
          <p:cNvSpPr txBox="1">
            <a:spLocks/>
          </p:cNvSpPr>
          <p:nvPr/>
        </p:nvSpPr>
        <p:spPr bwMode="auto">
          <a:xfrm>
            <a:off x="393111" y="1513221"/>
            <a:ext cx="8636589" cy="509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Attacks still common, still occurring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Attacks moved over time from science experiments to tools of organized crime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Targeting specific companies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Creating botnets to use as tool for spam and DDOS delivery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Keystroke logger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 grab passwords, credit card numbers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Why is Windows the target for most attacks?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Most common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Everyone is an administrator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Licensing required?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Monoculture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considered harmful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9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33AE374F-35A8-4D48-A888-49E63AED1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3" y="3094886"/>
            <a:ext cx="9609050" cy="209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1363" indent="-28416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0842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4271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70063" indent="-227013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28738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5915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093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270" indent="-228589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defRPr/>
            </a:pPr>
            <a:r>
              <a:rPr kumimoji="1" lang="en-I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System </a:t>
            </a:r>
            <a:r>
              <a:rPr kumimoji="1" lang="en-I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MS PGothic" pitchFamily="34" charset="-128"/>
              </a:rPr>
              <a:t>Security - </a:t>
            </a:r>
            <a:r>
              <a:rPr lang="en-IN" sz="2400" b="1" dirty="0" smtClean="0"/>
              <a:t>Program Threats</a:t>
            </a:r>
            <a:endParaRPr kumimoji="1" lang="en-I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4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04" y="1488338"/>
            <a:ext cx="881384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224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Threats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8FA4533-83CD-4137-80D0-786EA55F9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4" y="1360109"/>
            <a:ext cx="8723722" cy="549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Many variations, many names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Trojan Horse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Code segment that misuses its environment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Exploits mechanisms for allowing programs written by users to be executed by other users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Spyware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pop-up browser windows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covert channels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Up to 80% of spam delivered by spyware-infected systems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Trap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Specific user identifier or password that circumvents normal security procedures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Could be included in a compiler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How to detect them?</a:t>
            </a:r>
          </a:p>
        </p:txBody>
      </p:sp>
    </p:spTree>
    <p:extLst>
      <p:ext uri="{BB962C8B-B14F-4D97-AF65-F5344CB8AC3E}">
        <p14:creationId xmlns:p14="http://schemas.microsoft.com/office/powerpoint/2010/main" xmlns="" val="242031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Four-layered Model of Security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1EBCF0E-15F5-4C4B-99FC-F35C6087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3876" y="2564605"/>
            <a:ext cx="8640762" cy="310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756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Threats (Cont.)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386CE224-866C-4E53-A40C-51390C237879}"/>
              </a:ext>
            </a:extLst>
          </p:cNvPr>
          <p:cNvSpPr txBox="1">
            <a:spLocks/>
          </p:cNvSpPr>
          <p:nvPr/>
        </p:nvSpPr>
        <p:spPr bwMode="auto">
          <a:xfrm>
            <a:off x="393111" y="1513221"/>
            <a:ext cx="9306060" cy="509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Logic Bomb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Program that initiates a security incident under certain circumstances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Stack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and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Buffer Overflow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Exploits a bug in a program (overflow either the stack or memory buffers)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Failure to check bounds on inputs, arguments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Write past arguments on the stack into the return address on stack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When routine returns from call, returns to hacked address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Pointed to code loaded onto stack that executes malicious code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Unauthorized user or privilege escalation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69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 Program with Buffer-overflow 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B0AC31C-0C35-4B96-9EF7-983B34BC2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462" y="1513221"/>
            <a:ext cx="638651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#include </a:t>
            </a:r>
            <a:r>
              <a:rPr lang="en-US" altLang="en-US" i="1" kern="0" dirty="0">
                <a:latin typeface="Courier New" panose="02070309020205020404" pitchFamily="49" charset="0"/>
              </a:rPr>
              <a:t>&lt;</a:t>
            </a:r>
            <a:r>
              <a:rPr lang="en-US" altLang="en-US" kern="0" dirty="0" err="1">
                <a:latin typeface="Courier New" panose="02070309020205020404" pitchFamily="49" charset="0"/>
              </a:rPr>
              <a:t>stdio.h</a:t>
            </a:r>
            <a:r>
              <a:rPr lang="en-US" altLang="en-US" i="1" kern="0" dirty="0">
                <a:latin typeface="Courier New" panose="02070309020205020404" pitchFamily="49" charset="0"/>
              </a:rPr>
              <a:t>&gt;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#define BUFFER SIZE 256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int main(int </a:t>
            </a:r>
            <a:r>
              <a:rPr lang="en-US" altLang="en-US" kern="0" dirty="0" err="1">
                <a:latin typeface="Courier New" panose="02070309020205020404" pitchFamily="49" charset="0"/>
              </a:rPr>
              <a:t>argc</a:t>
            </a:r>
            <a:r>
              <a:rPr lang="en-US" altLang="en-US" kern="0" dirty="0">
                <a:latin typeface="Courier New" panose="02070309020205020404" pitchFamily="49" charset="0"/>
              </a:rPr>
              <a:t>, char *</a:t>
            </a:r>
            <a:r>
              <a:rPr lang="en-US" altLang="en-US" kern="0" dirty="0" err="1">
                <a:latin typeface="Courier New" panose="02070309020205020404" pitchFamily="49" charset="0"/>
              </a:rPr>
              <a:t>argv</a:t>
            </a:r>
            <a:r>
              <a:rPr lang="en-US" altLang="en-US" kern="0" dirty="0">
                <a:latin typeface="Courier New" panose="02070309020205020404" pitchFamily="49" charset="0"/>
              </a:rPr>
              <a:t>[])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{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	char buffer[BUFFER SIZE];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	if (</a:t>
            </a:r>
            <a:r>
              <a:rPr lang="en-US" altLang="en-US" kern="0" dirty="0" err="1">
                <a:latin typeface="Courier New" panose="02070309020205020404" pitchFamily="49" charset="0"/>
              </a:rPr>
              <a:t>argc</a:t>
            </a:r>
            <a:r>
              <a:rPr lang="en-US" altLang="en-US" kern="0" dirty="0">
                <a:latin typeface="Courier New" panose="02070309020205020404" pitchFamily="49" charset="0"/>
              </a:rPr>
              <a:t> &lt; 2)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		return -1;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	else {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		</a:t>
            </a:r>
            <a:r>
              <a:rPr lang="en-US" altLang="en-US" kern="0" dirty="0" err="1" smtClean="0">
                <a:latin typeface="Courier New" panose="02070309020205020404" pitchFamily="49" charset="0"/>
              </a:rPr>
              <a:t>strcpy</a:t>
            </a:r>
            <a:r>
              <a:rPr lang="en-US" altLang="en-US" kern="0" dirty="0" smtClean="0">
                <a:latin typeface="Courier New" panose="02070309020205020404" pitchFamily="49" charset="0"/>
              </a:rPr>
              <a:t>(buffer, </a:t>
            </a:r>
            <a:r>
              <a:rPr lang="en-US" altLang="en-US" kern="0" dirty="0" err="1" smtClean="0">
                <a:latin typeface="Courier New" panose="02070309020205020404" pitchFamily="49" charset="0"/>
              </a:rPr>
              <a:t>argv</a:t>
            </a:r>
            <a:r>
              <a:rPr lang="en-US" altLang="en-US" kern="0" dirty="0" smtClean="0">
                <a:latin typeface="Courier New" panose="02070309020205020404" pitchFamily="49" charset="0"/>
              </a:rPr>
              <a:t>[1</a:t>
            </a:r>
            <a:r>
              <a:rPr lang="en-US" altLang="en-US" kern="0" dirty="0">
                <a:latin typeface="Courier New" panose="02070309020205020404" pitchFamily="49" charset="0"/>
              </a:rPr>
              <a:t>]);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		return 0;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	}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2D17100F-67EC-4109-AC78-D0457D699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771" y="2733188"/>
            <a:ext cx="4666595" cy="158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Strncpy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() can 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Code</a:t>
            </a: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+mn-cs"/>
              </a:rPr>
              <a:t>review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can help –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programmers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review each other’s code, looking for logic 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flaws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rPr>
              <a:t>, programming flaws</a:t>
            </a:r>
          </a:p>
        </p:txBody>
      </p:sp>
    </p:spTree>
    <p:extLst>
      <p:ext uri="{BB962C8B-B14F-4D97-AF65-F5344CB8AC3E}">
        <p14:creationId xmlns:p14="http://schemas.microsoft.com/office/powerpoint/2010/main" xmlns="" val="33788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Layout of Typical Stack Frame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xmlns="" id="{B19B2A9B-2551-4D1B-9218-2E3D30822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186" y="1506248"/>
            <a:ext cx="5076497" cy="374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3268" y="5391834"/>
            <a:ext cx="5197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Frame pointer is the address of the beginning of the stack frame.</a:t>
            </a:r>
          </a:p>
          <a:p>
            <a:r>
              <a:rPr lang="en-IN" dirty="0" smtClean="0"/>
              <a:t>It is saved on the stack, as the value of the SP can vary during the function call.</a:t>
            </a:r>
            <a:endParaRPr lang="en-IN" dirty="0"/>
          </a:p>
        </p:txBody>
      </p:sp>
      <p:pic>
        <p:nvPicPr>
          <p:cNvPr id="17410" name="Picture 2" descr="File:Call stack layout.sv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76900" y="1543050"/>
            <a:ext cx="4507624" cy="46370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197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Modified Shell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BE918EBF-AECF-4486-92B3-527360417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161" y="3890308"/>
            <a:ext cx="6126162" cy="279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#include &lt;</a:t>
            </a:r>
            <a:r>
              <a:rPr lang="en-US" altLang="en-US" kern="0" dirty="0" err="1">
                <a:latin typeface="Courier New" panose="02070309020205020404" pitchFamily="49" charset="0"/>
              </a:rPr>
              <a:t>stdio.h</a:t>
            </a:r>
            <a:r>
              <a:rPr lang="en-US" altLang="en-US" kern="0" dirty="0">
                <a:latin typeface="Courier New" panose="02070309020205020404" pitchFamily="49" charset="0"/>
              </a:rPr>
              <a:t>&gt;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int main(int </a:t>
            </a:r>
            <a:r>
              <a:rPr lang="en-US" altLang="en-US" kern="0" dirty="0" err="1">
                <a:latin typeface="Courier New" panose="02070309020205020404" pitchFamily="49" charset="0"/>
              </a:rPr>
              <a:t>argc</a:t>
            </a:r>
            <a:r>
              <a:rPr lang="en-US" altLang="en-US" kern="0" dirty="0">
                <a:latin typeface="Courier New" panose="02070309020205020404" pitchFamily="49" charset="0"/>
              </a:rPr>
              <a:t>, char *</a:t>
            </a:r>
            <a:r>
              <a:rPr lang="en-US" altLang="en-US" kern="0" dirty="0" err="1">
                <a:latin typeface="Courier New" panose="02070309020205020404" pitchFamily="49" charset="0"/>
              </a:rPr>
              <a:t>argv</a:t>
            </a:r>
            <a:r>
              <a:rPr lang="en-US" altLang="en-US" kern="0" dirty="0">
                <a:latin typeface="Courier New" panose="02070309020205020404" pitchFamily="49" charset="0"/>
              </a:rPr>
              <a:t>[])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{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	</a:t>
            </a:r>
            <a:r>
              <a:rPr lang="en-US" altLang="en-US" kern="0" dirty="0" err="1">
                <a:latin typeface="Courier New" panose="02070309020205020404" pitchFamily="49" charset="0"/>
              </a:rPr>
              <a:t>execvp</a:t>
            </a:r>
            <a:r>
              <a:rPr lang="en-US" altLang="en-US" kern="0" dirty="0">
                <a:latin typeface="Courier New" panose="02070309020205020404" pitchFamily="49" charset="0"/>
              </a:rPr>
              <a:t>(</a:t>
            </a:r>
            <a:r>
              <a:rPr lang="ja-JP" altLang="en-US" kern="0" dirty="0">
                <a:latin typeface="Courier New" panose="02070309020205020404" pitchFamily="49" charset="0"/>
              </a:rPr>
              <a:t>‘‘</a:t>
            </a:r>
            <a:r>
              <a:rPr lang="en-US" altLang="ja-JP" kern="0" dirty="0">
                <a:latin typeface="Courier New" panose="02070309020205020404" pitchFamily="49" charset="0"/>
              </a:rPr>
              <a:t>\bin\</a:t>
            </a:r>
            <a:r>
              <a:rPr lang="en-US" altLang="ja-JP" kern="0" dirty="0" err="1">
                <a:latin typeface="Courier New" panose="02070309020205020404" pitchFamily="49" charset="0"/>
              </a:rPr>
              <a:t>sh</a:t>
            </a:r>
            <a:r>
              <a:rPr lang="ja-JP" altLang="en-US" kern="0" dirty="0">
                <a:latin typeface="Courier New" panose="02070309020205020404" pitchFamily="49" charset="0"/>
              </a:rPr>
              <a:t>’’</a:t>
            </a:r>
            <a:r>
              <a:rPr lang="en-US" altLang="ja-JP" kern="0" dirty="0">
                <a:latin typeface="Courier New" panose="02070309020205020404" pitchFamily="49" charset="0"/>
              </a:rPr>
              <a:t>,</a:t>
            </a:r>
            <a:r>
              <a:rPr lang="ja-JP" altLang="en-US" kern="0" dirty="0">
                <a:latin typeface="Courier New" panose="02070309020205020404" pitchFamily="49" charset="0"/>
              </a:rPr>
              <a:t>‘‘</a:t>
            </a:r>
            <a:r>
              <a:rPr lang="en-US" altLang="ja-JP" kern="0" dirty="0">
                <a:latin typeface="Courier New" panose="02070309020205020404" pitchFamily="49" charset="0"/>
              </a:rPr>
              <a:t>\bin \</a:t>
            </a:r>
            <a:r>
              <a:rPr lang="en-US" altLang="ja-JP" kern="0" dirty="0" err="1">
                <a:latin typeface="Courier New" panose="02070309020205020404" pitchFamily="49" charset="0"/>
              </a:rPr>
              <a:t>sh</a:t>
            </a:r>
            <a:r>
              <a:rPr lang="ja-JP" altLang="en-US" kern="0" dirty="0">
                <a:latin typeface="Courier New" panose="02070309020205020404" pitchFamily="49" charset="0"/>
              </a:rPr>
              <a:t>’’</a:t>
            </a:r>
            <a:r>
              <a:rPr lang="en-US" altLang="ja-JP" kern="0" dirty="0">
                <a:latin typeface="Courier New" panose="02070309020205020404" pitchFamily="49" charset="0"/>
              </a:rPr>
              <a:t>, NULL);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	return 0;</a:t>
            </a:r>
          </a:p>
          <a:p>
            <a:pPr>
              <a:buFont typeface="Monotype Sorts" pitchFamily="-84" charset="2"/>
              <a:buNone/>
            </a:pPr>
            <a:r>
              <a:rPr lang="en-US" altLang="en-US" kern="0" dirty="0"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-84" charset="2"/>
              <a:buNone/>
            </a:pPr>
            <a:endParaRPr lang="en-US" altLang="en-US" kern="0" dirty="0"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8410C8-96AC-4791-8DAC-DBD37092DA2B}"/>
              </a:ext>
            </a:extLst>
          </p:cNvPr>
          <p:cNvSpPr txBox="1"/>
          <p:nvPr/>
        </p:nvSpPr>
        <p:spPr>
          <a:xfrm>
            <a:off x="414783" y="1722093"/>
            <a:ext cx="83000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b="0" i="0" u="none" strike="noStrike" baseline="0" dirty="0">
                <a:solidFill>
                  <a:srgbClr val="231F20"/>
                </a:solidFill>
              </a:rPr>
              <a:t>Using the </a:t>
            </a:r>
            <a:r>
              <a:rPr lang="en-IN" sz="2400" b="0" i="0" u="none" strike="noStrike" baseline="0" dirty="0" err="1">
                <a:solidFill>
                  <a:srgbClr val="231F20"/>
                </a:solidFill>
              </a:rPr>
              <a:t>execvp</a:t>
            </a:r>
            <a:r>
              <a:rPr lang="en-IN" sz="2400" b="0" i="0" u="none" strike="noStrike" baseline="0" dirty="0">
                <a:solidFill>
                  <a:srgbClr val="231F20"/>
                </a:solidFill>
              </a:rPr>
              <a:t>() system call, this code segment creates a shell process.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b="0" i="0" u="none" strike="noStrike" baseline="0" dirty="0">
                <a:solidFill>
                  <a:srgbClr val="231F20"/>
                </a:solidFill>
              </a:rPr>
              <a:t>If the program being attacked runs with system-wide permissions, this newly created shell will gain complete access to the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8753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901</Words>
  <Application>Microsoft Office PowerPoint</Application>
  <PresentationFormat>Custom</PresentationFormat>
  <Paragraphs>158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PES-CSE</cp:lastModifiedBy>
  <cp:revision>943</cp:revision>
  <dcterms:created xsi:type="dcterms:W3CDTF">2020-06-03T14:19:11Z</dcterms:created>
  <dcterms:modified xsi:type="dcterms:W3CDTF">2020-11-13T05:37:34Z</dcterms:modified>
</cp:coreProperties>
</file>