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4"/>
  </p:notesMasterIdLst>
  <p:sldIdLst>
    <p:sldId id="256" r:id="rId3"/>
    <p:sldId id="257" r:id="rId4"/>
    <p:sldId id="258" r:id="rId5"/>
    <p:sldId id="259" r:id="rId6"/>
    <p:sldId id="260" r:id="rId7"/>
    <p:sldId id="262" r:id="rId8"/>
    <p:sldId id="263" r:id="rId9"/>
    <p:sldId id="277" r:id="rId10"/>
    <p:sldId id="261" r:id="rId11"/>
    <p:sldId id="264" r:id="rId12"/>
    <p:sldId id="265" r:id="rId13"/>
    <p:sldId id="266" r:id="rId14"/>
    <p:sldId id="267" r:id="rId15"/>
    <p:sldId id="276"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7850" autoAdjust="0"/>
  </p:normalViewPr>
  <p:slideViewPr>
    <p:cSldViewPr>
      <p:cViewPr varScale="1">
        <p:scale>
          <a:sx n="61" d="100"/>
          <a:sy n="61" d="100"/>
        </p:scale>
        <p:origin x="-672" y="-84"/>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83"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 </a:t>
            </a:r>
          </a:p>
        </p:txBody>
      </p:sp>
      <p:sp>
        <p:nvSpPr>
          <p:cNvPr id="8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 </a:t>
            </a:r>
          </a:p>
        </p:txBody>
      </p:sp>
      <p:sp>
        <p:nvSpPr>
          <p:cNvPr id="8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 </a:t>
            </a:r>
          </a:p>
        </p:txBody>
      </p:sp>
      <p:sp>
        <p:nvSpPr>
          <p:cNvPr id="8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311872D8-B65D-406C-9A7C-07C3E966CF6F}" type="slidenum">
              <a:rPr lang="en-IN" sz="1400" b="0" strike="noStrike" spc="-1">
                <a:latin typeface="Times New Roman"/>
              </a:rPr>
              <a:pPr algn="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685800" y="1143000"/>
            <a:ext cx="5486400" cy="3086100"/>
          </a:xfrm>
          <a:prstGeom prst="rect">
            <a:avLst/>
          </a:prstGeom>
        </p:spPr>
      </p:sp>
      <p:sp>
        <p:nvSpPr>
          <p:cNvPr id="211" name="PlaceHolder 2"/>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
        <p:nvSpPr>
          <p:cNvPr id="21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C80FB53-512A-43AF-B853-03C6199A6F10}" type="slidenum">
              <a:rPr lang="en-IN" sz="1200" b="0" strike="noStrike" spc="-1">
                <a:latin typeface="Times New Roman"/>
              </a:rPr>
              <a:pPr algn="r">
                <a:lnSpc>
                  <a:spcPct val="100000"/>
                </a:lnSpc>
              </a:pPr>
              <a:t>1</a:t>
            </a:fld>
            <a:endParaRPr lang="en-IN"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6E99371D-2B0E-4720-96E9-1890310A4B69}" type="slidenum">
              <a:rPr lang="en-IN" sz="1200" b="0" strike="noStrike" spc="-1">
                <a:latin typeface="Times New Roman"/>
              </a:rPr>
              <a:pPr algn="r">
                <a:lnSpc>
                  <a:spcPct val="100000"/>
                </a:lnSpc>
              </a:pPr>
              <a:t>11</a:t>
            </a:fld>
            <a:endParaRPr lang="en-IN" sz="1200" b="0" strike="noStrike" spc="-1">
              <a:latin typeface="Times New Roman"/>
            </a:endParaRPr>
          </a:p>
        </p:txBody>
      </p:sp>
      <p:sp>
        <p:nvSpPr>
          <p:cNvPr id="235" name="PlaceHolder 2"/>
          <p:cNvSpPr>
            <a:spLocks noGrp="1" noRot="1" noChangeAspect="1"/>
          </p:cNvSpPr>
          <p:nvPr>
            <p:ph type="sldImg"/>
          </p:nvPr>
        </p:nvSpPr>
        <p:spPr>
          <a:xfrm>
            <a:off x="685800" y="1143000"/>
            <a:ext cx="5486040" cy="3085920"/>
          </a:xfrm>
          <a:prstGeom prst="rect">
            <a:avLst/>
          </a:prstGeom>
        </p:spPr>
      </p:sp>
      <p:sp>
        <p:nvSpPr>
          <p:cNvPr id="236" name="PlaceHolder 3"/>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01F079EB-4A99-4C72-A9A0-3A9A64B27C4E}" type="slidenum">
              <a:rPr lang="en-IN" sz="1200" b="0" strike="noStrike" spc="-1">
                <a:latin typeface="Times New Roman"/>
              </a:rPr>
              <a:pPr algn="r">
                <a:lnSpc>
                  <a:spcPct val="100000"/>
                </a:lnSpc>
              </a:pPr>
              <a:t>12</a:t>
            </a:fld>
            <a:endParaRPr lang="en-IN" sz="1200" b="0" strike="noStrike" spc="-1">
              <a:latin typeface="Times New Roman"/>
            </a:endParaRPr>
          </a:p>
        </p:txBody>
      </p:sp>
      <p:sp>
        <p:nvSpPr>
          <p:cNvPr id="238" name="PlaceHolder 2"/>
          <p:cNvSpPr>
            <a:spLocks noGrp="1" noRot="1" noChangeAspect="1"/>
          </p:cNvSpPr>
          <p:nvPr>
            <p:ph type="sldImg"/>
          </p:nvPr>
        </p:nvSpPr>
        <p:spPr>
          <a:xfrm>
            <a:off x="685800" y="1143000"/>
            <a:ext cx="5486040" cy="3085920"/>
          </a:xfrm>
          <a:prstGeom prst="rect">
            <a:avLst/>
          </a:prstGeom>
        </p:spPr>
      </p:sp>
      <p:sp>
        <p:nvSpPr>
          <p:cNvPr id="239" name="PlaceHolder 3"/>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49C8848B-E4C5-4CEC-A65A-7FA8B570754E}" type="slidenum">
              <a:rPr lang="en-IN" sz="1200" b="0" strike="noStrike" spc="-1">
                <a:latin typeface="Times New Roman"/>
              </a:rPr>
              <a:pPr algn="r">
                <a:lnSpc>
                  <a:spcPct val="100000"/>
                </a:lnSpc>
              </a:pPr>
              <a:t>13</a:t>
            </a:fld>
            <a:endParaRPr lang="en-IN" sz="1200" b="0" strike="noStrike" spc="-1">
              <a:latin typeface="Times New Roman"/>
            </a:endParaRPr>
          </a:p>
        </p:txBody>
      </p:sp>
      <p:sp>
        <p:nvSpPr>
          <p:cNvPr id="241" name="PlaceHolder 2"/>
          <p:cNvSpPr>
            <a:spLocks noGrp="1" noRot="1" noChangeAspect="1"/>
          </p:cNvSpPr>
          <p:nvPr>
            <p:ph type="sldImg"/>
          </p:nvPr>
        </p:nvSpPr>
        <p:spPr>
          <a:xfrm>
            <a:off x="685800" y="1143000"/>
            <a:ext cx="5486040" cy="3085920"/>
          </a:xfrm>
          <a:prstGeom prst="rect">
            <a:avLst/>
          </a:prstGeom>
        </p:spPr>
      </p:sp>
      <p:sp>
        <p:nvSpPr>
          <p:cNvPr id="242" name="PlaceHolder 3"/>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A154B4EA-F243-4866-B4D5-E00503953C11}" type="slidenum">
              <a:rPr lang="en-IN" sz="1200" b="0" strike="noStrike" spc="-1">
                <a:latin typeface="Times New Roman"/>
              </a:rPr>
              <a:pPr algn="r">
                <a:lnSpc>
                  <a:spcPct val="100000"/>
                </a:lnSpc>
              </a:pPr>
              <a:t>14</a:t>
            </a:fld>
            <a:endParaRPr lang="en-IN" sz="1200" b="0" strike="noStrike" spc="-1">
              <a:latin typeface="Times New Roman"/>
            </a:endParaRPr>
          </a:p>
        </p:txBody>
      </p:sp>
      <p:sp>
        <p:nvSpPr>
          <p:cNvPr id="244" name="PlaceHolder 2"/>
          <p:cNvSpPr>
            <a:spLocks noGrp="1" noRot="1" noChangeAspect="1"/>
          </p:cNvSpPr>
          <p:nvPr>
            <p:ph type="sldImg"/>
          </p:nvPr>
        </p:nvSpPr>
        <p:spPr>
          <a:xfrm>
            <a:off x="685800" y="1143000"/>
            <a:ext cx="5486400" cy="3086100"/>
          </a:xfrm>
          <a:prstGeom prst="rect">
            <a:avLst/>
          </a:prstGeom>
        </p:spPr>
      </p:sp>
      <p:sp>
        <p:nvSpPr>
          <p:cNvPr id="245" name="PlaceHolder 3"/>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4F0686A2-95F9-4DBC-B301-09FE88FEF057}" type="slidenum">
              <a:rPr lang="en-IN" sz="1200" b="0" strike="noStrike" spc="-1">
                <a:latin typeface="Times New Roman"/>
              </a:rPr>
              <a:pPr algn="r">
                <a:lnSpc>
                  <a:spcPct val="100000"/>
                </a:lnSpc>
              </a:pPr>
              <a:t>15</a:t>
            </a:fld>
            <a:endParaRPr lang="en-IN" sz="1200" b="0" strike="noStrike" spc="-1">
              <a:latin typeface="Times New Roman"/>
            </a:endParaRPr>
          </a:p>
        </p:txBody>
      </p:sp>
      <p:sp>
        <p:nvSpPr>
          <p:cNvPr id="247" name="PlaceHolder 2"/>
          <p:cNvSpPr>
            <a:spLocks noGrp="1" noRot="1" noChangeAspect="1"/>
          </p:cNvSpPr>
          <p:nvPr>
            <p:ph type="sldImg"/>
          </p:nvPr>
        </p:nvSpPr>
        <p:spPr>
          <a:xfrm>
            <a:off x="685800" y="1143000"/>
            <a:ext cx="5486400" cy="3086100"/>
          </a:xfrm>
          <a:prstGeom prst="rect">
            <a:avLst/>
          </a:prstGeom>
        </p:spPr>
      </p:sp>
      <p:sp>
        <p:nvSpPr>
          <p:cNvPr id="248" name="PlaceHolder 3"/>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41CECC33-9C74-4077-86E2-2489FE65FE4E}" type="slidenum">
              <a:rPr lang="en-IN" sz="1200" b="0" strike="noStrike" spc="-1">
                <a:latin typeface="Times New Roman"/>
              </a:rPr>
              <a:pPr algn="r">
                <a:lnSpc>
                  <a:spcPct val="100000"/>
                </a:lnSpc>
              </a:pPr>
              <a:t>16</a:t>
            </a:fld>
            <a:endParaRPr lang="en-IN" sz="1200" b="0" strike="noStrike" spc="-1">
              <a:latin typeface="Times New Roman"/>
            </a:endParaRPr>
          </a:p>
        </p:txBody>
      </p:sp>
      <p:sp>
        <p:nvSpPr>
          <p:cNvPr id="250" name="PlaceHolder 2"/>
          <p:cNvSpPr>
            <a:spLocks noGrp="1" noRot="1" noChangeAspect="1"/>
          </p:cNvSpPr>
          <p:nvPr>
            <p:ph type="sldImg"/>
          </p:nvPr>
        </p:nvSpPr>
        <p:spPr>
          <a:xfrm>
            <a:off x="685800" y="1143000"/>
            <a:ext cx="5486040" cy="3085920"/>
          </a:xfrm>
          <a:prstGeom prst="rect">
            <a:avLst/>
          </a:prstGeom>
        </p:spPr>
      </p:sp>
      <p:sp>
        <p:nvSpPr>
          <p:cNvPr id="251" name="PlaceHolder 3"/>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06B26BAE-55F7-4DE9-98AB-FA25D0CB5624}" type="slidenum">
              <a:rPr lang="en-IN" sz="1200" b="0" strike="noStrike" spc="-1">
                <a:latin typeface="Times New Roman"/>
              </a:rPr>
              <a:pPr algn="r">
                <a:lnSpc>
                  <a:spcPct val="100000"/>
                </a:lnSpc>
              </a:pPr>
              <a:t>17</a:t>
            </a:fld>
            <a:endParaRPr lang="en-IN" sz="1200" b="0" strike="noStrike" spc="-1">
              <a:latin typeface="Times New Roman"/>
            </a:endParaRPr>
          </a:p>
        </p:txBody>
      </p:sp>
      <p:sp>
        <p:nvSpPr>
          <p:cNvPr id="253" name="PlaceHolder 2"/>
          <p:cNvSpPr>
            <a:spLocks noGrp="1" noRot="1" noChangeAspect="1"/>
          </p:cNvSpPr>
          <p:nvPr>
            <p:ph type="sldImg"/>
          </p:nvPr>
        </p:nvSpPr>
        <p:spPr>
          <a:xfrm>
            <a:off x="685800" y="1143000"/>
            <a:ext cx="5486040" cy="3085920"/>
          </a:xfrm>
          <a:prstGeom prst="rect">
            <a:avLst/>
          </a:prstGeom>
        </p:spPr>
      </p:sp>
      <p:sp>
        <p:nvSpPr>
          <p:cNvPr id="254" name="PlaceHolder 3"/>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E434B33D-C0DC-4BFC-8BD5-5BA669FC3BA5}" type="slidenum">
              <a:rPr lang="en-IN" sz="1200" b="0" strike="noStrike" spc="-1">
                <a:latin typeface="Times New Roman"/>
              </a:rPr>
              <a:pPr algn="r">
                <a:lnSpc>
                  <a:spcPct val="100000"/>
                </a:lnSpc>
              </a:pPr>
              <a:t>18</a:t>
            </a:fld>
            <a:endParaRPr lang="en-IN" sz="1200" b="0" strike="noStrike" spc="-1">
              <a:latin typeface="Times New Roman"/>
            </a:endParaRPr>
          </a:p>
        </p:txBody>
      </p:sp>
      <p:sp>
        <p:nvSpPr>
          <p:cNvPr id="256" name="PlaceHolder 2"/>
          <p:cNvSpPr>
            <a:spLocks noGrp="1" noRot="1" noChangeAspect="1"/>
          </p:cNvSpPr>
          <p:nvPr>
            <p:ph type="sldImg"/>
          </p:nvPr>
        </p:nvSpPr>
        <p:spPr>
          <a:xfrm>
            <a:off x="685800" y="1143000"/>
            <a:ext cx="5486040" cy="3085920"/>
          </a:xfrm>
          <a:prstGeom prst="rect">
            <a:avLst/>
          </a:prstGeom>
        </p:spPr>
      </p:sp>
      <p:sp>
        <p:nvSpPr>
          <p:cNvPr id="257" name="PlaceHolder 3"/>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1DA29873-85D9-4CE0-8311-FB83A726381E}" type="slidenum">
              <a:rPr lang="en-IN" sz="1200" b="0" strike="noStrike" spc="-1">
                <a:latin typeface="Times New Roman"/>
              </a:rPr>
              <a:pPr algn="r">
                <a:lnSpc>
                  <a:spcPct val="100000"/>
                </a:lnSpc>
              </a:pPr>
              <a:t>19</a:t>
            </a:fld>
            <a:endParaRPr lang="en-IN" sz="1200" b="0" strike="noStrike" spc="-1">
              <a:latin typeface="Times New Roman"/>
            </a:endParaRPr>
          </a:p>
        </p:txBody>
      </p:sp>
      <p:sp>
        <p:nvSpPr>
          <p:cNvPr id="259" name="PlaceHolder 2"/>
          <p:cNvSpPr>
            <a:spLocks noGrp="1" noRot="1" noChangeAspect="1"/>
          </p:cNvSpPr>
          <p:nvPr>
            <p:ph type="sldImg"/>
          </p:nvPr>
        </p:nvSpPr>
        <p:spPr>
          <a:xfrm>
            <a:off x="685800" y="1143000"/>
            <a:ext cx="5486040" cy="3085920"/>
          </a:xfrm>
          <a:prstGeom prst="rect">
            <a:avLst/>
          </a:prstGeom>
        </p:spPr>
      </p:sp>
      <p:sp>
        <p:nvSpPr>
          <p:cNvPr id="260" name="PlaceHolder 3"/>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87599E7B-DF6B-42CA-8E97-4DCB5B5F043C}" type="slidenum">
              <a:rPr lang="en-IN" sz="1200" b="0" strike="noStrike" spc="-1">
                <a:latin typeface="Times New Roman"/>
              </a:rPr>
              <a:pPr algn="r">
                <a:lnSpc>
                  <a:spcPct val="100000"/>
                </a:lnSpc>
              </a:pPr>
              <a:t>20</a:t>
            </a:fld>
            <a:endParaRPr lang="en-IN" sz="1200" b="0" strike="noStrike" spc="-1">
              <a:latin typeface="Times New Roman"/>
            </a:endParaRPr>
          </a:p>
        </p:txBody>
      </p:sp>
      <p:sp>
        <p:nvSpPr>
          <p:cNvPr id="262" name="PlaceHolder 2"/>
          <p:cNvSpPr>
            <a:spLocks noGrp="1" noRot="1" noChangeAspect="1"/>
          </p:cNvSpPr>
          <p:nvPr>
            <p:ph type="sldImg"/>
          </p:nvPr>
        </p:nvSpPr>
        <p:spPr>
          <a:xfrm>
            <a:off x="685800" y="1143000"/>
            <a:ext cx="5486040" cy="3085920"/>
          </a:xfrm>
          <a:prstGeom prst="rect">
            <a:avLst/>
          </a:prstGeom>
        </p:spPr>
      </p:sp>
      <p:sp>
        <p:nvSpPr>
          <p:cNvPr id="263" name="PlaceHolder 3"/>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noRot="1" noChangeAspect="1"/>
          </p:cNvSpPr>
          <p:nvPr>
            <p:ph type="sldImg"/>
          </p:nvPr>
        </p:nvSpPr>
        <p:spPr>
          <a:xfrm>
            <a:off x="685800" y="1143000"/>
            <a:ext cx="5486040" cy="3085920"/>
          </a:xfrm>
          <a:prstGeom prst="rect">
            <a:avLst/>
          </a:prstGeom>
        </p:spPr>
      </p:sp>
      <p:sp>
        <p:nvSpPr>
          <p:cNvPr id="214"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IN" sz="2000" b="0" strike="noStrike" spc="-1">
                <a:latin typeface="Arial"/>
              </a:rPr>
              <a:t>Brief explanation of Windows File system</a:t>
            </a:r>
          </a:p>
        </p:txBody>
      </p:sp>
      <p:sp>
        <p:nvSpPr>
          <p:cNvPr id="21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D6AF08B2-7E12-4CBA-A432-2A33E0104BD4}" type="slidenum">
              <a:rPr lang="en-IN" sz="1200" b="0" strike="noStrike" spc="-1">
                <a:latin typeface="Times New Roman"/>
              </a:rPr>
              <a:pPr algn="r">
                <a:lnSpc>
                  <a:spcPct val="100000"/>
                </a:lnSpc>
              </a:pPr>
              <a:t>2</a:t>
            </a:fld>
            <a:endParaRPr lang="en-IN"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noRot="1" noChangeAspect="1"/>
          </p:cNvSpPr>
          <p:nvPr>
            <p:ph type="sldImg"/>
          </p:nvPr>
        </p:nvSpPr>
        <p:spPr>
          <a:xfrm>
            <a:off x="685800" y="1143000"/>
            <a:ext cx="5486400" cy="3086100"/>
          </a:xfrm>
          <a:prstGeom prst="rect">
            <a:avLst/>
          </a:prstGeom>
        </p:spPr>
      </p:sp>
      <p:sp>
        <p:nvSpPr>
          <p:cNvPr id="217" name="PlaceHolder 2"/>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
        <p:nvSpPr>
          <p:cNvPr id="21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D9BDDC41-C2E7-42CF-899F-2089888F297F}" type="slidenum">
              <a:rPr lang="en-IN" sz="1200" b="0" strike="noStrike" spc="-1">
                <a:solidFill>
                  <a:srgbClr val="000000"/>
                </a:solidFill>
                <a:latin typeface="Calibri"/>
                <a:ea typeface="+mn-ea"/>
              </a:rPr>
              <a:pPr algn="r">
                <a:lnSpc>
                  <a:spcPct val="100000"/>
                </a:lnSpc>
              </a:pPr>
              <a:t>4</a:t>
            </a:fld>
            <a:endParaRPr lang="en-IN"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noRot="1" noChangeAspect="1"/>
          </p:cNvSpPr>
          <p:nvPr>
            <p:ph type="sldImg"/>
          </p:nvPr>
        </p:nvSpPr>
        <p:spPr>
          <a:xfrm>
            <a:off x="685800" y="1143000"/>
            <a:ext cx="5486400" cy="3086100"/>
          </a:xfrm>
          <a:prstGeom prst="rect">
            <a:avLst/>
          </a:prstGeom>
        </p:spPr>
      </p:sp>
      <p:sp>
        <p:nvSpPr>
          <p:cNvPr id="220" name="PlaceHolder 2"/>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
        <p:nvSpPr>
          <p:cNvPr id="22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AFBFDB5-55B1-4E9D-B160-CB89776AC0AE}" type="slidenum">
              <a:rPr lang="en-IN" sz="1200" b="0" strike="noStrike" spc="-1">
                <a:solidFill>
                  <a:srgbClr val="000000"/>
                </a:solidFill>
                <a:latin typeface="Calibri"/>
                <a:ea typeface="+mn-ea"/>
              </a:rPr>
              <a:pPr algn="r">
                <a:lnSpc>
                  <a:spcPct val="100000"/>
                </a:lnSpc>
              </a:pPr>
              <a:t>5</a:t>
            </a:fld>
            <a:endParaRPr lang="en-IN"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noRot="1" noChangeAspect="1"/>
          </p:cNvSpPr>
          <p:nvPr>
            <p:ph type="sldImg"/>
          </p:nvPr>
        </p:nvSpPr>
        <p:spPr>
          <a:xfrm>
            <a:off x="685800" y="1143000"/>
            <a:ext cx="5486400" cy="3086100"/>
          </a:xfrm>
          <a:prstGeom prst="rect">
            <a:avLst/>
          </a:prstGeom>
        </p:spPr>
      </p:sp>
      <p:sp>
        <p:nvSpPr>
          <p:cNvPr id="226" name="PlaceHolder 2"/>
          <p:cNvSpPr>
            <a:spLocks noGrp="1"/>
          </p:cNvSpPr>
          <p:nvPr>
            <p:ph type="body"/>
          </p:nvPr>
        </p:nvSpPr>
        <p:spPr>
          <a:xfrm>
            <a:off x="685800" y="4400640"/>
            <a:ext cx="5486040" cy="3600000"/>
          </a:xfrm>
          <a:prstGeom prst="rect">
            <a:avLst/>
          </a:prstGeo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strike="noStrike" spc="-1" dirty="0" smtClean="0">
                <a:latin typeface="Calibri" pitchFamily="34" charset="0"/>
                <a:cs typeface="Calibri" pitchFamily="34" charset="0"/>
              </a:rPr>
              <a:t>The metadata for a given file typically includes its filename, its size, and pointers to where the contents of the file can be found in the partition. If the file is a directory, this will also include pointers to where the metadata for its contents can be found in the MFT.</a:t>
            </a:r>
          </a:p>
          <a:p>
            <a:endParaRPr lang="en-IN" sz="2000" b="0" strike="noStrike" spc="-1" dirty="0">
              <a:latin typeface="Arial"/>
            </a:endParaRPr>
          </a:p>
        </p:txBody>
      </p:sp>
      <p:sp>
        <p:nvSpPr>
          <p:cNvPr id="22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524D7D5-9272-4C1E-A6AC-D270F06461E0}" type="slidenum">
              <a:rPr lang="en-IN" sz="1200" b="0" strike="noStrike" spc="-1">
                <a:solidFill>
                  <a:srgbClr val="000000"/>
                </a:solidFill>
                <a:latin typeface="Calibri"/>
                <a:ea typeface="+mn-ea"/>
              </a:rPr>
              <a:pPr algn="r">
                <a:lnSpc>
                  <a:spcPct val="100000"/>
                </a:lnSpc>
              </a:pPr>
              <a:t>6</a:t>
            </a:fld>
            <a:endParaRPr lang="en-IN"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noRot="1" noChangeAspect="1"/>
          </p:cNvSpPr>
          <p:nvPr>
            <p:ph type="sldImg"/>
          </p:nvPr>
        </p:nvSpPr>
        <p:spPr>
          <a:xfrm>
            <a:off x="685800" y="1143000"/>
            <a:ext cx="5486400" cy="3086100"/>
          </a:xfrm>
          <a:prstGeom prst="rect">
            <a:avLst/>
          </a:prstGeom>
        </p:spPr>
      </p:sp>
      <p:sp>
        <p:nvSpPr>
          <p:cNvPr id="229" name="PlaceHolder 2"/>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
        <p:nvSpPr>
          <p:cNvPr id="23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24EA6094-1D0B-4AC6-A752-A6360949E40B}" type="slidenum">
              <a:rPr lang="en-IN" sz="1200" b="0" strike="noStrike" spc="-1">
                <a:solidFill>
                  <a:srgbClr val="000000"/>
                </a:solidFill>
                <a:latin typeface="Calibri"/>
                <a:ea typeface="+mn-ea"/>
              </a:rPr>
              <a:pPr algn="r">
                <a:lnSpc>
                  <a:spcPct val="100000"/>
                </a:lnSpc>
              </a:pPr>
              <a:t>7</a:t>
            </a:fld>
            <a:endParaRPr lang="en-IN"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noRot="1" noChangeAspect="1"/>
          </p:cNvSpPr>
          <p:nvPr>
            <p:ph type="sldImg"/>
          </p:nvPr>
        </p:nvSpPr>
        <p:spPr>
          <a:xfrm>
            <a:off x="685800" y="1143000"/>
            <a:ext cx="5486400" cy="3086100"/>
          </a:xfrm>
          <a:prstGeom prst="rect">
            <a:avLst/>
          </a:prstGeom>
        </p:spPr>
      </p:sp>
      <p:sp>
        <p:nvSpPr>
          <p:cNvPr id="229" name="PlaceHolder 2"/>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
        <p:nvSpPr>
          <p:cNvPr id="23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24EA6094-1D0B-4AC6-A752-A6360949E40B}" type="slidenum">
              <a:rPr lang="en-IN" sz="1200" b="0" strike="noStrike" spc="-1">
                <a:solidFill>
                  <a:srgbClr val="000000"/>
                </a:solidFill>
                <a:latin typeface="Calibri"/>
                <a:ea typeface="+mn-ea"/>
              </a:rPr>
              <a:pPr algn="r">
                <a:lnSpc>
                  <a:spcPct val="100000"/>
                </a:lnSpc>
              </a:pPr>
              <a:t>8</a:t>
            </a:fld>
            <a:endParaRPr lang="en-IN"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laceHolder 1"/>
          <p:cNvSpPr>
            <a:spLocks noGrp="1" noRot="1" noChangeAspect="1"/>
          </p:cNvSpPr>
          <p:nvPr>
            <p:ph type="sldImg"/>
          </p:nvPr>
        </p:nvSpPr>
        <p:spPr>
          <a:xfrm>
            <a:off x="685800" y="1143000"/>
            <a:ext cx="5486400" cy="3086100"/>
          </a:xfrm>
          <a:prstGeom prst="rect">
            <a:avLst/>
          </a:prstGeom>
        </p:spPr>
      </p:sp>
      <p:sp>
        <p:nvSpPr>
          <p:cNvPr id="223" name="PlaceHolder 2"/>
          <p:cNvSpPr>
            <a:spLocks noGrp="1"/>
          </p:cNvSpPr>
          <p:nvPr>
            <p:ph type="body"/>
          </p:nvPr>
        </p:nvSpPr>
        <p:spPr>
          <a:xfrm>
            <a:off x="685800" y="4400640"/>
            <a:ext cx="5486040" cy="3600000"/>
          </a:xfrm>
          <a:prstGeom prst="rect">
            <a:avLst/>
          </a:prstGeom>
        </p:spPr>
        <p:txBody>
          <a:bodyPr>
            <a:noAutofit/>
          </a:bodyPr>
          <a:lstStyle/>
          <a:p>
            <a:r>
              <a:rPr lang="en-IN" sz="2000" b="0" strike="noStrike" spc="-1" dirty="0" smtClean="0">
                <a:solidFill>
                  <a:srgbClr val="000000"/>
                </a:solidFill>
                <a:latin typeface="Calibri" pitchFamily="34" charset="0"/>
                <a:ea typeface="MS PGothic"/>
                <a:cs typeface="Calibri" pitchFamily="34" charset="0"/>
              </a:rPr>
              <a:t>The difference in B+ tree and B tree is that in B tree the keys and records can be stored as internal as well as leaf nodes whereas in B+ trees, the records are stored as leaf nodes and the keys are stored only in internal nodes</a:t>
            </a:r>
            <a:endParaRPr lang="en-IN" sz="2000" b="0" strike="noStrike" spc="-1" dirty="0">
              <a:latin typeface="Arial"/>
            </a:endParaRPr>
          </a:p>
        </p:txBody>
      </p:sp>
      <p:sp>
        <p:nvSpPr>
          <p:cNvPr id="22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26770AA6-005A-4958-8B4D-9652E13143C4}" type="slidenum">
              <a:rPr lang="en-IN" sz="1200" b="0" strike="noStrike" spc="-1">
                <a:solidFill>
                  <a:srgbClr val="000000"/>
                </a:solidFill>
                <a:latin typeface="Calibri"/>
                <a:ea typeface="+mn-ea"/>
              </a:rPr>
              <a:pPr algn="r">
                <a:lnSpc>
                  <a:spcPct val="100000"/>
                </a:lnSpc>
              </a:pPr>
              <a:t>9</a:t>
            </a:fld>
            <a:endParaRPr lang="en-IN"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noRot="1" noChangeAspect="1"/>
          </p:cNvSpPr>
          <p:nvPr>
            <p:ph type="sldImg"/>
          </p:nvPr>
        </p:nvSpPr>
        <p:spPr>
          <a:xfrm>
            <a:off x="685800" y="1143000"/>
            <a:ext cx="5486400" cy="3086100"/>
          </a:xfrm>
          <a:prstGeom prst="rect">
            <a:avLst/>
          </a:prstGeom>
        </p:spPr>
      </p:sp>
      <p:sp>
        <p:nvSpPr>
          <p:cNvPr id="232" name="PlaceHolder 2"/>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
        <p:nvSpPr>
          <p:cNvPr id="233"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A2A5797-68ED-41D3-BBCE-C3852DAF909C}" type="slidenum">
              <a:rPr lang="en-IN" sz="1200" b="0" strike="noStrike" spc="-1">
                <a:solidFill>
                  <a:srgbClr val="000000"/>
                </a:solidFill>
                <a:latin typeface="Calibri"/>
                <a:ea typeface="+mn-ea"/>
              </a:rPr>
              <a:pPr algn="r">
                <a:lnSpc>
                  <a:spcPct val="100000"/>
                </a:lnSpc>
              </a:pPr>
              <a:t>10</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2"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9216E798-D9AB-4337-A909-D0DAFA367AA7}" type="datetime">
              <a:rPr lang="en-IN" sz="1200" b="0" strike="noStrike" spc="-1">
                <a:solidFill>
                  <a:srgbClr val="8B8B8B"/>
                </a:solidFill>
                <a:latin typeface="Calibri"/>
              </a:rPr>
              <a:pPr>
                <a:lnSpc>
                  <a:spcPct val="100000"/>
                </a:lnSpc>
              </a:pPr>
              <a:t>17-11-2020</a:t>
            </a:fld>
            <a:endParaRPr lang="en-IN" sz="1200" b="0" strike="noStrike" spc="-1">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lstStyle/>
          <a:p>
            <a:endParaRPr lang="en-IN" sz="2400" b="0" strike="noStrike" spc="-1">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4D3C6D05-7580-489B-84B8-C4BC29A88CCE}" type="slidenum">
              <a:rPr lang="en-IN" sz="1200" b="0" strike="noStrike" spc="-1">
                <a:solidFill>
                  <a:srgbClr val="8B8B8B"/>
                </a:solidFill>
                <a:latin typeface="Calibri"/>
              </a:rPr>
              <a:pPr algn="r">
                <a:lnSpc>
                  <a:spcPct val="100000"/>
                </a:lnSpc>
              </a:p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5F0BD63A-5A51-47CD-A092-813ACA57924C}" type="datetime">
              <a:rPr lang="en-IN" sz="1200" b="0" strike="noStrike" spc="-1">
                <a:solidFill>
                  <a:srgbClr val="8B8B8B"/>
                </a:solidFill>
                <a:latin typeface="Calibri"/>
              </a:rPr>
              <a:pPr>
                <a:lnSpc>
                  <a:spcPct val="100000"/>
                </a:lnSpc>
              </a:pPr>
              <a:t>17-11-2020</a:t>
            </a:fld>
            <a:endParaRPr lang="en-IN" sz="1200" b="0" strike="noStrike" spc="-1">
              <a:latin typeface="Times New Roman"/>
            </a:endParaRPr>
          </a:p>
        </p:txBody>
      </p:sp>
      <p:sp>
        <p:nvSpPr>
          <p:cNvPr id="43" name="PlaceHolder 3"/>
          <p:cNvSpPr>
            <a:spLocks noGrp="1"/>
          </p:cNvSpPr>
          <p:nvPr>
            <p:ph type="ftr"/>
          </p:nvPr>
        </p:nvSpPr>
        <p:spPr>
          <a:xfrm>
            <a:off x="4038480" y="6356520"/>
            <a:ext cx="4114440" cy="364680"/>
          </a:xfrm>
          <a:prstGeom prst="rect">
            <a:avLst/>
          </a:prstGeom>
        </p:spPr>
        <p:txBody>
          <a:bodyPr anchor="ctr">
            <a:noAutofit/>
          </a:bodyPr>
          <a:lstStyle/>
          <a:p>
            <a:endParaRPr lang="en-IN" sz="2400" b="0" strike="noStrike" spc="-1">
              <a:latin typeface="Times New Roman"/>
            </a:endParaRPr>
          </a:p>
        </p:txBody>
      </p:sp>
      <p:sp>
        <p:nvSpPr>
          <p:cNvPr id="44"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04801DC4-C85D-446C-947A-CC3E9F298D92}" type="slidenum">
              <a:rPr lang="en-IN" sz="1200" b="0" strike="noStrike" spc="-1">
                <a:solidFill>
                  <a:srgbClr val="8B8B8B"/>
                </a:solidFill>
                <a:latin typeface="Calibri"/>
              </a:rPr>
              <a:pPr algn="r">
                <a:lnSpc>
                  <a:spcPct val="100000"/>
                </a:lnSpc>
              </a:pPr>
              <a:t>‹#›</a:t>
            </a:fld>
            <a:endParaRPr lang="en-IN" sz="1200" b="0" strike="noStrike" spc="-1">
              <a:latin typeface="Times New Roman"/>
            </a:endParaRPr>
          </a:p>
        </p:txBody>
      </p:sp>
      <p:sp>
        <p:nvSpPr>
          <p:cNvPr id="4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599040" y="1849680"/>
            <a:ext cx="74970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600" b="1" strike="noStrike" cap="all" spc="-1">
                <a:solidFill>
                  <a:srgbClr val="000000"/>
                </a:solidFill>
                <a:latin typeface="Calibri"/>
              </a:rPr>
              <a:t>Operating systems</a:t>
            </a:r>
            <a:endParaRPr lang="en-IN" sz="3600" b="0" strike="noStrike" spc="-1">
              <a:latin typeface="Arial"/>
            </a:endParaRPr>
          </a:p>
        </p:txBody>
      </p:sp>
      <p:sp>
        <p:nvSpPr>
          <p:cNvPr id="89" name="CustomShape 2"/>
          <p:cNvSpPr/>
          <p:nvPr/>
        </p:nvSpPr>
        <p:spPr>
          <a:xfrm>
            <a:off x="599040" y="2888640"/>
            <a:ext cx="73047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600" b="1" strike="noStrike" spc="-1" dirty="0">
                <a:solidFill>
                  <a:srgbClr val="2F5597"/>
                </a:solidFill>
                <a:latin typeface="Calibri"/>
              </a:rPr>
              <a:t>I/O Management, System Protection and </a:t>
            </a:r>
            <a:r>
              <a:rPr lang="en-IN" sz="3600" b="1" strike="noStrike" spc="-1" dirty="0" smtClean="0">
                <a:solidFill>
                  <a:srgbClr val="2F5597"/>
                </a:solidFill>
                <a:latin typeface="Calibri"/>
              </a:rPr>
              <a:t>Security and Case Study</a:t>
            </a:r>
            <a:endParaRPr lang="en-IN" sz="3600" b="0" strike="noStrike" spc="-1" dirty="0">
              <a:latin typeface="Arial"/>
            </a:endParaRPr>
          </a:p>
        </p:txBody>
      </p:sp>
      <p:sp>
        <p:nvSpPr>
          <p:cNvPr id="90" name="CustomShape 3"/>
          <p:cNvSpPr/>
          <p:nvPr/>
        </p:nvSpPr>
        <p:spPr>
          <a:xfrm>
            <a:off x="599040" y="5489640"/>
            <a:ext cx="749700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000000"/>
                </a:solidFill>
                <a:latin typeface="Calibri"/>
              </a:rPr>
              <a:t>Venkatesh Prasad</a:t>
            </a:r>
            <a:endParaRPr lang="en-IN" sz="2400" b="0" strike="noStrike" spc="-1">
              <a:latin typeface="Arial"/>
            </a:endParaRPr>
          </a:p>
          <a:p>
            <a:pPr>
              <a:lnSpc>
                <a:spcPct val="100000"/>
              </a:lnSpc>
            </a:pPr>
            <a:endParaRPr lang="en-IN" sz="2400" b="0" strike="noStrike" spc="-1">
              <a:latin typeface="Arial"/>
            </a:endParaRPr>
          </a:p>
        </p:txBody>
      </p:sp>
      <p:sp>
        <p:nvSpPr>
          <p:cNvPr id="91" name="CustomShape 4"/>
          <p:cNvSpPr/>
          <p:nvPr/>
        </p:nvSpPr>
        <p:spPr>
          <a:xfrm>
            <a:off x="599040" y="5887440"/>
            <a:ext cx="749700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0" strike="noStrike" spc="-1">
                <a:solidFill>
                  <a:srgbClr val="000000"/>
                </a:solidFill>
                <a:latin typeface="Calibri"/>
              </a:rPr>
              <a:t>Department of Computer Science</a:t>
            </a:r>
            <a:endParaRPr lang="en-IN" sz="2000" b="0" strike="noStrike" spc="-1">
              <a:latin typeface="Arial"/>
            </a:endParaRPr>
          </a:p>
        </p:txBody>
      </p:sp>
      <p:grpSp>
        <p:nvGrpSpPr>
          <p:cNvPr id="92" name="Group 5"/>
          <p:cNvGrpSpPr/>
          <p:nvPr/>
        </p:nvGrpSpPr>
        <p:grpSpPr>
          <a:xfrm>
            <a:off x="313920" y="5490000"/>
            <a:ext cx="1066680" cy="1077480"/>
            <a:chOff x="313920" y="5490000"/>
            <a:chExt cx="1066680" cy="1077480"/>
          </a:xfrm>
        </p:grpSpPr>
        <p:sp>
          <p:nvSpPr>
            <p:cNvPr id="93" name="CustomShape 6"/>
            <p:cNvSpPr/>
            <p:nvPr/>
          </p:nvSpPr>
          <p:spPr>
            <a:xfrm rot="5400000">
              <a:off x="824400" y="6011280"/>
              <a:ext cx="45360" cy="10666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94" name="CustomShape 7"/>
            <p:cNvSpPr/>
            <p:nvPr/>
          </p:nvSpPr>
          <p:spPr>
            <a:xfrm rot="10800000">
              <a:off x="314280" y="5490000"/>
              <a:ext cx="45360" cy="10666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grpSp>
      <p:sp>
        <p:nvSpPr>
          <p:cNvPr id="95" name="Line 8"/>
          <p:cNvSpPr/>
          <p:nvPr/>
        </p:nvSpPr>
        <p:spPr>
          <a:xfrm flipV="1">
            <a:off x="0" y="2596680"/>
            <a:ext cx="7903800" cy="68400"/>
          </a:xfrm>
          <a:prstGeom prst="line">
            <a:avLst/>
          </a:prstGeom>
          <a:ln w="38160">
            <a:solidFill>
              <a:srgbClr val="DFA267"/>
            </a:solidFill>
          </a:ln>
        </p:spPr>
        <p:style>
          <a:lnRef idx="1">
            <a:schemeClr val="accent1"/>
          </a:lnRef>
          <a:fillRef idx="0">
            <a:schemeClr val="accent1"/>
          </a:fillRef>
          <a:effectRef idx="0">
            <a:schemeClr val="accent1"/>
          </a:effectRef>
          <a:fontRef idx="minor"/>
        </p:style>
      </p:sp>
      <p:pic>
        <p:nvPicPr>
          <p:cNvPr id="96" name="Picture 3"/>
          <p:cNvPicPr/>
          <p:nvPr/>
        </p:nvPicPr>
        <p:blipFill>
          <a:blip r:embed="rId3"/>
          <a:stretch/>
        </p:blipFill>
        <p:spPr>
          <a:xfrm>
            <a:off x="10659600" y="469800"/>
            <a:ext cx="933120" cy="1398600"/>
          </a:xfrm>
          <a:prstGeom prst="rect">
            <a:avLst/>
          </a:prstGeom>
          <a:ln>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371880" y="651960"/>
            <a:ext cx="79995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dirty="0">
                <a:solidFill>
                  <a:srgbClr val="C55A11"/>
                </a:solidFill>
                <a:latin typeface="Calibri"/>
              </a:rPr>
              <a:t>File </a:t>
            </a:r>
            <a:r>
              <a:rPr lang="en-IN" sz="2400" b="1" strike="noStrike" spc="-1" dirty="0" smtClean="0">
                <a:solidFill>
                  <a:srgbClr val="C55A11"/>
                </a:solidFill>
                <a:latin typeface="Calibri"/>
              </a:rPr>
              <a:t>System—B</a:t>
            </a:r>
            <a:r>
              <a:rPr lang="en-IN" sz="2400" b="1" strike="noStrike" spc="-1" dirty="0">
                <a:solidFill>
                  <a:srgbClr val="C55A11"/>
                </a:solidFill>
                <a:latin typeface="Calibri"/>
              </a:rPr>
              <a:t>+ Tree vs. B Tree</a:t>
            </a:r>
            <a:endParaRPr lang="en-IN" sz="2400" b="0" strike="noStrike" spc="-1" dirty="0">
              <a:latin typeface="Arial"/>
            </a:endParaRPr>
          </a:p>
        </p:txBody>
      </p:sp>
      <p:sp>
        <p:nvSpPr>
          <p:cNvPr id="142" name="Line 2"/>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pic>
        <p:nvPicPr>
          <p:cNvPr id="143" name="Picture 5"/>
          <p:cNvPicPr/>
          <p:nvPr/>
        </p:nvPicPr>
        <p:blipFill>
          <a:blip r:embed="rId3"/>
          <a:stretch/>
        </p:blipFill>
        <p:spPr>
          <a:xfrm>
            <a:off x="10659600" y="469800"/>
            <a:ext cx="933120" cy="1398600"/>
          </a:xfrm>
          <a:prstGeom prst="rect">
            <a:avLst/>
          </a:prstGeom>
          <a:ln>
            <a:noFill/>
          </a:ln>
        </p:spPr>
      </p:pic>
      <p:sp>
        <p:nvSpPr>
          <p:cNvPr id="144" name="CustomShape 3"/>
          <p:cNvSpPr/>
          <p:nvPr/>
        </p:nvSpPr>
        <p:spPr>
          <a:xfrm>
            <a:off x="393120" y="252360"/>
            <a:ext cx="74970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2F5597"/>
                </a:solidFill>
                <a:latin typeface="Calibri"/>
              </a:rPr>
              <a:t>OPERATING SYSTEMS</a:t>
            </a:r>
            <a:endParaRPr lang="en-IN" sz="2400" b="0" strike="noStrike" spc="-1">
              <a:latin typeface="Arial"/>
            </a:endParaRPr>
          </a:p>
        </p:txBody>
      </p:sp>
      <p:sp>
        <p:nvSpPr>
          <p:cNvPr id="145" name="CustomShape 4"/>
          <p:cNvSpPr/>
          <p:nvPr/>
        </p:nvSpPr>
        <p:spPr>
          <a:xfrm>
            <a:off x="371880" y="1588680"/>
            <a:ext cx="8820720" cy="5016600"/>
          </a:xfrm>
          <a:prstGeom prst="rect">
            <a:avLst/>
          </a:prstGeom>
          <a:noFill/>
          <a:ln>
            <a:noFill/>
          </a:ln>
        </p:spPr>
        <p:style>
          <a:lnRef idx="0">
            <a:scrgbClr r="0" g="0" b="0"/>
          </a:lnRef>
          <a:fillRef idx="0">
            <a:scrgbClr r="0" g="0" b="0"/>
          </a:fillRef>
          <a:effectRef idx="0">
            <a:scrgbClr r="0" g="0" b="0"/>
          </a:effectRef>
          <a:fontRef idx="minor"/>
        </p:style>
      </p:sp>
      <p:sp>
        <p:nvSpPr>
          <p:cNvPr id="147" name="TextShape 5"/>
          <p:cNvSpPr txBox="1"/>
          <p:nvPr/>
        </p:nvSpPr>
        <p:spPr>
          <a:xfrm>
            <a:off x="6024562" y="1857364"/>
            <a:ext cx="4500594" cy="4707527"/>
          </a:xfrm>
          <a:prstGeom prst="rect">
            <a:avLst/>
          </a:prstGeom>
          <a:noFill/>
          <a:ln>
            <a:noFill/>
          </a:ln>
        </p:spPr>
        <p:txBody>
          <a:bodyPr wrap="square" lIns="90000" tIns="45000" rIns="90000" bIns="45000">
            <a:spAutoFit/>
          </a:bodyPr>
          <a:lstStyle/>
          <a:p>
            <a:r>
              <a:rPr lang="en-IN" sz="2000" b="0" strike="noStrike" spc="-1" dirty="0">
                <a:latin typeface="Calibri" pitchFamily="34" charset="0"/>
                <a:cs typeface="Calibri" pitchFamily="34" charset="0"/>
              </a:rPr>
              <a:t>The drawback of B-tree used for indexing, however is that it stores the data pointer (a pointer to the disk file block containing the key value), corresponding to a particular key value, along with that key value in the node of a B-tree. This technique, greatly reduces the number of entries that can be packed into a node of a B-tree, thereby contributing to the increase in the number of levels in the B-tree, hence increasing the search time of a record</a:t>
            </a:r>
            <a:r>
              <a:rPr lang="en-IN" sz="2000" b="0" strike="noStrike" spc="-1" dirty="0" smtClean="0">
                <a:latin typeface="Calibri" pitchFamily="34" charset="0"/>
                <a:cs typeface="Calibri" pitchFamily="34" charset="0"/>
              </a:rPr>
              <a:t>.</a:t>
            </a:r>
            <a:endParaRPr lang="en-IN" sz="2000" b="0" strike="noStrike" spc="-1" dirty="0">
              <a:latin typeface="Calibri" pitchFamily="34" charset="0"/>
              <a:cs typeface="Calibri" pitchFamily="34" charset="0"/>
            </a:endParaRPr>
          </a:p>
          <a:p>
            <a:r>
              <a:rPr lang="en-IN" sz="2000" b="0" strike="noStrike" spc="-1" dirty="0">
                <a:latin typeface="Calibri" pitchFamily="34" charset="0"/>
                <a:cs typeface="Calibri" pitchFamily="34" charset="0"/>
              </a:rPr>
              <a:t>B+ tree eliminates the above drawback by storing data pointers only at the leaf nodes of the tree. </a:t>
            </a:r>
          </a:p>
        </p:txBody>
      </p:sp>
      <p:pic>
        <p:nvPicPr>
          <p:cNvPr id="1026" name="Picture 2"/>
          <p:cNvPicPr>
            <a:picLocks noChangeAspect="1" noChangeArrowheads="1"/>
          </p:cNvPicPr>
          <p:nvPr/>
        </p:nvPicPr>
        <p:blipFill>
          <a:blip r:embed="rId4"/>
          <a:srcRect/>
          <a:stretch>
            <a:fillRect/>
          </a:stretch>
        </p:blipFill>
        <p:spPr bwMode="auto">
          <a:xfrm>
            <a:off x="452398" y="2285992"/>
            <a:ext cx="5486400" cy="30194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452398" y="1714488"/>
            <a:ext cx="5467350" cy="49530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298080" y="1900080"/>
            <a:ext cx="9126720" cy="432684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400" b="0" strike="noStrike" spc="-1" dirty="0">
                <a:solidFill>
                  <a:srgbClr val="000000"/>
                </a:solidFill>
                <a:latin typeface="Calibri"/>
              </a:rPr>
              <a:t>All file system data structure updates are performed inside transactions that are logged.</a:t>
            </a:r>
          </a:p>
          <a:p>
            <a:pPr marL="685800" lvl="1" indent="-228240">
              <a:lnSpc>
                <a:spcPct val="90000"/>
              </a:lnSpc>
              <a:spcBef>
                <a:spcPts val="499"/>
              </a:spcBef>
              <a:buClr>
                <a:srgbClr val="000000"/>
              </a:buClr>
              <a:buFont typeface="Arial"/>
              <a:buChar char="•"/>
            </a:pPr>
            <a:r>
              <a:rPr lang="en-US" sz="2400" b="0" strike="noStrike" spc="-1" dirty="0">
                <a:solidFill>
                  <a:srgbClr val="000000"/>
                </a:solidFill>
                <a:latin typeface="Calibri"/>
              </a:rPr>
              <a:t>Before a data structure is altered, the transaction writes a log record that contains redo and undo information.</a:t>
            </a:r>
          </a:p>
          <a:p>
            <a:pPr marL="685800" lvl="1" indent="-228240">
              <a:lnSpc>
                <a:spcPct val="90000"/>
              </a:lnSpc>
              <a:spcBef>
                <a:spcPts val="499"/>
              </a:spcBef>
              <a:buClr>
                <a:srgbClr val="000000"/>
              </a:buClr>
              <a:buFont typeface="Arial"/>
              <a:buChar char="•"/>
            </a:pPr>
            <a:r>
              <a:rPr lang="en-US" sz="2400" b="0" strike="noStrike" spc="-1" dirty="0">
                <a:solidFill>
                  <a:srgbClr val="000000"/>
                </a:solidFill>
                <a:latin typeface="Calibri"/>
              </a:rPr>
              <a:t>After the data structure has been changed, a commit record is written to the log to signify that the transaction succeeded.</a:t>
            </a:r>
          </a:p>
          <a:p>
            <a:pPr marL="685800" lvl="1" indent="-228240">
              <a:lnSpc>
                <a:spcPct val="90000"/>
              </a:lnSpc>
              <a:spcBef>
                <a:spcPts val="499"/>
              </a:spcBef>
              <a:buClr>
                <a:srgbClr val="000000"/>
              </a:buClr>
              <a:buFont typeface="Arial"/>
              <a:buChar char="•"/>
            </a:pPr>
            <a:r>
              <a:rPr lang="en-US" sz="2400" b="0" strike="noStrike" spc="-1" dirty="0">
                <a:solidFill>
                  <a:srgbClr val="000000"/>
                </a:solidFill>
                <a:latin typeface="Calibri"/>
              </a:rPr>
              <a:t>After a crash, the file system data structures can be restored to a consistent state by processing the log records.</a:t>
            </a:r>
          </a:p>
        </p:txBody>
      </p:sp>
      <p:sp>
        <p:nvSpPr>
          <p:cNvPr id="149" name="CustomShape 2"/>
          <p:cNvSpPr/>
          <p:nvPr/>
        </p:nvSpPr>
        <p:spPr>
          <a:xfrm>
            <a:off x="371880" y="651960"/>
            <a:ext cx="79995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C55A11"/>
                </a:solidFill>
                <a:latin typeface="Calibri"/>
              </a:rPr>
              <a:t>File System - Recovery</a:t>
            </a:r>
            <a:endParaRPr lang="en-IN" sz="2400" b="0" strike="noStrike" spc="-1">
              <a:latin typeface="Arial"/>
            </a:endParaRPr>
          </a:p>
        </p:txBody>
      </p:sp>
      <p:sp>
        <p:nvSpPr>
          <p:cNvPr id="150" name="Line 3"/>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pic>
        <p:nvPicPr>
          <p:cNvPr id="151" name="Picture 5"/>
          <p:cNvPicPr/>
          <p:nvPr/>
        </p:nvPicPr>
        <p:blipFill>
          <a:blip r:embed="rId3"/>
          <a:stretch/>
        </p:blipFill>
        <p:spPr>
          <a:xfrm>
            <a:off x="10659600" y="469800"/>
            <a:ext cx="933120" cy="1398600"/>
          </a:xfrm>
          <a:prstGeom prst="rect">
            <a:avLst/>
          </a:prstGeom>
          <a:ln>
            <a:noFill/>
          </a:ln>
        </p:spPr>
      </p:pic>
      <p:sp>
        <p:nvSpPr>
          <p:cNvPr id="152" name="CustomShape 4"/>
          <p:cNvSpPr/>
          <p:nvPr/>
        </p:nvSpPr>
        <p:spPr>
          <a:xfrm>
            <a:off x="393120" y="252360"/>
            <a:ext cx="74970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2F5597"/>
                </a:solidFill>
                <a:latin typeface="Calibri"/>
              </a:rPr>
              <a:t>OPERATING SYSTEMS</a:t>
            </a:r>
            <a:endParaRPr lang="en-IN"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414360" y="1509480"/>
            <a:ext cx="9222120" cy="490356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rPr>
              <a:t>This scheme does not guarantee that all the user file data can be recovered after a crash, just that the file system data structures (the metadata files) are undamaged and reflect some consistent state prior to the crash.</a:t>
            </a:r>
          </a:p>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rPr>
              <a:t>The log is stored in the third metadata file at the beginning of the volume.</a:t>
            </a:r>
          </a:p>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rPr>
              <a:t>The logging functionality is provided by the  </a:t>
            </a:r>
            <a:r>
              <a:rPr lang="en-US" sz="2400" b="0" i="1" strike="noStrike" spc="-1">
                <a:solidFill>
                  <a:srgbClr val="000000"/>
                </a:solidFill>
                <a:latin typeface="Calibri"/>
              </a:rPr>
              <a:t>log-file service which keeps track of free space in the log file </a:t>
            </a:r>
            <a:endParaRPr lang="en-US" sz="2400" b="0" strike="noStrike" spc="-1">
              <a:solidFill>
                <a:srgbClr val="000000"/>
              </a:solidFill>
              <a:latin typeface="Calibri"/>
            </a:endParaRPr>
          </a:p>
          <a:p>
            <a:pPr marL="864000" lvl="1" indent="-324000">
              <a:spcBef>
                <a:spcPts val="1134"/>
              </a:spcBef>
              <a:buClr>
                <a:srgbClr val="000000"/>
              </a:buClr>
              <a:buSzPct val="75000"/>
              <a:buFont typeface="Symbol" charset="2"/>
              <a:buChar char=""/>
            </a:pPr>
            <a:r>
              <a:rPr lang="en-US" sz="2400" b="0" i="1" strike="noStrike" spc="-1">
                <a:solidFill>
                  <a:srgbClr val="000000"/>
                </a:solidFill>
                <a:latin typeface="Calibri"/>
              </a:rPr>
              <a:t>halts new I/O operations in case free space gets too low</a:t>
            </a:r>
            <a:endParaRPr lang="en-US" sz="2400" b="0" strike="noStrike" spc="-1">
              <a:solidFill>
                <a:srgbClr val="000000"/>
              </a:solidFill>
              <a:latin typeface="Calibri"/>
            </a:endParaRPr>
          </a:p>
        </p:txBody>
      </p:sp>
      <p:sp>
        <p:nvSpPr>
          <p:cNvPr id="154" name="CustomShape 2"/>
          <p:cNvSpPr/>
          <p:nvPr/>
        </p:nvSpPr>
        <p:spPr>
          <a:xfrm>
            <a:off x="371880" y="651960"/>
            <a:ext cx="79995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C55A11"/>
                </a:solidFill>
                <a:latin typeface="Calibri"/>
              </a:rPr>
              <a:t>File System – Recovery (Cont.)</a:t>
            </a:r>
            <a:endParaRPr lang="en-IN" sz="2400" b="0" strike="noStrike" spc="-1">
              <a:latin typeface="Arial"/>
            </a:endParaRPr>
          </a:p>
        </p:txBody>
      </p:sp>
      <p:sp>
        <p:nvSpPr>
          <p:cNvPr id="155" name="Line 3"/>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pic>
        <p:nvPicPr>
          <p:cNvPr id="156" name="Picture 5"/>
          <p:cNvPicPr/>
          <p:nvPr/>
        </p:nvPicPr>
        <p:blipFill>
          <a:blip r:embed="rId3"/>
          <a:stretch/>
        </p:blipFill>
        <p:spPr>
          <a:xfrm>
            <a:off x="10659600" y="469800"/>
            <a:ext cx="933120" cy="1398600"/>
          </a:xfrm>
          <a:prstGeom prst="rect">
            <a:avLst/>
          </a:prstGeom>
          <a:ln>
            <a:noFill/>
          </a:ln>
        </p:spPr>
      </p:pic>
      <p:sp>
        <p:nvSpPr>
          <p:cNvPr id="157" name="CustomShape 4"/>
          <p:cNvSpPr/>
          <p:nvPr/>
        </p:nvSpPr>
        <p:spPr>
          <a:xfrm>
            <a:off x="393120" y="252360"/>
            <a:ext cx="74970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2F5597"/>
                </a:solidFill>
                <a:latin typeface="Calibri"/>
              </a:rPr>
              <a:t>OPERATING SYSTEMS</a:t>
            </a:r>
            <a:endParaRPr lang="en-IN"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449280" y="1584360"/>
            <a:ext cx="8951040" cy="497160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rPr>
              <a:t>Security of an NTFS volume is derived from the Windows object model.</a:t>
            </a:r>
          </a:p>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rPr>
              <a:t>Each file object has a security descriptor attribute stored in this MFT record.</a:t>
            </a:r>
          </a:p>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rPr>
              <a:t>This attribute contains the access token of the owner of the file, and an access control list that states the access privileges that are granted to each user that has access to the file.</a:t>
            </a:r>
          </a:p>
        </p:txBody>
      </p:sp>
      <p:sp>
        <p:nvSpPr>
          <p:cNvPr id="159" name="CustomShape 2"/>
          <p:cNvSpPr/>
          <p:nvPr/>
        </p:nvSpPr>
        <p:spPr>
          <a:xfrm>
            <a:off x="371880" y="651960"/>
            <a:ext cx="79995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C55A11"/>
                </a:solidFill>
                <a:latin typeface="Calibri"/>
              </a:rPr>
              <a:t>File System - Security</a:t>
            </a:r>
            <a:endParaRPr lang="en-IN" sz="2400" b="0" strike="noStrike" spc="-1">
              <a:latin typeface="Arial"/>
            </a:endParaRPr>
          </a:p>
        </p:txBody>
      </p:sp>
      <p:sp>
        <p:nvSpPr>
          <p:cNvPr id="160" name="Line 3"/>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pic>
        <p:nvPicPr>
          <p:cNvPr id="161" name="Picture 5"/>
          <p:cNvPicPr/>
          <p:nvPr/>
        </p:nvPicPr>
        <p:blipFill>
          <a:blip r:embed="rId3"/>
          <a:stretch/>
        </p:blipFill>
        <p:spPr>
          <a:xfrm>
            <a:off x="10659600" y="469800"/>
            <a:ext cx="933120" cy="1398600"/>
          </a:xfrm>
          <a:prstGeom prst="rect">
            <a:avLst/>
          </a:prstGeom>
          <a:ln>
            <a:noFill/>
          </a:ln>
        </p:spPr>
      </p:pic>
      <p:sp>
        <p:nvSpPr>
          <p:cNvPr id="162" name="CustomShape 4"/>
          <p:cNvSpPr/>
          <p:nvPr/>
        </p:nvSpPr>
        <p:spPr>
          <a:xfrm>
            <a:off x="393120" y="252360"/>
            <a:ext cx="74970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2F5597"/>
                </a:solidFill>
                <a:latin typeface="Calibri"/>
              </a:rPr>
              <a:t>OPERATING SYSTEMS</a:t>
            </a:r>
            <a:endParaRPr lang="en-IN"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2"/>
          <p:cNvSpPr/>
          <p:nvPr/>
        </p:nvSpPr>
        <p:spPr>
          <a:xfrm>
            <a:off x="371880" y="651960"/>
            <a:ext cx="79995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C55A11"/>
                </a:solidFill>
                <a:latin typeface="Calibri"/>
              </a:rPr>
              <a:t>Volume Management and Fault Tolerance</a:t>
            </a:r>
            <a:endParaRPr lang="en-IN" sz="2400" b="0" strike="noStrike" spc="-1">
              <a:latin typeface="Arial"/>
            </a:endParaRPr>
          </a:p>
        </p:txBody>
      </p:sp>
      <p:sp>
        <p:nvSpPr>
          <p:cNvPr id="165" name="Line 3"/>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pic>
        <p:nvPicPr>
          <p:cNvPr id="166" name="Picture 5"/>
          <p:cNvPicPr/>
          <p:nvPr/>
        </p:nvPicPr>
        <p:blipFill>
          <a:blip r:embed="rId3"/>
          <a:stretch/>
        </p:blipFill>
        <p:spPr>
          <a:xfrm>
            <a:off x="10659600" y="469800"/>
            <a:ext cx="933120" cy="1398600"/>
          </a:xfrm>
          <a:prstGeom prst="rect">
            <a:avLst/>
          </a:prstGeom>
          <a:ln>
            <a:noFill/>
          </a:ln>
        </p:spPr>
      </p:pic>
      <p:sp>
        <p:nvSpPr>
          <p:cNvPr id="167" name="CustomShape 4"/>
          <p:cNvSpPr/>
          <p:nvPr/>
        </p:nvSpPr>
        <p:spPr>
          <a:xfrm>
            <a:off x="393120" y="252360"/>
            <a:ext cx="74970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2F5597"/>
                </a:solidFill>
                <a:latin typeface="Calibri"/>
              </a:rPr>
              <a:t>OPERATING SYSTEMS</a:t>
            </a:r>
            <a:endParaRPr lang="en-IN" sz="2400" b="0" strike="noStrike" spc="-1">
              <a:latin typeface="Arial"/>
            </a:endParaRPr>
          </a:p>
        </p:txBody>
      </p:sp>
      <p:sp>
        <p:nvSpPr>
          <p:cNvPr id="7" name="Rectangle 6"/>
          <p:cNvSpPr/>
          <p:nvPr/>
        </p:nvSpPr>
        <p:spPr>
          <a:xfrm>
            <a:off x="238084" y="1363162"/>
            <a:ext cx="9929882" cy="5494838"/>
          </a:xfrm>
          <a:prstGeom prst="rect">
            <a:avLst/>
          </a:prstGeom>
        </p:spPr>
        <p:txBody>
          <a:bodyPr wrap="square">
            <a:spAutoFit/>
          </a:bodyPr>
          <a:lstStyle/>
          <a:p>
            <a:pPr marL="228600" indent="-228240">
              <a:lnSpc>
                <a:spcPct val="90000"/>
              </a:lnSpc>
              <a:spcBef>
                <a:spcPts val="1001"/>
              </a:spcBef>
              <a:buClr>
                <a:srgbClr val="000000"/>
              </a:buClr>
              <a:buFont typeface="Arial"/>
              <a:buChar char="•"/>
            </a:pPr>
            <a:r>
              <a:rPr lang="en-US" sz="2000" b="1" strike="noStrike" spc="-1" dirty="0" err="1" smtClean="0">
                <a:solidFill>
                  <a:srgbClr val="0070C0"/>
                </a:solidFill>
                <a:latin typeface="Calibri"/>
              </a:rPr>
              <a:t>FtDisk</a:t>
            </a:r>
            <a:r>
              <a:rPr lang="en-US" sz="2000" b="0" strike="noStrike" spc="-1" dirty="0" smtClean="0">
                <a:solidFill>
                  <a:srgbClr val="000000"/>
                </a:solidFill>
                <a:latin typeface="Calibri"/>
              </a:rPr>
              <a:t>, the fault tolerant disk driver provides several ways to combine multiple SCSI disk drives into one logical volume</a:t>
            </a:r>
          </a:p>
          <a:p>
            <a:pPr marL="228600" indent="-228240">
              <a:lnSpc>
                <a:spcPct val="90000"/>
              </a:lnSpc>
              <a:spcBef>
                <a:spcPts val="1001"/>
              </a:spcBef>
              <a:buClr>
                <a:srgbClr val="000000"/>
              </a:buClr>
              <a:buFont typeface="Arial"/>
              <a:buChar char="•"/>
            </a:pPr>
            <a:r>
              <a:rPr lang="en-US" sz="2000" b="0" strike="noStrike" spc="-1" dirty="0" smtClean="0">
                <a:solidFill>
                  <a:srgbClr val="000000"/>
                </a:solidFill>
                <a:latin typeface="Calibri"/>
              </a:rPr>
              <a:t>Logically concatenate multiple disks to form a large logical volume, a </a:t>
            </a:r>
            <a:r>
              <a:rPr lang="en-US" sz="2000" b="0" i="1" strike="noStrike" spc="-1" dirty="0" smtClean="0">
                <a:solidFill>
                  <a:srgbClr val="000000"/>
                </a:solidFill>
                <a:latin typeface="Calibri"/>
              </a:rPr>
              <a:t>volume set</a:t>
            </a:r>
            <a:endParaRPr lang="en-US" sz="2000" b="0" strike="noStrike" spc="-1" dirty="0" smtClean="0">
              <a:solidFill>
                <a:srgbClr val="000000"/>
              </a:solidFill>
              <a:latin typeface="Calibri"/>
            </a:endParaRPr>
          </a:p>
          <a:p>
            <a:pPr marL="228600" indent="-228240">
              <a:lnSpc>
                <a:spcPct val="90000"/>
              </a:lnSpc>
              <a:spcBef>
                <a:spcPts val="1001"/>
              </a:spcBef>
              <a:buClr>
                <a:srgbClr val="000000"/>
              </a:buClr>
              <a:buFont typeface="Arial"/>
              <a:buChar char="•"/>
            </a:pPr>
            <a:r>
              <a:rPr lang="en-US" sz="2000" b="0" strike="noStrike" spc="-1" dirty="0" smtClean="0">
                <a:solidFill>
                  <a:srgbClr val="000000"/>
                </a:solidFill>
                <a:latin typeface="Calibri"/>
              </a:rPr>
              <a:t>Interleave multiple physical partitions in round-robin fashion to form a </a:t>
            </a:r>
            <a:r>
              <a:rPr lang="en-US" sz="2000" b="1" i="1" strike="noStrike" spc="-1" dirty="0" smtClean="0">
                <a:solidFill>
                  <a:srgbClr val="0070C0"/>
                </a:solidFill>
                <a:latin typeface="Calibri"/>
              </a:rPr>
              <a:t>stripe set</a:t>
            </a:r>
            <a:r>
              <a:rPr lang="en-US" sz="2000" b="1" strike="noStrike" spc="-1" dirty="0" smtClean="0">
                <a:solidFill>
                  <a:srgbClr val="0070C0"/>
                </a:solidFill>
                <a:latin typeface="Calibri"/>
              </a:rPr>
              <a:t> </a:t>
            </a:r>
            <a:r>
              <a:rPr lang="en-US" sz="2000" b="0" strike="noStrike" spc="-1" dirty="0" smtClean="0">
                <a:solidFill>
                  <a:srgbClr val="000000"/>
                </a:solidFill>
                <a:latin typeface="Calibri"/>
              </a:rPr>
              <a:t>(also called RAID level 0, or “disk striping”)</a:t>
            </a:r>
          </a:p>
          <a:p>
            <a:pPr marL="685800" lvl="1" indent="-228240">
              <a:lnSpc>
                <a:spcPct val="90000"/>
              </a:lnSpc>
              <a:spcBef>
                <a:spcPts val="1001"/>
              </a:spcBef>
              <a:buClr>
                <a:srgbClr val="000000"/>
              </a:buClr>
              <a:buFont typeface="Arial"/>
              <a:buChar char="•"/>
            </a:pPr>
            <a:r>
              <a:rPr lang="en-US" sz="2000" b="0" strike="noStrike" spc="-1" dirty="0" err="1" smtClean="0">
                <a:solidFill>
                  <a:srgbClr val="000000"/>
                </a:solidFill>
                <a:latin typeface="Calibri"/>
                <a:ea typeface="Microsoft YaHei"/>
              </a:rPr>
              <a:t>FtDisk</a:t>
            </a:r>
            <a:r>
              <a:rPr lang="en-US" sz="2000" b="0" strike="noStrike" spc="-1" dirty="0" smtClean="0">
                <a:solidFill>
                  <a:srgbClr val="000000"/>
                </a:solidFill>
                <a:latin typeface="Calibri"/>
                <a:ea typeface="Microsoft YaHei"/>
              </a:rPr>
              <a:t> uses a stripe size of 64 KB – 1</a:t>
            </a:r>
            <a:r>
              <a:rPr lang="en-US" sz="2000" b="0" strike="noStrike" spc="-1" baseline="30000" dirty="0" smtClean="0">
                <a:solidFill>
                  <a:srgbClr val="000000"/>
                </a:solidFill>
                <a:latin typeface="Calibri"/>
                <a:ea typeface="Microsoft YaHei"/>
              </a:rPr>
              <a:t>st</a:t>
            </a:r>
            <a:r>
              <a:rPr lang="en-US" sz="2000" b="0" strike="noStrike" spc="-1" dirty="0" smtClean="0">
                <a:solidFill>
                  <a:srgbClr val="000000"/>
                </a:solidFill>
                <a:latin typeface="Calibri"/>
                <a:ea typeface="Microsoft YaHei"/>
              </a:rPr>
              <a:t> 64 KB of the logical volume are stored in the 1st physical partition, 2</a:t>
            </a:r>
            <a:r>
              <a:rPr lang="en-US" sz="2000" b="0" strike="noStrike" spc="-1" baseline="30000" dirty="0" smtClean="0">
                <a:solidFill>
                  <a:srgbClr val="000000"/>
                </a:solidFill>
                <a:latin typeface="Calibri"/>
                <a:ea typeface="Microsoft YaHei"/>
              </a:rPr>
              <a:t>nd</a:t>
            </a:r>
            <a:r>
              <a:rPr lang="en-US" sz="2000" b="0" strike="noStrike" spc="-1" dirty="0" smtClean="0">
                <a:solidFill>
                  <a:srgbClr val="000000"/>
                </a:solidFill>
                <a:latin typeface="Calibri"/>
                <a:ea typeface="Microsoft YaHei"/>
              </a:rPr>
              <a:t> 64 KB in the 2</a:t>
            </a:r>
            <a:r>
              <a:rPr lang="en-US" sz="2000" b="0" strike="noStrike" spc="-1" baseline="30000" dirty="0" smtClean="0">
                <a:solidFill>
                  <a:srgbClr val="000000"/>
                </a:solidFill>
                <a:latin typeface="Calibri"/>
                <a:ea typeface="Microsoft YaHei"/>
              </a:rPr>
              <a:t>nd</a:t>
            </a:r>
            <a:r>
              <a:rPr lang="en-US" sz="2000" b="0" strike="noStrike" spc="-1" dirty="0" smtClean="0">
                <a:solidFill>
                  <a:srgbClr val="000000"/>
                </a:solidFill>
                <a:latin typeface="Calibri"/>
                <a:ea typeface="Microsoft YaHei"/>
              </a:rPr>
              <a:t> </a:t>
            </a:r>
            <a:r>
              <a:rPr lang="en-US" sz="2000" b="0" strike="noStrike" spc="-1" dirty="0" smtClean="0">
                <a:solidFill>
                  <a:srgbClr val="000000"/>
                </a:solidFill>
                <a:latin typeface="Calibri"/>
              </a:rPr>
              <a:t>physical partition, and so on</a:t>
            </a:r>
            <a:endParaRPr lang="en-US" sz="2000" b="0" strike="noStrike" spc="-1" dirty="0" smtClean="0">
              <a:solidFill>
                <a:srgbClr val="000000"/>
              </a:solidFill>
              <a:latin typeface="Calibri"/>
              <a:ea typeface="Microsoft YaHei"/>
            </a:endParaRPr>
          </a:p>
          <a:p>
            <a:pPr marL="685800" lvl="1" indent="-228240">
              <a:lnSpc>
                <a:spcPct val="90000"/>
              </a:lnSpc>
              <a:spcBef>
                <a:spcPts val="1001"/>
              </a:spcBef>
              <a:buClr>
                <a:srgbClr val="000000"/>
              </a:buClr>
              <a:buFont typeface="Arial"/>
              <a:buChar char="•"/>
            </a:pPr>
            <a:r>
              <a:rPr lang="en-US" sz="2000" b="0" strike="noStrike" spc="-1" dirty="0" smtClean="0">
                <a:solidFill>
                  <a:srgbClr val="000000"/>
                </a:solidFill>
                <a:latin typeface="Calibri"/>
                <a:ea typeface="Microsoft YaHei"/>
              </a:rPr>
              <a:t>Windows also supports RAID level 1 (mirroring) and </a:t>
            </a:r>
            <a:r>
              <a:rPr lang="en-US" sz="2000" b="0" strike="noStrike" spc="-1" dirty="0" smtClean="0">
                <a:solidFill>
                  <a:srgbClr val="000000"/>
                </a:solidFill>
                <a:latin typeface="Calibri"/>
              </a:rPr>
              <a:t>RAID level 5 (</a:t>
            </a:r>
            <a:r>
              <a:rPr lang="en-US" sz="2000" b="0" i="1" strike="noStrike" spc="-1" dirty="0" smtClean="0">
                <a:solidFill>
                  <a:srgbClr val="000000"/>
                </a:solidFill>
                <a:latin typeface="Calibri"/>
              </a:rPr>
              <a:t>stripe set with parity)</a:t>
            </a:r>
            <a:endParaRPr lang="en-US" sz="2000" b="0" strike="noStrike" spc="-1" dirty="0" smtClean="0">
              <a:solidFill>
                <a:srgbClr val="000000"/>
              </a:solidFill>
              <a:latin typeface="Calibri"/>
            </a:endParaRPr>
          </a:p>
          <a:p>
            <a:pPr marL="228600" indent="-228240">
              <a:lnSpc>
                <a:spcPct val="90000"/>
              </a:lnSpc>
              <a:spcBef>
                <a:spcPts val="1001"/>
              </a:spcBef>
              <a:buClr>
                <a:srgbClr val="000000"/>
              </a:buClr>
              <a:buFont typeface="Arial"/>
              <a:buChar char="•"/>
            </a:pPr>
            <a:r>
              <a:rPr lang="en-US" sz="2000" b="0" strike="noStrike" spc="-1" dirty="0" smtClean="0">
                <a:solidFill>
                  <a:srgbClr val="000000"/>
                </a:solidFill>
                <a:latin typeface="Calibri"/>
              </a:rPr>
              <a:t>Disk mirroring, or RAID level 1, is a robust scheme that uses a </a:t>
            </a:r>
            <a:r>
              <a:rPr lang="en-US" sz="2000" b="1" i="1" strike="noStrike" spc="-1" dirty="0" smtClean="0">
                <a:solidFill>
                  <a:srgbClr val="0070C0"/>
                </a:solidFill>
                <a:latin typeface="Calibri"/>
              </a:rPr>
              <a:t>mirror set</a:t>
            </a:r>
            <a:r>
              <a:rPr lang="en-US" sz="2000" b="1" strike="noStrike" spc="-1" dirty="0" smtClean="0">
                <a:solidFill>
                  <a:srgbClr val="0070C0"/>
                </a:solidFill>
                <a:latin typeface="Calibri"/>
              </a:rPr>
              <a:t> </a:t>
            </a:r>
            <a:r>
              <a:rPr lang="en-US" sz="2000" b="0" strike="noStrike" spc="-1" dirty="0" smtClean="0">
                <a:solidFill>
                  <a:srgbClr val="000000"/>
                </a:solidFill>
                <a:latin typeface="Calibri"/>
              </a:rPr>
              <a:t>— two equally sized partitions on tow disks with identical data contents</a:t>
            </a:r>
          </a:p>
          <a:p>
            <a:pPr marL="228600" indent="-228240">
              <a:lnSpc>
                <a:spcPct val="90000"/>
              </a:lnSpc>
              <a:spcBef>
                <a:spcPts val="1001"/>
              </a:spcBef>
              <a:buClr>
                <a:srgbClr val="000000"/>
              </a:buClr>
              <a:buFont typeface="Arial"/>
              <a:buChar char="•"/>
            </a:pPr>
            <a:r>
              <a:rPr lang="en-US" sz="2000" b="0" strike="noStrike" spc="-1" dirty="0" smtClean="0">
                <a:solidFill>
                  <a:srgbClr val="000000"/>
                </a:solidFill>
                <a:latin typeface="Calibri"/>
              </a:rPr>
              <a:t>To deal with disk sectors that go bad, </a:t>
            </a:r>
            <a:r>
              <a:rPr lang="en-US" sz="2000" b="0" strike="noStrike" spc="-1" dirty="0" err="1" smtClean="0">
                <a:solidFill>
                  <a:srgbClr val="000000"/>
                </a:solidFill>
                <a:latin typeface="Calibri"/>
              </a:rPr>
              <a:t>FtDisk</a:t>
            </a:r>
            <a:r>
              <a:rPr lang="en-US" sz="2000" b="0" strike="noStrike" spc="-1" dirty="0" smtClean="0">
                <a:solidFill>
                  <a:srgbClr val="000000"/>
                </a:solidFill>
                <a:latin typeface="Calibri"/>
              </a:rPr>
              <a:t>, uses a hardware technique called </a:t>
            </a:r>
            <a:r>
              <a:rPr lang="en-US" sz="2000" b="1" i="1" strike="noStrike" spc="-1" dirty="0" smtClean="0">
                <a:solidFill>
                  <a:srgbClr val="0070C0"/>
                </a:solidFill>
                <a:latin typeface="Calibri"/>
              </a:rPr>
              <a:t>sector</a:t>
            </a:r>
            <a:r>
              <a:rPr lang="en-US" sz="2000" b="0" i="1" strike="noStrike" spc="-1" dirty="0" smtClean="0">
                <a:solidFill>
                  <a:srgbClr val="000000"/>
                </a:solidFill>
                <a:latin typeface="Calibri"/>
              </a:rPr>
              <a:t> </a:t>
            </a:r>
            <a:r>
              <a:rPr lang="en-US" sz="2000" b="1" i="1" strike="noStrike" spc="-1" dirty="0" smtClean="0">
                <a:solidFill>
                  <a:srgbClr val="0070C0"/>
                </a:solidFill>
                <a:latin typeface="Calibri"/>
              </a:rPr>
              <a:t>sparing</a:t>
            </a:r>
            <a:r>
              <a:rPr lang="en-US" sz="2000" b="0" i="1" strike="noStrike" spc="-1" dirty="0" smtClean="0">
                <a:solidFill>
                  <a:srgbClr val="000000"/>
                </a:solidFill>
                <a:latin typeface="Calibri"/>
              </a:rPr>
              <a:t> (i.e. formatting a disk drive leaves extra sectors unmapped as spares)</a:t>
            </a:r>
            <a:r>
              <a:rPr lang="en-US" sz="2000" b="0" strike="noStrike" spc="-1" dirty="0" smtClean="0">
                <a:solidFill>
                  <a:srgbClr val="000000"/>
                </a:solidFill>
                <a:latin typeface="Calibri"/>
              </a:rPr>
              <a:t> and NTFS uses a software technique called </a:t>
            </a:r>
            <a:r>
              <a:rPr lang="en-US" sz="2000" b="1" i="1" strike="noStrike" spc="-1" dirty="0" smtClean="0">
                <a:solidFill>
                  <a:srgbClr val="0070C0"/>
                </a:solidFill>
                <a:latin typeface="Calibri"/>
              </a:rPr>
              <a:t>cluster remapping </a:t>
            </a:r>
            <a:r>
              <a:rPr lang="en-US" sz="2000" b="0" i="1" strike="noStrike" spc="-1" dirty="0" smtClean="0">
                <a:solidFill>
                  <a:srgbClr val="000000"/>
                </a:solidFill>
                <a:latin typeface="Calibri"/>
              </a:rPr>
              <a:t>(</a:t>
            </a:r>
            <a:r>
              <a:rPr lang="en-US" sz="2000" b="0" i="1" strike="noStrike" spc="-1" dirty="0" err="1" smtClean="0">
                <a:solidFill>
                  <a:srgbClr val="000000"/>
                </a:solidFill>
                <a:latin typeface="Calibri"/>
              </a:rPr>
              <a:t>i.e</a:t>
            </a:r>
            <a:r>
              <a:rPr lang="en-US" sz="2000" b="0" i="1" strike="noStrike" spc="-1" dirty="0" smtClean="0">
                <a:solidFill>
                  <a:srgbClr val="000000"/>
                </a:solidFill>
                <a:latin typeface="Calibri"/>
              </a:rPr>
              <a:t> changes the pointers in the MFT from bad block to unallocated block)</a:t>
            </a:r>
            <a:endParaRPr lang="en-US" sz="2000" b="0" strike="noStrike" spc="-1" dirty="0" smtClean="0">
              <a:solidFill>
                <a:srgbClr val="000000"/>
              </a:solidFill>
              <a:latin typeface="Calibri"/>
            </a:endParaRPr>
          </a:p>
          <a:p>
            <a:pPr marL="228600" indent="-228240">
              <a:lnSpc>
                <a:spcPct val="90000"/>
              </a:lnSpc>
              <a:spcBef>
                <a:spcPts val="1001"/>
              </a:spcBef>
              <a:buClr>
                <a:srgbClr val="000000"/>
              </a:buClr>
              <a:buFont typeface="Arial"/>
              <a:buChar char="•"/>
            </a:pPr>
            <a:endParaRPr lang="en-US" b="0" strike="noStrike" spc="-1" dirty="0" smtClean="0">
              <a:solidFill>
                <a:srgbClr val="000000"/>
              </a:solidFill>
              <a:latin typeface="Calibri"/>
            </a:endParaRPr>
          </a:p>
          <a:p>
            <a:pPr marL="228600" indent="-228240">
              <a:lnSpc>
                <a:spcPct val="90000"/>
              </a:lnSpc>
              <a:spcBef>
                <a:spcPts val="1001"/>
              </a:spcBef>
              <a:buClr>
                <a:srgbClr val="000000"/>
              </a:buClr>
              <a:buFont typeface="Arial"/>
              <a:buChar char="•"/>
            </a:pPr>
            <a:endParaRPr lang="en-US" b="0" strike="noStrike" spc="-1" dirty="0" smtClean="0">
              <a:solidFill>
                <a:srgbClr val="000000"/>
              </a:solidFill>
              <a:latin typeface="Calibri"/>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371880" y="651960"/>
            <a:ext cx="79995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C55A11"/>
                </a:solidFill>
                <a:latin typeface="Calibri"/>
              </a:rPr>
              <a:t>Volume Set On Two Drives</a:t>
            </a:r>
            <a:endParaRPr lang="en-IN" sz="2400" b="0" strike="noStrike" spc="-1">
              <a:latin typeface="Arial"/>
            </a:endParaRPr>
          </a:p>
        </p:txBody>
      </p:sp>
      <p:sp>
        <p:nvSpPr>
          <p:cNvPr id="169" name="Line 2"/>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pic>
        <p:nvPicPr>
          <p:cNvPr id="170" name="Picture 5"/>
          <p:cNvPicPr/>
          <p:nvPr/>
        </p:nvPicPr>
        <p:blipFill>
          <a:blip r:embed="rId3"/>
          <a:stretch/>
        </p:blipFill>
        <p:spPr>
          <a:xfrm>
            <a:off x="10659600" y="469800"/>
            <a:ext cx="933120" cy="1398600"/>
          </a:xfrm>
          <a:prstGeom prst="rect">
            <a:avLst/>
          </a:prstGeom>
          <a:ln>
            <a:noFill/>
          </a:ln>
        </p:spPr>
      </p:pic>
      <p:sp>
        <p:nvSpPr>
          <p:cNvPr id="171" name="CustomShape 3"/>
          <p:cNvSpPr/>
          <p:nvPr/>
        </p:nvSpPr>
        <p:spPr>
          <a:xfrm>
            <a:off x="393120" y="252360"/>
            <a:ext cx="74970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2F5597"/>
                </a:solidFill>
                <a:latin typeface="Calibri"/>
              </a:rPr>
              <a:t>OPERATING SYSTEMS</a:t>
            </a:r>
            <a:endParaRPr lang="en-IN" sz="2400" b="0" strike="noStrike" spc="-1">
              <a:latin typeface="Arial"/>
            </a:endParaRPr>
          </a:p>
        </p:txBody>
      </p:sp>
      <p:sp>
        <p:nvSpPr>
          <p:cNvPr id="172" name="TextShape 4"/>
          <p:cNvSpPr txBox="1"/>
          <p:nvPr/>
        </p:nvSpPr>
        <p:spPr>
          <a:xfrm>
            <a:off x="6238876" y="2000240"/>
            <a:ext cx="4071966" cy="3476421"/>
          </a:xfrm>
          <a:prstGeom prst="rect">
            <a:avLst/>
          </a:prstGeom>
          <a:noFill/>
          <a:ln>
            <a:noFill/>
          </a:ln>
        </p:spPr>
        <p:txBody>
          <a:bodyPr wrap="square" lIns="90000" tIns="45000" rIns="90000" bIns="45000">
            <a:spAutoFit/>
          </a:bodyPr>
          <a:lstStyle/>
          <a:p>
            <a:r>
              <a:rPr lang="en-IN" sz="2000" b="0" strike="noStrike" spc="-1" dirty="0">
                <a:solidFill>
                  <a:srgbClr val="000000"/>
                </a:solidFill>
                <a:latin typeface="Calibri" pitchFamily="34" charset="0"/>
                <a:cs typeface="Calibri" pitchFamily="34" charset="0"/>
              </a:rPr>
              <a:t>Logical volume or a </a:t>
            </a:r>
            <a:r>
              <a:rPr lang="en-IN" sz="2000" b="0" i="1" strike="noStrike" spc="-1" dirty="0">
                <a:solidFill>
                  <a:srgbClr val="000000"/>
                </a:solidFill>
                <a:latin typeface="Calibri" pitchFamily="34" charset="0"/>
                <a:cs typeface="Calibri" pitchFamily="34" charset="0"/>
              </a:rPr>
              <a:t>volume set can consist of up to 32 physical partitions</a:t>
            </a:r>
            <a:endParaRPr lang="en-IN" sz="2000" b="0" strike="noStrike" spc="-1" dirty="0">
              <a:latin typeface="Calibri" pitchFamily="34" charset="0"/>
              <a:cs typeface="Calibri" pitchFamily="34" charset="0"/>
            </a:endParaRPr>
          </a:p>
          <a:p>
            <a:r>
              <a:rPr lang="en-IN" sz="2000" b="0" i="1" strike="noStrike" spc="-1" dirty="0">
                <a:solidFill>
                  <a:srgbClr val="000000"/>
                </a:solidFill>
                <a:latin typeface="Calibri" pitchFamily="34" charset="0"/>
                <a:cs typeface="Calibri" pitchFamily="34" charset="0"/>
              </a:rPr>
              <a:t>A volume set can be extended by extending the bitmap metadata on the NTFS volume to cover the newly added </a:t>
            </a:r>
            <a:r>
              <a:rPr lang="en-IN" sz="2000" b="0" i="1" strike="noStrike" spc="-1" dirty="0" smtClean="0">
                <a:solidFill>
                  <a:srgbClr val="000000"/>
                </a:solidFill>
                <a:latin typeface="Calibri" pitchFamily="34" charset="0"/>
                <a:cs typeface="Calibri" pitchFamily="34" charset="0"/>
              </a:rPr>
              <a:t>space (bitmap </a:t>
            </a:r>
            <a:r>
              <a:rPr lang="en-IN" sz="2000" b="0" i="1" strike="noStrike" spc="-1" dirty="0">
                <a:solidFill>
                  <a:srgbClr val="000000"/>
                </a:solidFill>
                <a:latin typeface="Calibri" pitchFamily="34" charset="0"/>
                <a:cs typeface="Calibri" pitchFamily="34" charset="0"/>
              </a:rPr>
              <a:t>contains information about free or used data blocks/clusters on a </a:t>
            </a:r>
            <a:r>
              <a:rPr lang="en-IN" sz="2000" b="0" i="1" strike="noStrike" spc="-1" dirty="0" smtClean="0">
                <a:solidFill>
                  <a:srgbClr val="000000"/>
                </a:solidFill>
                <a:latin typeface="Calibri" pitchFamily="34" charset="0"/>
                <a:cs typeface="Calibri" pitchFamily="34" charset="0"/>
              </a:rPr>
              <a:t>volume)</a:t>
            </a:r>
            <a:endParaRPr lang="en-IN" sz="2000" b="0" strike="noStrike" spc="-1" dirty="0">
              <a:latin typeface="Calibri" pitchFamily="34" charset="0"/>
              <a:cs typeface="Calibri" pitchFamily="34" charset="0"/>
            </a:endParaRPr>
          </a:p>
          <a:p>
            <a:r>
              <a:rPr lang="en-IN" sz="2000" b="0" i="1" strike="noStrike" spc="-1" dirty="0">
                <a:solidFill>
                  <a:srgbClr val="000000"/>
                </a:solidFill>
                <a:latin typeface="Calibri" pitchFamily="34" charset="0"/>
                <a:cs typeface="Calibri" pitchFamily="34" charset="0"/>
              </a:rPr>
              <a:t>Fig 1==&gt; 128000 x 4 KB = 0.5 GB</a:t>
            </a:r>
            <a:endParaRPr lang="en-IN" sz="2000" b="0" strike="noStrike" spc="-1" dirty="0">
              <a:latin typeface="Calibri" pitchFamily="34" charset="0"/>
              <a:cs typeface="Calibri" pitchFamily="34" charset="0"/>
            </a:endParaRPr>
          </a:p>
          <a:p>
            <a:r>
              <a:rPr lang="en-IN" sz="2000" b="0" i="1" strike="noStrike" spc="-1" dirty="0">
                <a:solidFill>
                  <a:srgbClr val="000000"/>
                </a:solidFill>
                <a:latin typeface="Calibri" pitchFamily="34" charset="0"/>
                <a:cs typeface="Calibri" pitchFamily="34" charset="0"/>
              </a:rPr>
              <a:t>Fig 2 =&gt; 655360 x 4 KB = 2.5 GB</a:t>
            </a:r>
            <a:endParaRPr lang="en-IN" sz="2000" b="0" strike="noStrike" spc="-1" dirty="0">
              <a:latin typeface="Calibri" pitchFamily="34" charset="0"/>
              <a:cs typeface="Calibri" pitchFamily="34" charset="0"/>
            </a:endParaRPr>
          </a:p>
          <a:p>
            <a:endParaRPr lang="en-IN" sz="2000" b="0" strike="noStrike" spc="-1" dirty="0">
              <a:latin typeface="Calibri" pitchFamily="34" charset="0"/>
              <a:cs typeface="Calibri" pitchFamily="34" charset="0"/>
            </a:endParaRPr>
          </a:p>
        </p:txBody>
      </p:sp>
      <p:pic>
        <p:nvPicPr>
          <p:cNvPr id="173" name="Picture 172"/>
          <p:cNvPicPr/>
          <p:nvPr/>
        </p:nvPicPr>
        <p:blipFill>
          <a:blip r:embed="rId4"/>
          <a:stretch/>
        </p:blipFill>
        <p:spPr>
          <a:xfrm>
            <a:off x="309522" y="1928802"/>
            <a:ext cx="5734080" cy="3562200"/>
          </a:xfrm>
          <a:prstGeom prst="rect">
            <a:avLst/>
          </a:prstGeom>
          <a:ln>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 name="Picture 6"/>
          <p:cNvPicPr/>
          <p:nvPr/>
        </p:nvPicPr>
        <p:blipFill>
          <a:blip r:embed="rId3"/>
          <a:stretch/>
        </p:blipFill>
        <p:spPr>
          <a:xfrm>
            <a:off x="536400" y="1703160"/>
            <a:ext cx="7655760" cy="4284360"/>
          </a:xfrm>
          <a:prstGeom prst="rect">
            <a:avLst/>
          </a:prstGeom>
          <a:ln w="9360">
            <a:noFill/>
          </a:ln>
        </p:spPr>
      </p:pic>
      <p:sp>
        <p:nvSpPr>
          <p:cNvPr id="175" name="CustomShape 1"/>
          <p:cNvSpPr/>
          <p:nvPr/>
        </p:nvSpPr>
        <p:spPr>
          <a:xfrm>
            <a:off x="371880" y="651960"/>
            <a:ext cx="79995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C55A11"/>
                </a:solidFill>
                <a:latin typeface="Calibri"/>
              </a:rPr>
              <a:t>Stripe Set on Two Drives</a:t>
            </a:r>
            <a:endParaRPr lang="en-IN" sz="2400" b="0" strike="noStrike" spc="-1">
              <a:latin typeface="Arial"/>
            </a:endParaRPr>
          </a:p>
        </p:txBody>
      </p:sp>
      <p:sp>
        <p:nvSpPr>
          <p:cNvPr id="176" name="Line 2"/>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pic>
        <p:nvPicPr>
          <p:cNvPr id="177" name="Picture 5"/>
          <p:cNvPicPr/>
          <p:nvPr/>
        </p:nvPicPr>
        <p:blipFill>
          <a:blip r:embed="rId4"/>
          <a:stretch/>
        </p:blipFill>
        <p:spPr>
          <a:xfrm>
            <a:off x="10659600" y="469800"/>
            <a:ext cx="933120" cy="1398600"/>
          </a:xfrm>
          <a:prstGeom prst="rect">
            <a:avLst/>
          </a:prstGeom>
          <a:ln>
            <a:noFill/>
          </a:ln>
        </p:spPr>
      </p:pic>
      <p:sp>
        <p:nvSpPr>
          <p:cNvPr id="178" name="CustomShape 3"/>
          <p:cNvSpPr/>
          <p:nvPr/>
        </p:nvSpPr>
        <p:spPr>
          <a:xfrm>
            <a:off x="393120" y="252360"/>
            <a:ext cx="74970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2F5597"/>
                </a:solidFill>
                <a:latin typeface="Calibri"/>
              </a:rPr>
              <a:t>OPERATING SYSTEMS</a:t>
            </a:r>
            <a:endParaRPr lang="en-IN"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 name="Picture 1033"/>
          <p:cNvPicPr/>
          <p:nvPr/>
        </p:nvPicPr>
        <p:blipFill>
          <a:blip r:embed="rId3"/>
          <a:stretch/>
        </p:blipFill>
        <p:spPr>
          <a:xfrm>
            <a:off x="785880" y="2035440"/>
            <a:ext cx="8055720" cy="3870000"/>
          </a:xfrm>
          <a:prstGeom prst="rect">
            <a:avLst/>
          </a:prstGeom>
          <a:ln w="9360">
            <a:noFill/>
          </a:ln>
        </p:spPr>
      </p:pic>
      <p:sp>
        <p:nvSpPr>
          <p:cNvPr id="180" name="CustomShape 1"/>
          <p:cNvSpPr/>
          <p:nvPr/>
        </p:nvSpPr>
        <p:spPr>
          <a:xfrm>
            <a:off x="371880" y="651960"/>
            <a:ext cx="79995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C55A11"/>
                </a:solidFill>
                <a:latin typeface="Calibri"/>
              </a:rPr>
              <a:t>Stripe Set With Parity on Three Drives</a:t>
            </a:r>
            <a:endParaRPr lang="en-IN" sz="2400" b="0" strike="noStrike" spc="-1">
              <a:latin typeface="Arial"/>
            </a:endParaRPr>
          </a:p>
        </p:txBody>
      </p:sp>
      <p:sp>
        <p:nvSpPr>
          <p:cNvPr id="181" name="Line 2"/>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pic>
        <p:nvPicPr>
          <p:cNvPr id="182" name="Picture 5"/>
          <p:cNvPicPr/>
          <p:nvPr/>
        </p:nvPicPr>
        <p:blipFill>
          <a:blip r:embed="rId4"/>
          <a:stretch/>
        </p:blipFill>
        <p:spPr>
          <a:xfrm>
            <a:off x="10659600" y="469800"/>
            <a:ext cx="933120" cy="1398600"/>
          </a:xfrm>
          <a:prstGeom prst="rect">
            <a:avLst/>
          </a:prstGeom>
          <a:ln>
            <a:noFill/>
          </a:ln>
        </p:spPr>
      </p:pic>
      <p:sp>
        <p:nvSpPr>
          <p:cNvPr id="183" name="CustomShape 3"/>
          <p:cNvSpPr/>
          <p:nvPr/>
        </p:nvSpPr>
        <p:spPr>
          <a:xfrm>
            <a:off x="393120" y="252360"/>
            <a:ext cx="74970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2F5597"/>
                </a:solidFill>
                <a:latin typeface="Calibri"/>
              </a:rPr>
              <a:t>OPERATING SYSTEMS</a:t>
            </a:r>
            <a:endParaRPr lang="en-IN"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 name="Picture 1030"/>
          <p:cNvPicPr/>
          <p:nvPr/>
        </p:nvPicPr>
        <p:blipFill>
          <a:blip r:embed="rId3"/>
          <a:stretch/>
        </p:blipFill>
        <p:spPr>
          <a:xfrm>
            <a:off x="543240" y="1821960"/>
            <a:ext cx="7839720" cy="3919320"/>
          </a:xfrm>
          <a:prstGeom prst="rect">
            <a:avLst/>
          </a:prstGeom>
          <a:ln w="9360">
            <a:noFill/>
          </a:ln>
        </p:spPr>
      </p:pic>
      <p:sp>
        <p:nvSpPr>
          <p:cNvPr id="185" name="CustomShape 1"/>
          <p:cNvSpPr/>
          <p:nvPr/>
        </p:nvSpPr>
        <p:spPr>
          <a:xfrm>
            <a:off x="371880" y="651960"/>
            <a:ext cx="79995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C55A11"/>
                </a:solidFill>
                <a:latin typeface="Calibri"/>
              </a:rPr>
              <a:t>Mirror Set on Two Drives</a:t>
            </a:r>
            <a:endParaRPr lang="en-IN" sz="2400" b="0" strike="noStrike" spc="-1">
              <a:latin typeface="Arial"/>
            </a:endParaRPr>
          </a:p>
        </p:txBody>
      </p:sp>
      <p:sp>
        <p:nvSpPr>
          <p:cNvPr id="186" name="Line 2"/>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pic>
        <p:nvPicPr>
          <p:cNvPr id="187" name="Picture 5"/>
          <p:cNvPicPr/>
          <p:nvPr/>
        </p:nvPicPr>
        <p:blipFill>
          <a:blip r:embed="rId4"/>
          <a:stretch/>
        </p:blipFill>
        <p:spPr>
          <a:xfrm>
            <a:off x="10659600" y="469800"/>
            <a:ext cx="933120" cy="1398600"/>
          </a:xfrm>
          <a:prstGeom prst="rect">
            <a:avLst/>
          </a:prstGeom>
          <a:ln>
            <a:noFill/>
          </a:ln>
        </p:spPr>
      </p:pic>
      <p:sp>
        <p:nvSpPr>
          <p:cNvPr id="188" name="CustomShape 3"/>
          <p:cNvSpPr/>
          <p:nvPr/>
        </p:nvSpPr>
        <p:spPr>
          <a:xfrm>
            <a:off x="393120" y="252360"/>
            <a:ext cx="74970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2F5597"/>
                </a:solidFill>
                <a:latin typeface="Calibri"/>
              </a:rPr>
              <a:t>OPERATING SYSTEMS</a:t>
            </a:r>
            <a:endParaRPr lang="en-IN"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556200" y="1494000"/>
            <a:ext cx="9531000" cy="487656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400" b="0" strike="noStrike" spc="-1" dirty="0">
                <a:solidFill>
                  <a:srgbClr val="000000"/>
                </a:solidFill>
                <a:latin typeface="Calibri"/>
              </a:rPr>
              <a:t>To compress a file, NTFS divides the file’s data into </a:t>
            </a:r>
            <a:r>
              <a:rPr lang="en-US" sz="2400" b="0" i="1" strike="noStrike" spc="-1" dirty="0">
                <a:solidFill>
                  <a:srgbClr val="000000"/>
                </a:solidFill>
                <a:latin typeface="Calibri"/>
              </a:rPr>
              <a:t>compression units</a:t>
            </a:r>
            <a:r>
              <a:rPr lang="en-US" sz="2400" b="0" strike="noStrike" spc="-1" dirty="0">
                <a:solidFill>
                  <a:srgbClr val="000000"/>
                </a:solidFill>
                <a:latin typeface="Calibri"/>
              </a:rPr>
              <a:t>, which are blocks of 16 contiguous clusters.</a:t>
            </a:r>
          </a:p>
          <a:p>
            <a:pPr marL="864000" lvl="1" indent="-324000">
              <a:spcBef>
                <a:spcPts val="1134"/>
              </a:spcBef>
              <a:buClr>
                <a:srgbClr val="000000"/>
              </a:buClr>
              <a:buSzPct val="75000"/>
              <a:buFont typeface="Symbol" charset="2"/>
              <a:buChar char=""/>
            </a:pPr>
            <a:r>
              <a:rPr lang="en-US" sz="2400" b="0" strike="noStrike" spc="-1" dirty="0">
                <a:solidFill>
                  <a:srgbClr val="000000"/>
                </a:solidFill>
                <a:latin typeface="Calibri"/>
              </a:rPr>
              <a:t>To improve performance when reading contiguous compression units, NTFS </a:t>
            </a:r>
            <a:r>
              <a:rPr lang="en-US" sz="2400" b="0" strike="noStrike" spc="-1" dirty="0" err="1">
                <a:solidFill>
                  <a:srgbClr val="000000"/>
                </a:solidFill>
                <a:latin typeface="Calibri"/>
              </a:rPr>
              <a:t>prefetches</a:t>
            </a:r>
            <a:r>
              <a:rPr lang="en-US" sz="2400" b="0" strike="noStrike" spc="-1" dirty="0">
                <a:solidFill>
                  <a:srgbClr val="000000"/>
                </a:solidFill>
                <a:latin typeface="Calibri"/>
              </a:rPr>
              <a:t> and decompresses ahead of the application requests.</a:t>
            </a:r>
          </a:p>
          <a:p>
            <a:pPr marL="228600" indent="-228240">
              <a:lnSpc>
                <a:spcPct val="90000"/>
              </a:lnSpc>
              <a:spcBef>
                <a:spcPts val="1001"/>
              </a:spcBef>
              <a:buClr>
                <a:srgbClr val="000000"/>
              </a:buClr>
              <a:buFont typeface="Arial"/>
              <a:buChar char="•"/>
            </a:pPr>
            <a:r>
              <a:rPr lang="en-US" sz="2400" b="0" strike="noStrike" spc="-1" dirty="0">
                <a:solidFill>
                  <a:srgbClr val="000000"/>
                </a:solidFill>
                <a:latin typeface="Calibri"/>
              </a:rPr>
              <a:t>For sparse files, NTFS uses another technique to save space.</a:t>
            </a:r>
          </a:p>
          <a:p>
            <a:pPr marL="685800" lvl="1" indent="-228240">
              <a:lnSpc>
                <a:spcPct val="90000"/>
              </a:lnSpc>
              <a:spcBef>
                <a:spcPts val="499"/>
              </a:spcBef>
              <a:buClr>
                <a:srgbClr val="000000"/>
              </a:buClr>
              <a:buFont typeface="Arial"/>
              <a:buChar char="•"/>
            </a:pPr>
            <a:r>
              <a:rPr lang="en-US" sz="2400" b="0" strike="noStrike" spc="-1" dirty="0">
                <a:solidFill>
                  <a:srgbClr val="000000"/>
                </a:solidFill>
                <a:latin typeface="Calibri"/>
              </a:rPr>
              <a:t>Clusters that contain all zeros (</a:t>
            </a:r>
            <a:r>
              <a:rPr lang="en-US" sz="2400" b="0" strike="noStrike" spc="-1" dirty="0" err="1">
                <a:solidFill>
                  <a:srgbClr val="000000"/>
                </a:solidFill>
                <a:latin typeface="Calibri"/>
              </a:rPr>
              <a:t>ie</a:t>
            </a:r>
            <a:r>
              <a:rPr lang="en-US" sz="2400" b="0" strike="noStrike" spc="-1" dirty="0">
                <a:solidFill>
                  <a:srgbClr val="000000"/>
                </a:solidFill>
                <a:latin typeface="Calibri"/>
              </a:rPr>
              <a:t>. never been written) are not actually allocated or stored on disk.</a:t>
            </a:r>
          </a:p>
          <a:p>
            <a:pPr marL="685800" lvl="1" indent="-228240">
              <a:lnSpc>
                <a:spcPct val="90000"/>
              </a:lnSpc>
              <a:spcBef>
                <a:spcPts val="499"/>
              </a:spcBef>
              <a:buClr>
                <a:srgbClr val="000000"/>
              </a:buClr>
              <a:buFont typeface="Arial"/>
              <a:buChar char="•"/>
            </a:pPr>
            <a:r>
              <a:rPr lang="en-US" sz="2400" b="0" strike="noStrike" spc="-1" dirty="0">
                <a:solidFill>
                  <a:srgbClr val="000000"/>
                </a:solidFill>
                <a:latin typeface="Calibri"/>
              </a:rPr>
              <a:t>Instead, gaps are left in the sequence of virtual cluster numbers stored in the MFT entry for the file.</a:t>
            </a:r>
          </a:p>
          <a:p>
            <a:pPr marL="685800" lvl="1" indent="-228240">
              <a:lnSpc>
                <a:spcPct val="90000"/>
              </a:lnSpc>
              <a:spcBef>
                <a:spcPts val="499"/>
              </a:spcBef>
              <a:buClr>
                <a:srgbClr val="000000"/>
              </a:buClr>
              <a:buFont typeface="Arial"/>
              <a:buChar char="•"/>
            </a:pPr>
            <a:r>
              <a:rPr lang="en-US" sz="2400" b="0" strike="noStrike" spc="-1" dirty="0">
                <a:solidFill>
                  <a:srgbClr val="000000"/>
                </a:solidFill>
                <a:latin typeface="Calibri"/>
              </a:rPr>
              <a:t>When reading a file, if a gap in the virtual cluster numbers is found, NTFS just zero-fills that portion of the caller’s buffer.</a:t>
            </a:r>
          </a:p>
        </p:txBody>
      </p:sp>
      <p:sp>
        <p:nvSpPr>
          <p:cNvPr id="190" name="CustomShape 2"/>
          <p:cNvSpPr/>
          <p:nvPr/>
        </p:nvSpPr>
        <p:spPr>
          <a:xfrm>
            <a:off x="371880" y="651960"/>
            <a:ext cx="79995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C55A11"/>
                </a:solidFill>
                <a:latin typeface="Calibri"/>
              </a:rPr>
              <a:t>File System — Compression</a:t>
            </a:r>
            <a:endParaRPr lang="en-IN" sz="2400" b="0" strike="noStrike" spc="-1">
              <a:latin typeface="Arial"/>
            </a:endParaRPr>
          </a:p>
        </p:txBody>
      </p:sp>
      <p:sp>
        <p:nvSpPr>
          <p:cNvPr id="191" name="Line 3"/>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pic>
        <p:nvPicPr>
          <p:cNvPr id="192" name="Picture 5"/>
          <p:cNvPicPr/>
          <p:nvPr/>
        </p:nvPicPr>
        <p:blipFill>
          <a:blip r:embed="rId3"/>
          <a:stretch/>
        </p:blipFill>
        <p:spPr>
          <a:xfrm>
            <a:off x="10659600" y="469800"/>
            <a:ext cx="933120" cy="1398600"/>
          </a:xfrm>
          <a:prstGeom prst="rect">
            <a:avLst/>
          </a:prstGeom>
          <a:ln>
            <a:noFill/>
          </a:ln>
        </p:spPr>
      </p:pic>
      <p:sp>
        <p:nvSpPr>
          <p:cNvPr id="193" name="CustomShape 4"/>
          <p:cNvSpPr/>
          <p:nvPr/>
        </p:nvSpPr>
        <p:spPr>
          <a:xfrm>
            <a:off x="393120" y="252360"/>
            <a:ext cx="74970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2F5597"/>
                </a:solidFill>
                <a:latin typeface="Calibri"/>
              </a:rPr>
              <a:t>OPERATING SYSTEMS</a:t>
            </a:r>
            <a:endParaRPr lang="en-IN"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599040" y="1849680"/>
            <a:ext cx="74970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600" b="1" strike="noStrike" cap="all" spc="-1">
                <a:solidFill>
                  <a:srgbClr val="000000"/>
                </a:solidFill>
                <a:latin typeface="Calibri"/>
              </a:rPr>
              <a:t>Operating systems</a:t>
            </a:r>
            <a:endParaRPr lang="en-IN" sz="3600" b="0" strike="noStrike" spc="-1">
              <a:latin typeface="Arial"/>
            </a:endParaRPr>
          </a:p>
        </p:txBody>
      </p:sp>
      <p:sp>
        <p:nvSpPr>
          <p:cNvPr id="98" name="CustomShape 2"/>
          <p:cNvSpPr/>
          <p:nvPr/>
        </p:nvSpPr>
        <p:spPr>
          <a:xfrm>
            <a:off x="599040" y="5489640"/>
            <a:ext cx="749700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000000"/>
                </a:solidFill>
                <a:latin typeface="Calibri"/>
              </a:rPr>
              <a:t>Venkatesh Prasad</a:t>
            </a:r>
            <a:endParaRPr lang="en-IN" sz="2400" b="0" strike="noStrike" spc="-1">
              <a:latin typeface="Arial"/>
            </a:endParaRPr>
          </a:p>
          <a:p>
            <a:pPr>
              <a:lnSpc>
                <a:spcPct val="100000"/>
              </a:lnSpc>
            </a:pPr>
            <a:endParaRPr lang="en-IN" sz="2400" b="0" strike="noStrike" spc="-1">
              <a:latin typeface="Arial"/>
            </a:endParaRPr>
          </a:p>
        </p:txBody>
      </p:sp>
      <p:sp>
        <p:nvSpPr>
          <p:cNvPr id="99" name="CustomShape 3"/>
          <p:cNvSpPr/>
          <p:nvPr/>
        </p:nvSpPr>
        <p:spPr>
          <a:xfrm>
            <a:off x="599040" y="5887440"/>
            <a:ext cx="749700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0" strike="noStrike" spc="-1">
                <a:solidFill>
                  <a:srgbClr val="000000"/>
                </a:solidFill>
                <a:latin typeface="Calibri"/>
              </a:rPr>
              <a:t>Department of Computer Science</a:t>
            </a:r>
            <a:endParaRPr lang="en-IN" sz="2000" b="0" strike="noStrike" spc="-1">
              <a:latin typeface="Arial"/>
            </a:endParaRPr>
          </a:p>
        </p:txBody>
      </p:sp>
      <p:grpSp>
        <p:nvGrpSpPr>
          <p:cNvPr id="100" name="Group 4"/>
          <p:cNvGrpSpPr/>
          <p:nvPr/>
        </p:nvGrpSpPr>
        <p:grpSpPr>
          <a:xfrm>
            <a:off x="313920" y="5490000"/>
            <a:ext cx="1066680" cy="1077480"/>
            <a:chOff x="313920" y="5490000"/>
            <a:chExt cx="1066680" cy="1077480"/>
          </a:xfrm>
        </p:grpSpPr>
        <p:sp>
          <p:nvSpPr>
            <p:cNvPr id="101" name="CustomShape 5"/>
            <p:cNvSpPr/>
            <p:nvPr/>
          </p:nvSpPr>
          <p:spPr>
            <a:xfrm rot="5400000">
              <a:off x="824400" y="6011280"/>
              <a:ext cx="45360" cy="10666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02" name="CustomShape 6"/>
            <p:cNvSpPr/>
            <p:nvPr/>
          </p:nvSpPr>
          <p:spPr>
            <a:xfrm rot="10800000">
              <a:off x="314280" y="5490000"/>
              <a:ext cx="45360" cy="106668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grpSp>
      <p:sp>
        <p:nvSpPr>
          <p:cNvPr id="103" name="Line 7"/>
          <p:cNvSpPr/>
          <p:nvPr/>
        </p:nvSpPr>
        <p:spPr>
          <a:xfrm flipV="1">
            <a:off x="0" y="2596680"/>
            <a:ext cx="7903800" cy="68400"/>
          </a:xfrm>
          <a:prstGeom prst="line">
            <a:avLst/>
          </a:prstGeom>
          <a:ln w="38160">
            <a:solidFill>
              <a:srgbClr val="DFA267"/>
            </a:solidFill>
          </a:ln>
        </p:spPr>
        <p:style>
          <a:lnRef idx="1">
            <a:schemeClr val="accent1"/>
          </a:lnRef>
          <a:fillRef idx="0">
            <a:schemeClr val="accent1"/>
          </a:fillRef>
          <a:effectRef idx="0">
            <a:schemeClr val="accent1"/>
          </a:effectRef>
          <a:fontRef idx="minor"/>
        </p:style>
      </p:sp>
      <p:pic>
        <p:nvPicPr>
          <p:cNvPr id="104" name="Picture 3"/>
          <p:cNvPicPr/>
          <p:nvPr/>
        </p:nvPicPr>
        <p:blipFill>
          <a:blip r:embed="rId3"/>
          <a:stretch/>
        </p:blipFill>
        <p:spPr>
          <a:xfrm>
            <a:off x="10659600" y="469800"/>
            <a:ext cx="933120" cy="1398600"/>
          </a:xfrm>
          <a:prstGeom prst="rect">
            <a:avLst/>
          </a:prstGeom>
          <a:ln>
            <a:noFill/>
          </a:ln>
        </p:spPr>
      </p:pic>
      <p:sp>
        <p:nvSpPr>
          <p:cNvPr id="105" name="CustomShape 8"/>
          <p:cNvSpPr/>
          <p:nvPr/>
        </p:nvSpPr>
        <p:spPr>
          <a:xfrm>
            <a:off x="359640" y="3094920"/>
            <a:ext cx="9608760" cy="209376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spcBef>
                <a:spcPts val="839"/>
              </a:spcBef>
            </a:pPr>
            <a:r>
              <a:rPr lang="en-IN" sz="2400" b="1" strike="noStrike" spc="-1">
                <a:latin typeface="Calibri"/>
                <a:ea typeface="MS PGothic"/>
              </a:rPr>
              <a:t>Case Study – Windows File System</a:t>
            </a:r>
            <a:endParaRPr lang="en-IN"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556200" y="1494000"/>
            <a:ext cx="9531000" cy="487656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rPr>
              <a:t>Mount Points, Symbolic links, Hard Links</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Hard links: A single file has an entry in more than one directory of the same volume</a:t>
            </a:r>
          </a:p>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rPr>
              <a:t>NTFS Journal – describes all changes that have been made to the file system.</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Used by services such as User-mode (to identify what files have changed), search indexer (to re-index files) and file-replication (to replicate files across the network)</a:t>
            </a:r>
          </a:p>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rPr>
              <a:t>Snapshots to create a shadow copy of volume for backup (and recovery of files if accidentally deleted) </a:t>
            </a:r>
          </a:p>
        </p:txBody>
      </p:sp>
      <p:sp>
        <p:nvSpPr>
          <p:cNvPr id="195" name="CustomShape 2"/>
          <p:cNvSpPr/>
          <p:nvPr/>
        </p:nvSpPr>
        <p:spPr>
          <a:xfrm>
            <a:off x="371880" y="651960"/>
            <a:ext cx="79995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C55A11"/>
                </a:solidFill>
                <a:latin typeface="Calibri"/>
              </a:rPr>
              <a:t>File System (Contd.)</a:t>
            </a:r>
            <a:endParaRPr lang="en-IN" sz="2400" b="0" strike="noStrike" spc="-1">
              <a:latin typeface="Arial"/>
            </a:endParaRPr>
          </a:p>
        </p:txBody>
      </p:sp>
      <p:sp>
        <p:nvSpPr>
          <p:cNvPr id="196" name="Line 3"/>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pic>
        <p:nvPicPr>
          <p:cNvPr id="197" name="Picture 5"/>
          <p:cNvPicPr/>
          <p:nvPr/>
        </p:nvPicPr>
        <p:blipFill>
          <a:blip r:embed="rId3"/>
          <a:stretch/>
        </p:blipFill>
        <p:spPr>
          <a:xfrm>
            <a:off x="10659600" y="469800"/>
            <a:ext cx="933120" cy="1398600"/>
          </a:xfrm>
          <a:prstGeom prst="rect">
            <a:avLst/>
          </a:prstGeom>
          <a:ln>
            <a:noFill/>
          </a:ln>
        </p:spPr>
      </p:pic>
      <p:sp>
        <p:nvSpPr>
          <p:cNvPr id="198" name="CustomShape 4"/>
          <p:cNvSpPr/>
          <p:nvPr/>
        </p:nvSpPr>
        <p:spPr>
          <a:xfrm>
            <a:off x="393120" y="252360"/>
            <a:ext cx="74970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2F5597"/>
                </a:solidFill>
                <a:latin typeface="Calibri"/>
              </a:rPr>
              <a:t>OPERATING SYSTEMS</a:t>
            </a:r>
            <a:endParaRPr lang="en-IN"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Line 1"/>
          <p:cNvSpPr/>
          <p:nvPr/>
        </p:nvSpPr>
        <p:spPr>
          <a:xfrm>
            <a:off x="5447880" y="2887200"/>
            <a:ext cx="458172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sp>
        <p:nvSpPr>
          <p:cNvPr id="200" name="CustomShape 2"/>
          <p:cNvSpPr/>
          <p:nvPr/>
        </p:nvSpPr>
        <p:spPr>
          <a:xfrm>
            <a:off x="5460480" y="4049640"/>
            <a:ext cx="74970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000000"/>
                </a:solidFill>
                <a:latin typeface="Calibri"/>
              </a:rPr>
              <a:t>venkateshprasad@pes.edu</a:t>
            </a:r>
            <a:endParaRPr lang="en-IN" sz="2400" b="0" strike="noStrike" spc="-1">
              <a:latin typeface="Arial"/>
            </a:endParaRPr>
          </a:p>
        </p:txBody>
      </p:sp>
      <p:grpSp>
        <p:nvGrpSpPr>
          <p:cNvPr id="201" name="Group 3"/>
          <p:cNvGrpSpPr/>
          <p:nvPr/>
        </p:nvGrpSpPr>
        <p:grpSpPr>
          <a:xfrm>
            <a:off x="313920" y="349560"/>
            <a:ext cx="11518200" cy="6217920"/>
            <a:chOff x="313920" y="349560"/>
            <a:chExt cx="11518200" cy="6217920"/>
          </a:xfrm>
        </p:grpSpPr>
        <p:sp>
          <p:nvSpPr>
            <p:cNvPr id="202" name="CustomShape 4"/>
            <p:cNvSpPr/>
            <p:nvPr/>
          </p:nvSpPr>
          <p:spPr>
            <a:xfrm>
              <a:off x="11786400" y="360720"/>
              <a:ext cx="45360" cy="10666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03" name="CustomShape 5"/>
            <p:cNvSpPr/>
            <p:nvPr/>
          </p:nvSpPr>
          <p:spPr>
            <a:xfrm rot="5400000">
              <a:off x="11275920" y="-160920"/>
              <a:ext cx="45360" cy="10666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04" name="CustomShape 6"/>
            <p:cNvSpPr/>
            <p:nvPr/>
          </p:nvSpPr>
          <p:spPr>
            <a:xfrm rot="5400000">
              <a:off x="824400" y="6011280"/>
              <a:ext cx="45360" cy="10666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05" name="CustomShape 7"/>
            <p:cNvSpPr/>
            <p:nvPr/>
          </p:nvSpPr>
          <p:spPr>
            <a:xfrm rot="10800000">
              <a:off x="314280" y="5490000"/>
              <a:ext cx="45360" cy="10666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grpSp>
      <p:pic>
        <p:nvPicPr>
          <p:cNvPr id="206" name="Picture 17"/>
          <p:cNvPicPr/>
          <p:nvPr/>
        </p:nvPicPr>
        <p:blipFill>
          <a:blip r:embed="rId2"/>
          <a:stretch/>
        </p:blipFill>
        <p:spPr>
          <a:xfrm>
            <a:off x="2412000" y="1606320"/>
            <a:ext cx="2368800" cy="3549960"/>
          </a:xfrm>
          <a:prstGeom prst="rect">
            <a:avLst/>
          </a:prstGeom>
          <a:ln>
            <a:noFill/>
          </a:ln>
        </p:spPr>
      </p:pic>
      <p:sp>
        <p:nvSpPr>
          <p:cNvPr id="207" name="CustomShape 8"/>
          <p:cNvSpPr/>
          <p:nvPr/>
        </p:nvSpPr>
        <p:spPr>
          <a:xfrm>
            <a:off x="5448240" y="2049480"/>
            <a:ext cx="460332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600" b="1" strike="noStrike" spc="-1">
                <a:solidFill>
                  <a:srgbClr val="C55A11"/>
                </a:solidFill>
                <a:latin typeface="Calibri"/>
              </a:rPr>
              <a:t>THANK YOU</a:t>
            </a:r>
            <a:endParaRPr lang="en-IN" sz="3600" b="0" strike="noStrike" spc="-1">
              <a:latin typeface="Arial"/>
            </a:endParaRPr>
          </a:p>
        </p:txBody>
      </p:sp>
      <p:sp>
        <p:nvSpPr>
          <p:cNvPr id="208" name="CustomShape 9"/>
          <p:cNvSpPr/>
          <p:nvPr/>
        </p:nvSpPr>
        <p:spPr>
          <a:xfrm>
            <a:off x="5448240" y="3128400"/>
            <a:ext cx="74970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000000"/>
                </a:solidFill>
                <a:latin typeface="Calibri"/>
              </a:rPr>
              <a:t>Venkatesh Prasad</a:t>
            </a:r>
            <a:endParaRPr lang="en-IN" sz="2400" b="0" strike="noStrike" spc="-1">
              <a:latin typeface="Arial"/>
            </a:endParaRPr>
          </a:p>
        </p:txBody>
      </p:sp>
      <p:sp>
        <p:nvSpPr>
          <p:cNvPr id="209" name="CustomShape 10"/>
          <p:cNvSpPr/>
          <p:nvPr/>
        </p:nvSpPr>
        <p:spPr>
          <a:xfrm>
            <a:off x="5448240" y="3525840"/>
            <a:ext cx="74970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0" strike="noStrike" spc="-1">
                <a:solidFill>
                  <a:srgbClr val="000000"/>
                </a:solidFill>
                <a:latin typeface="Calibri"/>
              </a:rPr>
              <a:t>Department of Computer Science Engineering</a:t>
            </a:r>
            <a:endParaRPr lang="en-IN"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71880" y="651960"/>
            <a:ext cx="79995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C55A11"/>
                </a:solidFill>
                <a:latin typeface="Calibri"/>
              </a:rPr>
              <a:t>Slides Credits for all PPTs of this course </a:t>
            </a:r>
            <a:endParaRPr lang="en-IN" sz="2400" b="0" strike="noStrike" spc="-1">
              <a:latin typeface="Arial"/>
            </a:endParaRPr>
          </a:p>
        </p:txBody>
      </p:sp>
      <p:sp>
        <p:nvSpPr>
          <p:cNvPr id="107" name="Line 2"/>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pic>
        <p:nvPicPr>
          <p:cNvPr id="108" name="Picture 5"/>
          <p:cNvPicPr/>
          <p:nvPr/>
        </p:nvPicPr>
        <p:blipFill>
          <a:blip r:embed="rId2"/>
          <a:stretch/>
        </p:blipFill>
        <p:spPr>
          <a:xfrm>
            <a:off x="10659600" y="469800"/>
            <a:ext cx="933120" cy="1398600"/>
          </a:xfrm>
          <a:prstGeom prst="rect">
            <a:avLst/>
          </a:prstGeom>
          <a:ln>
            <a:noFill/>
          </a:ln>
        </p:spPr>
      </p:pic>
      <p:sp>
        <p:nvSpPr>
          <p:cNvPr id="109" name="CustomShape 3"/>
          <p:cNvSpPr/>
          <p:nvPr/>
        </p:nvSpPr>
        <p:spPr>
          <a:xfrm>
            <a:off x="235080" y="1509120"/>
            <a:ext cx="8813520" cy="4801314"/>
          </a:xfrm>
          <a:prstGeom prst="rect">
            <a:avLst/>
          </a:prstGeom>
          <a:noFill/>
          <a:ln>
            <a:noFill/>
          </a:ln>
        </p:spPr>
        <p:style>
          <a:lnRef idx="0">
            <a:scrgbClr r="0" g="0" b="0"/>
          </a:lnRef>
          <a:fillRef idx="0">
            <a:scrgbClr r="0" g="0" b="0"/>
          </a:fillRef>
          <a:effectRef idx="0">
            <a:scrgbClr r="0" g="0" b="0"/>
          </a:effectRef>
          <a:fontRef idx="minor"/>
        </p:style>
        <p:txBody>
          <a:bodyPr tIns="0" bIns="0" anchor="ctr">
            <a:spAutoFit/>
          </a:bodyPr>
          <a:lstStyle/>
          <a:p>
            <a:pPr marL="343080" indent="-342720">
              <a:lnSpc>
                <a:spcPct val="100000"/>
              </a:lnSpc>
              <a:buClr>
                <a:srgbClr val="0070C0"/>
              </a:buClr>
              <a:buFont typeface="Arial"/>
              <a:buChar char="•"/>
            </a:pPr>
            <a:r>
              <a:rPr lang="en-IN" sz="2400" b="0" strike="noStrike" spc="-1" dirty="0">
                <a:solidFill>
                  <a:srgbClr val="0070C0"/>
                </a:solidFill>
                <a:latin typeface="Calibri"/>
              </a:rPr>
              <a:t>The slides/diagrams in this course are an </a:t>
            </a:r>
            <a:r>
              <a:rPr lang="en-IN" sz="2400" b="1" strike="noStrike" spc="-1" dirty="0">
                <a:solidFill>
                  <a:srgbClr val="0070C0"/>
                </a:solidFill>
                <a:latin typeface="Calibri"/>
              </a:rPr>
              <a:t>adaptation</a:t>
            </a:r>
            <a:r>
              <a:rPr lang="en-IN" sz="2400" b="0" strike="noStrike" spc="-1" dirty="0">
                <a:solidFill>
                  <a:srgbClr val="0070C0"/>
                </a:solidFill>
                <a:latin typeface="Calibri"/>
              </a:rPr>
              <a:t>, </a:t>
            </a:r>
            <a:r>
              <a:rPr lang="en-IN" sz="2400" b="1" strike="noStrike" spc="-1" dirty="0">
                <a:solidFill>
                  <a:srgbClr val="0070C0"/>
                </a:solidFill>
                <a:latin typeface="Calibri"/>
              </a:rPr>
              <a:t>combination</a:t>
            </a:r>
            <a:r>
              <a:rPr lang="en-IN" sz="2400" b="0" strike="noStrike" spc="-1" dirty="0">
                <a:solidFill>
                  <a:srgbClr val="0070C0"/>
                </a:solidFill>
                <a:latin typeface="Calibri"/>
              </a:rPr>
              <a:t>, and </a:t>
            </a:r>
            <a:r>
              <a:rPr lang="en-IN" sz="2400" b="1" strike="noStrike" spc="-1" dirty="0">
                <a:solidFill>
                  <a:srgbClr val="0070C0"/>
                </a:solidFill>
                <a:latin typeface="Calibri"/>
              </a:rPr>
              <a:t>enhancement</a:t>
            </a:r>
            <a:r>
              <a:rPr lang="en-IN" sz="2400" b="0" strike="noStrike" spc="-1" dirty="0">
                <a:solidFill>
                  <a:srgbClr val="0070C0"/>
                </a:solidFill>
                <a:latin typeface="Calibri"/>
              </a:rPr>
              <a:t> of material from the following resources and persons:</a:t>
            </a:r>
            <a:endParaRPr lang="en-IN" sz="2400" b="0" strike="noStrike" spc="-1" dirty="0">
              <a:latin typeface="Arial"/>
            </a:endParaRPr>
          </a:p>
          <a:p>
            <a:pPr>
              <a:lnSpc>
                <a:spcPct val="100000"/>
              </a:lnSpc>
            </a:pPr>
            <a:endParaRPr lang="en-IN" sz="2400" b="0" strike="noStrike" spc="-1" dirty="0">
              <a:latin typeface="Arial"/>
            </a:endParaRPr>
          </a:p>
          <a:p>
            <a:pPr marL="457200" indent="-456840">
              <a:lnSpc>
                <a:spcPct val="100000"/>
              </a:lnSpc>
              <a:buClr>
                <a:srgbClr val="000000"/>
              </a:buClr>
              <a:buFont typeface="Calibri Light"/>
              <a:buAutoNum type="arabicPeriod"/>
            </a:pPr>
            <a:r>
              <a:rPr lang="en-IN" sz="2400" b="0" strike="noStrike" spc="-1" dirty="0">
                <a:solidFill>
                  <a:srgbClr val="000000"/>
                </a:solidFill>
                <a:latin typeface="Calibri"/>
              </a:rPr>
              <a:t>Slides of Operating System Concepts, Abraham </a:t>
            </a:r>
            <a:r>
              <a:rPr lang="en-IN" sz="2400" b="0" strike="noStrike" spc="-1" dirty="0" err="1">
                <a:solidFill>
                  <a:srgbClr val="000000"/>
                </a:solidFill>
                <a:latin typeface="Calibri"/>
              </a:rPr>
              <a:t>Silberschatz</a:t>
            </a:r>
            <a:r>
              <a:rPr lang="en-IN" sz="2400" b="0" strike="noStrike" spc="-1" dirty="0">
                <a:solidFill>
                  <a:srgbClr val="000000"/>
                </a:solidFill>
                <a:latin typeface="Calibri"/>
              </a:rPr>
              <a:t>, Peter Baer Galvin, Greg Gagne -  9</a:t>
            </a:r>
            <a:r>
              <a:rPr lang="en-IN" sz="2400" b="0" strike="noStrike" spc="-1" baseline="30000" dirty="0">
                <a:solidFill>
                  <a:srgbClr val="000000"/>
                </a:solidFill>
                <a:latin typeface="Calibri"/>
              </a:rPr>
              <a:t>th</a:t>
            </a:r>
            <a:r>
              <a:rPr lang="en-IN" sz="2400" b="0" strike="noStrike" spc="-1" dirty="0">
                <a:solidFill>
                  <a:srgbClr val="000000"/>
                </a:solidFill>
                <a:latin typeface="Calibri"/>
              </a:rPr>
              <a:t> edition 2013 and some slides from 10</a:t>
            </a:r>
            <a:r>
              <a:rPr lang="en-IN" sz="2400" b="0" strike="noStrike" spc="-1" baseline="30000" dirty="0">
                <a:solidFill>
                  <a:srgbClr val="000000"/>
                </a:solidFill>
                <a:latin typeface="Calibri"/>
              </a:rPr>
              <a:t>th</a:t>
            </a:r>
            <a:r>
              <a:rPr lang="en-IN" sz="2400" b="0" strike="noStrike" spc="-1" dirty="0">
                <a:solidFill>
                  <a:srgbClr val="000000"/>
                </a:solidFill>
                <a:latin typeface="Calibri"/>
              </a:rPr>
              <a:t> edition 2018</a:t>
            </a:r>
            <a:endParaRPr lang="en-IN" sz="2400" b="0" strike="noStrike" spc="-1" dirty="0">
              <a:latin typeface="Arial"/>
            </a:endParaRPr>
          </a:p>
          <a:p>
            <a:pPr marL="457200" indent="-456840">
              <a:lnSpc>
                <a:spcPct val="100000"/>
              </a:lnSpc>
              <a:buClr>
                <a:srgbClr val="000000"/>
              </a:buClr>
              <a:buFont typeface="Calibri Light"/>
              <a:buAutoNum type="arabicPeriod"/>
            </a:pPr>
            <a:r>
              <a:rPr lang="en-IN" sz="2400" b="0" strike="noStrike" spc="-1" dirty="0">
                <a:solidFill>
                  <a:srgbClr val="000000"/>
                </a:solidFill>
                <a:latin typeface="Calibri"/>
              </a:rPr>
              <a:t>Some conceptual text and diagram from Operating Systems - Internals and Design Principles, William Stallings, 9</a:t>
            </a:r>
            <a:r>
              <a:rPr lang="en-IN" sz="2400" b="0" strike="noStrike" spc="-1" baseline="30000" dirty="0">
                <a:solidFill>
                  <a:srgbClr val="000000"/>
                </a:solidFill>
                <a:latin typeface="Calibri"/>
              </a:rPr>
              <a:t>th</a:t>
            </a:r>
            <a:r>
              <a:rPr lang="en-IN" sz="2400" b="0" strike="noStrike" spc="-1" dirty="0">
                <a:solidFill>
                  <a:srgbClr val="000000"/>
                </a:solidFill>
                <a:latin typeface="Calibri"/>
              </a:rPr>
              <a:t> edition 2018</a:t>
            </a:r>
            <a:endParaRPr lang="en-IN" sz="2400" b="0" strike="noStrike" spc="-1" dirty="0">
              <a:latin typeface="Arial"/>
            </a:endParaRPr>
          </a:p>
          <a:p>
            <a:pPr marL="457200" indent="-456840">
              <a:lnSpc>
                <a:spcPct val="100000"/>
              </a:lnSpc>
              <a:buClr>
                <a:srgbClr val="000000"/>
              </a:buClr>
              <a:buFont typeface="Calibri Light"/>
              <a:buAutoNum type="arabicPeriod"/>
            </a:pPr>
            <a:r>
              <a:rPr lang="en-IN" sz="2400" b="0" strike="noStrike" spc="-1" dirty="0">
                <a:solidFill>
                  <a:srgbClr val="000000"/>
                </a:solidFill>
                <a:latin typeface="Calibri"/>
              </a:rPr>
              <a:t>Some presentation transcripts from A. Frank – P. Weisberg</a:t>
            </a:r>
            <a:endParaRPr lang="en-IN" sz="2400" b="0" strike="noStrike" spc="-1" dirty="0">
              <a:latin typeface="Arial"/>
            </a:endParaRPr>
          </a:p>
          <a:p>
            <a:pPr marL="457200" indent="-456840">
              <a:lnSpc>
                <a:spcPct val="100000"/>
              </a:lnSpc>
              <a:buClr>
                <a:srgbClr val="000000"/>
              </a:buClr>
              <a:buFont typeface="Calibri Light"/>
              <a:buAutoNum type="arabicPeriod"/>
            </a:pPr>
            <a:r>
              <a:rPr lang="en-IN" sz="2400" b="0" strike="noStrike" spc="-1" dirty="0">
                <a:solidFill>
                  <a:srgbClr val="000000"/>
                </a:solidFill>
                <a:latin typeface="Calibri"/>
              </a:rPr>
              <a:t>Some conceptual text from Operating Systems: Three Easy Pieces, </a:t>
            </a:r>
            <a:r>
              <a:rPr lang="en-IN" sz="2400" b="0" strike="noStrike" spc="-1" dirty="0" err="1">
                <a:solidFill>
                  <a:srgbClr val="000000"/>
                </a:solidFill>
                <a:latin typeface="Calibri"/>
              </a:rPr>
              <a:t>Remzi</a:t>
            </a:r>
            <a:r>
              <a:rPr lang="en-IN" sz="2400" b="0" strike="noStrike" spc="-1" dirty="0">
                <a:solidFill>
                  <a:srgbClr val="000000"/>
                </a:solidFill>
                <a:latin typeface="Calibri"/>
              </a:rPr>
              <a:t> </a:t>
            </a:r>
            <a:r>
              <a:rPr lang="en-IN" sz="2400" b="0" strike="noStrike" spc="-1" dirty="0" err="1">
                <a:solidFill>
                  <a:srgbClr val="000000"/>
                </a:solidFill>
                <a:latin typeface="Calibri"/>
              </a:rPr>
              <a:t>Arpaci-Dusseau</a:t>
            </a:r>
            <a:r>
              <a:rPr lang="en-IN" sz="2400" b="0" strike="noStrike" spc="-1" dirty="0">
                <a:solidFill>
                  <a:srgbClr val="000000"/>
                </a:solidFill>
                <a:latin typeface="Calibri"/>
              </a:rPr>
              <a:t>, Andrea </a:t>
            </a:r>
            <a:r>
              <a:rPr lang="en-IN" sz="2400" b="0" strike="noStrike" spc="-1" dirty="0" err="1">
                <a:solidFill>
                  <a:srgbClr val="000000"/>
                </a:solidFill>
                <a:latin typeface="Calibri"/>
              </a:rPr>
              <a:t>Arpaci</a:t>
            </a:r>
            <a:r>
              <a:rPr lang="en-IN" sz="2400" b="0" strike="noStrike" spc="-1" dirty="0">
                <a:solidFill>
                  <a:srgbClr val="000000"/>
                </a:solidFill>
                <a:latin typeface="Calibri"/>
              </a:rPr>
              <a:t> </a:t>
            </a:r>
            <a:r>
              <a:rPr lang="en-IN" sz="2400" b="0" strike="noStrike" spc="-1" dirty="0" err="1">
                <a:solidFill>
                  <a:srgbClr val="000000"/>
                </a:solidFill>
                <a:latin typeface="Calibri"/>
              </a:rPr>
              <a:t>Dusseau</a:t>
            </a:r>
            <a:r>
              <a:rPr lang="en-IN" sz="2400" b="0" strike="noStrike" spc="-1" dirty="0">
                <a:solidFill>
                  <a:srgbClr val="000000"/>
                </a:solidFill>
                <a:latin typeface="Calibri"/>
              </a:rPr>
              <a:t> </a:t>
            </a:r>
            <a:endParaRPr lang="en-IN" sz="2400" b="0" strike="noStrike" spc="-1" dirty="0" smtClean="0">
              <a:solidFill>
                <a:srgbClr val="000000"/>
              </a:solidFill>
              <a:latin typeface="Calibri"/>
            </a:endParaRPr>
          </a:p>
          <a:p>
            <a:pPr marL="457200" indent="-456840">
              <a:lnSpc>
                <a:spcPct val="100000"/>
              </a:lnSpc>
              <a:buClr>
                <a:srgbClr val="000000"/>
              </a:buClr>
              <a:buFont typeface="Calibri Light"/>
              <a:buAutoNum type="arabicPeriod"/>
            </a:pPr>
            <a:r>
              <a:rPr lang="en-IN" sz="2400" spc="-1" smtClean="0">
                <a:solidFill>
                  <a:srgbClr val="000000"/>
                </a:solidFill>
                <a:latin typeface="Calibri"/>
              </a:rPr>
              <a:t>Internet source</a:t>
            </a:r>
            <a:endParaRPr lang="en-IN" sz="2400" b="0" strike="noStrike" spc="-1">
              <a:latin typeface="Arial"/>
            </a:endParaRPr>
          </a:p>
        </p:txBody>
      </p:sp>
      <p:sp>
        <p:nvSpPr>
          <p:cNvPr id="110" name="CustomShape 4"/>
          <p:cNvSpPr/>
          <p:nvPr/>
        </p:nvSpPr>
        <p:spPr>
          <a:xfrm>
            <a:off x="393120" y="252360"/>
            <a:ext cx="74970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2F5597"/>
                </a:solidFill>
                <a:latin typeface="Calibri"/>
              </a:rPr>
              <a:t>OPERATING SYSTEMS</a:t>
            </a:r>
            <a:endParaRPr lang="en-IN" sz="2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371880" y="651960"/>
            <a:ext cx="79995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dirty="0">
                <a:solidFill>
                  <a:srgbClr val="C55A11"/>
                </a:solidFill>
                <a:latin typeface="Calibri"/>
              </a:rPr>
              <a:t>File </a:t>
            </a:r>
            <a:r>
              <a:rPr lang="en-IN" sz="2400" b="1" strike="noStrike" spc="-1" dirty="0" smtClean="0">
                <a:solidFill>
                  <a:srgbClr val="C55A11"/>
                </a:solidFill>
                <a:latin typeface="Calibri"/>
              </a:rPr>
              <a:t>System - Basics</a:t>
            </a:r>
            <a:endParaRPr lang="en-IN" sz="2400" b="0" strike="noStrike" spc="-1" dirty="0">
              <a:latin typeface="Arial"/>
            </a:endParaRPr>
          </a:p>
        </p:txBody>
      </p:sp>
      <p:sp>
        <p:nvSpPr>
          <p:cNvPr id="112" name="Line 2"/>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pic>
        <p:nvPicPr>
          <p:cNvPr id="113" name="Picture 5"/>
          <p:cNvPicPr/>
          <p:nvPr/>
        </p:nvPicPr>
        <p:blipFill>
          <a:blip r:embed="rId3"/>
          <a:stretch/>
        </p:blipFill>
        <p:spPr>
          <a:xfrm>
            <a:off x="10659600" y="469800"/>
            <a:ext cx="933120" cy="1398600"/>
          </a:xfrm>
          <a:prstGeom prst="rect">
            <a:avLst/>
          </a:prstGeom>
          <a:ln>
            <a:noFill/>
          </a:ln>
        </p:spPr>
      </p:pic>
      <p:sp>
        <p:nvSpPr>
          <p:cNvPr id="114" name="CustomShape 3"/>
          <p:cNvSpPr/>
          <p:nvPr/>
        </p:nvSpPr>
        <p:spPr>
          <a:xfrm>
            <a:off x="393120" y="252360"/>
            <a:ext cx="74970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2F5597"/>
                </a:solidFill>
                <a:latin typeface="Calibri"/>
              </a:rPr>
              <a:t>OPERATING SYSTEMS</a:t>
            </a:r>
            <a:endParaRPr lang="en-IN" sz="2400" b="0" strike="noStrike" spc="-1">
              <a:latin typeface="Arial"/>
            </a:endParaRPr>
          </a:p>
        </p:txBody>
      </p:sp>
      <p:sp>
        <p:nvSpPr>
          <p:cNvPr id="115" name="CustomShape 4"/>
          <p:cNvSpPr/>
          <p:nvPr/>
        </p:nvSpPr>
        <p:spPr>
          <a:xfrm>
            <a:off x="230040" y="1450080"/>
            <a:ext cx="10159200" cy="5092200"/>
          </a:xfrm>
          <a:prstGeom prst="rect">
            <a:avLst/>
          </a:prstGeom>
          <a:noFill/>
          <a:ln>
            <a:noFill/>
          </a:ln>
        </p:spPr>
        <p:style>
          <a:lnRef idx="0">
            <a:scrgbClr r="0" g="0" b="0"/>
          </a:lnRef>
          <a:fillRef idx="0">
            <a:scrgbClr r="0" g="0" b="0"/>
          </a:fillRef>
          <a:effectRef idx="0">
            <a:scrgbClr r="0" g="0" b="0"/>
          </a:effectRef>
          <a:fontRef idx="minor"/>
        </p:style>
      </p:sp>
      <p:sp>
        <p:nvSpPr>
          <p:cNvPr id="116" name="TextShape 5"/>
          <p:cNvSpPr txBox="1"/>
          <p:nvPr/>
        </p:nvSpPr>
        <p:spPr>
          <a:xfrm>
            <a:off x="375840" y="1584000"/>
            <a:ext cx="9792126" cy="4061197"/>
          </a:xfrm>
          <a:prstGeom prst="rect">
            <a:avLst/>
          </a:prstGeom>
          <a:noFill/>
          <a:ln>
            <a:noFill/>
          </a:ln>
        </p:spPr>
        <p:txBody>
          <a:bodyPr wrap="square" lIns="90000" tIns="45000" rIns="90000" bIns="45000">
            <a:spAutoFit/>
          </a:bodyPr>
          <a:lstStyle/>
          <a:p>
            <a:pPr>
              <a:buFont typeface="Wingdings" pitchFamily="2" charset="2"/>
              <a:buChar char="v"/>
            </a:pPr>
            <a:r>
              <a:rPr lang="en-IN" sz="2400" b="0" strike="noStrike" spc="-1" dirty="0" smtClean="0">
                <a:latin typeface="Calibri" pitchFamily="34" charset="0"/>
                <a:cs typeface="Calibri" pitchFamily="34" charset="0"/>
              </a:rPr>
              <a:t>FAT file system is still used for portability on other systems such as cameras, flash memory and external disks</a:t>
            </a:r>
          </a:p>
          <a:p>
            <a:pPr>
              <a:buFont typeface="Wingdings" pitchFamily="2" charset="2"/>
              <a:buChar char="v"/>
            </a:pPr>
            <a:r>
              <a:rPr lang="en-IN" sz="2400" b="0" strike="noStrike" spc="-1" dirty="0" smtClean="0">
                <a:latin typeface="Calibri" pitchFamily="34" charset="0"/>
                <a:cs typeface="Calibri" pitchFamily="34" charset="0"/>
              </a:rPr>
              <a:t>FAT </a:t>
            </a:r>
            <a:r>
              <a:rPr lang="en-IN" sz="2400" b="0" strike="noStrike" spc="-1" dirty="0">
                <a:latin typeface="Calibri" pitchFamily="34" charset="0"/>
                <a:cs typeface="Calibri" pitchFamily="34" charset="0"/>
              </a:rPr>
              <a:t>file system does not restrict file access to authorized users.</a:t>
            </a:r>
          </a:p>
          <a:p>
            <a:pPr>
              <a:buFont typeface="Wingdings" pitchFamily="2" charset="2"/>
              <a:buChar char="v"/>
            </a:pPr>
            <a:r>
              <a:rPr lang="en-IN" sz="2400" b="0" strike="noStrike" spc="-1" dirty="0">
                <a:latin typeface="Calibri" pitchFamily="34" charset="0"/>
                <a:cs typeface="Calibri" pitchFamily="34" charset="0"/>
              </a:rPr>
              <a:t>NTFS uses ACLs to control access to individual files and supports </a:t>
            </a:r>
            <a:r>
              <a:rPr lang="en-IN" sz="2400" b="0" strike="noStrike" spc="-1" dirty="0" smtClean="0">
                <a:latin typeface="Calibri" pitchFamily="34" charset="0"/>
                <a:cs typeface="Calibri" pitchFamily="34" charset="0"/>
              </a:rPr>
              <a:t>encryption</a:t>
            </a:r>
            <a:r>
              <a:rPr lang="en-IN" sz="2400" b="0" strike="noStrike" spc="-1" dirty="0">
                <a:latin typeface="Calibri" pitchFamily="34" charset="0"/>
                <a:cs typeface="Calibri" pitchFamily="34" charset="0"/>
              </a:rPr>
              <a:t>. </a:t>
            </a:r>
            <a:endParaRPr lang="en-IN" sz="2400" b="0" strike="noStrike" spc="-1" dirty="0" smtClean="0">
              <a:latin typeface="Calibri" pitchFamily="34" charset="0"/>
              <a:cs typeface="Calibri" pitchFamily="34" charset="0"/>
            </a:endParaRPr>
          </a:p>
          <a:p>
            <a:pPr>
              <a:buFont typeface="Wingdings" pitchFamily="2" charset="2"/>
              <a:buChar char="v"/>
            </a:pPr>
            <a:r>
              <a:rPr lang="en-IN" sz="2400" spc="-1" dirty="0" smtClean="0">
                <a:latin typeface="Calibri" pitchFamily="34" charset="0"/>
                <a:cs typeface="Calibri" pitchFamily="34" charset="0"/>
              </a:rPr>
              <a:t>NTFS </a:t>
            </a:r>
            <a:r>
              <a:rPr lang="en-IN" sz="2400" b="0" strike="noStrike" spc="-1" dirty="0" smtClean="0">
                <a:latin typeface="Calibri" pitchFamily="34" charset="0"/>
                <a:cs typeface="Calibri" pitchFamily="34" charset="0"/>
              </a:rPr>
              <a:t>supports </a:t>
            </a:r>
            <a:r>
              <a:rPr lang="en-IN" sz="2400" b="0" strike="noStrike" spc="-1" dirty="0">
                <a:latin typeface="Calibri" pitchFamily="34" charset="0"/>
                <a:cs typeface="Calibri" pitchFamily="34" charset="0"/>
              </a:rPr>
              <a:t>data recovery, fault tolerance, very large files and file systems, journaling, file compression, </a:t>
            </a:r>
            <a:r>
              <a:rPr lang="en-IN" sz="2400" b="0" strike="noStrike" spc="-1" dirty="0" smtClean="0">
                <a:latin typeface="Calibri" pitchFamily="34" charset="0"/>
                <a:cs typeface="Calibri" pitchFamily="34" charset="0"/>
              </a:rPr>
              <a:t>etc</a:t>
            </a:r>
            <a:endParaRPr lang="en-IN" sz="2400" b="0" strike="noStrike" spc="-1" dirty="0">
              <a:latin typeface="Calibri" pitchFamily="34" charset="0"/>
              <a:cs typeface="Calibri" pitchFamily="34" charset="0"/>
            </a:endParaRPr>
          </a:p>
          <a:p>
            <a:pPr>
              <a:buFont typeface="Wingdings" pitchFamily="2" charset="2"/>
              <a:buChar char="v"/>
            </a:pPr>
            <a:r>
              <a:rPr lang="en-IN" sz="2400" b="0" strike="noStrike" spc="-1" dirty="0" smtClean="0">
                <a:solidFill>
                  <a:srgbClr val="000000"/>
                </a:solidFill>
                <a:latin typeface="Calibri" pitchFamily="34" charset="0"/>
                <a:ea typeface="MS PGothic"/>
                <a:cs typeface="Calibri" pitchFamily="34" charset="0"/>
              </a:rPr>
              <a:t>A file in NTFS is not a simple byte stream, as in MS-DOS or UNIX, rather, it is a structured object consisting of attributes</a:t>
            </a:r>
          </a:p>
          <a:p>
            <a:pPr>
              <a:buFont typeface="Wingdings" pitchFamily="2" charset="2"/>
              <a:buChar char="v"/>
            </a:pPr>
            <a:r>
              <a:rPr lang="en-IN" sz="2400" b="0" strike="noStrike" spc="-1" dirty="0" smtClean="0">
                <a:latin typeface="Calibri" pitchFamily="34" charset="0"/>
                <a:cs typeface="Calibri" pitchFamily="34" charset="0"/>
              </a:rPr>
              <a:t>Attributes like file name, creation time, descriptor, ACLs, etc</a:t>
            </a:r>
          </a:p>
          <a:p>
            <a:endParaRPr lang="en-IN" sz="18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371880" y="651960"/>
            <a:ext cx="79995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dirty="0">
                <a:solidFill>
                  <a:srgbClr val="C55A11"/>
                </a:solidFill>
                <a:latin typeface="Calibri"/>
              </a:rPr>
              <a:t>File </a:t>
            </a:r>
            <a:r>
              <a:rPr lang="en-IN" sz="2400" b="1" strike="noStrike" spc="-1" dirty="0" smtClean="0">
                <a:solidFill>
                  <a:srgbClr val="C55A11"/>
                </a:solidFill>
                <a:latin typeface="Calibri"/>
              </a:rPr>
              <a:t>System – Basics (Cont.)</a:t>
            </a:r>
            <a:endParaRPr lang="en-IN" sz="2400" b="0" strike="noStrike" spc="-1" dirty="0">
              <a:latin typeface="Arial"/>
            </a:endParaRPr>
          </a:p>
        </p:txBody>
      </p:sp>
      <p:sp>
        <p:nvSpPr>
          <p:cNvPr id="118" name="Line 2"/>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pic>
        <p:nvPicPr>
          <p:cNvPr id="119" name="Picture 5"/>
          <p:cNvPicPr/>
          <p:nvPr/>
        </p:nvPicPr>
        <p:blipFill>
          <a:blip r:embed="rId3"/>
          <a:stretch/>
        </p:blipFill>
        <p:spPr>
          <a:xfrm>
            <a:off x="10659600" y="469800"/>
            <a:ext cx="933120" cy="1398600"/>
          </a:xfrm>
          <a:prstGeom prst="rect">
            <a:avLst/>
          </a:prstGeom>
          <a:ln>
            <a:noFill/>
          </a:ln>
        </p:spPr>
      </p:pic>
      <p:sp>
        <p:nvSpPr>
          <p:cNvPr id="120" name="CustomShape 3"/>
          <p:cNvSpPr/>
          <p:nvPr/>
        </p:nvSpPr>
        <p:spPr>
          <a:xfrm>
            <a:off x="393120" y="252360"/>
            <a:ext cx="74970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2F5597"/>
                </a:solidFill>
                <a:latin typeface="Calibri"/>
              </a:rPr>
              <a:t>OPERATING SYSTEMS</a:t>
            </a:r>
            <a:endParaRPr lang="en-IN" sz="2400" b="0" strike="noStrike" spc="-1">
              <a:latin typeface="Arial"/>
            </a:endParaRPr>
          </a:p>
        </p:txBody>
      </p:sp>
      <p:sp>
        <p:nvSpPr>
          <p:cNvPr id="121" name="CustomShape 4"/>
          <p:cNvSpPr/>
          <p:nvPr/>
        </p:nvSpPr>
        <p:spPr>
          <a:xfrm>
            <a:off x="230040" y="1450080"/>
            <a:ext cx="10159200" cy="50922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3080" indent="-342720">
              <a:lnSpc>
                <a:spcPct val="100000"/>
              </a:lnSpc>
              <a:spcBef>
                <a:spcPts val="601"/>
              </a:spcBef>
              <a:buClr>
                <a:srgbClr val="993300"/>
              </a:buClr>
              <a:buSzPct val="90000"/>
              <a:buFont typeface="Monotype Sorts" charset="2"/>
              <a:buChar char=""/>
            </a:pPr>
            <a:r>
              <a:rPr lang="en-IN" sz="2400" b="0" strike="noStrike" spc="-1" dirty="0">
                <a:solidFill>
                  <a:srgbClr val="000000"/>
                </a:solidFill>
                <a:latin typeface="Calibri"/>
                <a:ea typeface="MS PGothic"/>
              </a:rPr>
              <a:t>The fundamental structure of  Windows file system (NTFS) is a </a:t>
            </a:r>
            <a:r>
              <a:rPr lang="en-IN" sz="2400" b="0" i="1" strike="noStrike" spc="-1" dirty="0">
                <a:solidFill>
                  <a:srgbClr val="000000"/>
                </a:solidFill>
                <a:latin typeface="Calibri"/>
                <a:ea typeface="MS PGothic"/>
              </a:rPr>
              <a:t>volume</a:t>
            </a:r>
            <a:endParaRPr lang="en-IN" sz="2400" b="0" strike="noStrike" spc="-1" dirty="0">
              <a:latin typeface="Arial"/>
            </a:endParaRPr>
          </a:p>
          <a:p>
            <a:pPr marL="743040" lvl="1" indent="-285480">
              <a:lnSpc>
                <a:spcPct val="100000"/>
              </a:lnSpc>
              <a:spcBef>
                <a:spcPts val="601"/>
              </a:spcBef>
              <a:buClr>
                <a:srgbClr val="CC6600"/>
              </a:buClr>
              <a:buSzPct val="80000"/>
              <a:buFont typeface="Monotype Sorts" charset="2"/>
              <a:buChar char=""/>
            </a:pPr>
            <a:r>
              <a:rPr lang="en-IN" sz="2400" b="0" strike="noStrike" spc="-1" dirty="0">
                <a:solidFill>
                  <a:srgbClr val="000000"/>
                </a:solidFill>
                <a:latin typeface="Calibri"/>
                <a:ea typeface="MS PGothic"/>
              </a:rPr>
              <a:t>Created by the disk administrator utility</a:t>
            </a:r>
            <a:endParaRPr lang="en-IN" sz="2400" b="0" strike="noStrike" spc="-1" dirty="0">
              <a:latin typeface="Arial"/>
            </a:endParaRPr>
          </a:p>
          <a:p>
            <a:pPr marL="743040" lvl="1" indent="-285480">
              <a:lnSpc>
                <a:spcPct val="100000"/>
              </a:lnSpc>
              <a:spcBef>
                <a:spcPts val="601"/>
              </a:spcBef>
              <a:buClr>
                <a:srgbClr val="CC6600"/>
              </a:buClr>
              <a:buSzPct val="80000"/>
              <a:buFont typeface="Monotype Sorts" charset="2"/>
              <a:buChar char=""/>
            </a:pPr>
            <a:r>
              <a:rPr lang="en-IN" sz="2400" b="0" strike="noStrike" spc="-1" dirty="0">
                <a:solidFill>
                  <a:srgbClr val="000000"/>
                </a:solidFill>
                <a:latin typeface="Calibri"/>
                <a:ea typeface="MS PGothic"/>
              </a:rPr>
              <a:t>Based on a logical disk partition</a:t>
            </a:r>
            <a:endParaRPr lang="en-IN" sz="2400" b="0" strike="noStrike" spc="-1" dirty="0">
              <a:latin typeface="Arial"/>
            </a:endParaRPr>
          </a:p>
          <a:p>
            <a:pPr marL="743040" lvl="1" indent="-285480">
              <a:lnSpc>
                <a:spcPct val="100000"/>
              </a:lnSpc>
              <a:spcBef>
                <a:spcPts val="601"/>
              </a:spcBef>
              <a:buClr>
                <a:srgbClr val="CC6600"/>
              </a:buClr>
              <a:buSzPct val="80000"/>
              <a:buFont typeface="Monotype Sorts" charset="2"/>
              <a:buChar char=""/>
            </a:pPr>
            <a:r>
              <a:rPr lang="en-IN" sz="2400" b="0" strike="noStrike" spc="-1" dirty="0">
                <a:solidFill>
                  <a:srgbClr val="000000"/>
                </a:solidFill>
                <a:latin typeface="Calibri"/>
                <a:ea typeface="MS PGothic"/>
              </a:rPr>
              <a:t>May occupy a portions of a disk, an entire disk, or span  across several disks</a:t>
            </a:r>
            <a:endParaRPr lang="en-IN" sz="2400" b="0" strike="noStrike" spc="-1" dirty="0">
              <a:latin typeface="Arial"/>
            </a:endParaRPr>
          </a:p>
          <a:p>
            <a:pPr marL="343080" indent="-342720">
              <a:lnSpc>
                <a:spcPct val="100000"/>
              </a:lnSpc>
              <a:spcBef>
                <a:spcPts val="601"/>
              </a:spcBef>
              <a:buClr>
                <a:srgbClr val="993300"/>
              </a:buClr>
              <a:buSzPct val="90000"/>
              <a:buFont typeface="Monotype Sorts" charset="2"/>
              <a:buChar char=""/>
            </a:pPr>
            <a:r>
              <a:rPr lang="en-IN" sz="2400" b="0" strike="noStrike" spc="-1" dirty="0">
                <a:solidFill>
                  <a:srgbClr val="000000"/>
                </a:solidFill>
                <a:latin typeface="Calibri"/>
                <a:ea typeface="MS PGothic"/>
              </a:rPr>
              <a:t>All </a:t>
            </a:r>
            <a:r>
              <a:rPr lang="en-IN" sz="2400" b="0" i="1" strike="noStrike" spc="-1" dirty="0">
                <a:solidFill>
                  <a:srgbClr val="000000"/>
                </a:solidFill>
                <a:latin typeface="Calibri"/>
                <a:ea typeface="MS PGothic"/>
              </a:rPr>
              <a:t>metadata</a:t>
            </a:r>
            <a:r>
              <a:rPr lang="en-IN" sz="2400" b="0" strike="noStrike" spc="-1" dirty="0">
                <a:solidFill>
                  <a:srgbClr val="000000"/>
                </a:solidFill>
                <a:latin typeface="Calibri"/>
                <a:ea typeface="MS PGothic"/>
              </a:rPr>
              <a:t>, such as information about the volume, is stored in a regular file</a:t>
            </a:r>
            <a:endParaRPr lang="en-IN" sz="2400" b="0" strike="noStrike" spc="-1" dirty="0">
              <a:latin typeface="Arial"/>
            </a:endParaRPr>
          </a:p>
          <a:p>
            <a:pPr marL="343080" indent="-342720">
              <a:lnSpc>
                <a:spcPct val="100000"/>
              </a:lnSpc>
              <a:spcBef>
                <a:spcPts val="601"/>
              </a:spcBef>
              <a:buClr>
                <a:srgbClr val="993300"/>
              </a:buClr>
              <a:buSzPct val="90000"/>
              <a:buFont typeface="Monotype Sorts" charset="2"/>
              <a:buChar char=""/>
            </a:pPr>
            <a:r>
              <a:rPr lang="en-IN" sz="2400" b="0" strike="noStrike" spc="-1" dirty="0">
                <a:solidFill>
                  <a:srgbClr val="000000"/>
                </a:solidFill>
                <a:latin typeface="Calibri"/>
                <a:ea typeface="MS PGothic"/>
              </a:rPr>
              <a:t>NTFS uses </a:t>
            </a:r>
            <a:r>
              <a:rPr lang="en-IN" sz="2400" b="1" i="1" strike="noStrike" spc="-1" dirty="0">
                <a:solidFill>
                  <a:srgbClr val="0070C0"/>
                </a:solidFill>
                <a:latin typeface="Calibri"/>
                <a:ea typeface="MS PGothic"/>
              </a:rPr>
              <a:t>clusters</a:t>
            </a:r>
            <a:r>
              <a:rPr lang="en-IN" sz="2400" b="0" strike="noStrike" spc="-1" dirty="0">
                <a:solidFill>
                  <a:srgbClr val="000000"/>
                </a:solidFill>
                <a:latin typeface="Calibri"/>
                <a:ea typeface="MS PGothic"/>
              </a:rPr>
              <a:t> as the underlying unit of disk allocation</a:t>
            </a:r>
            <a:endParaRPr lang="en-IN" sz="2400" b="0" strike="noStrike" spc="-1" dirty="0">
              <a:latin typeface="Arial"/>
            </a:endParaRPr>
          </a:p>
          <a:p>
            <a:pPr marL="743040" lvl="1" indent="-285480">
              <a:lnSpc>
                <a:spcPct val="100000"/>
              </a:lnSpc>
              <a:spcBef>
                <a:spcPts val="601"/>
              </a:spcBef>
              <a:buClr>
                <a:srgbClr val="CC6600"/>
              </a:buClr>
              <a:buSzPct val="80000"/>
              <a:buFont typeface="Monotype Sorts" charset="2"/>
              <a:buChar char=""/>
            </a:pPr>
            <a:r>
              <a:rPr lang="en-IN" sz="2400" b="0" strike="noStrike" spc="-1" dirty="0">
                <a:solidFill>
                  <a:srgbClr val="000000"/>
                </a:solidFill>
                <a:latin typeface="Calibri"/>
                <a:ea typeface="MS PGothic"/>
              </a:rPr>
              <a:t>A cluster is a number of disk sectors that is a power of </a:t>
            </a:r>
            <a:r>
              <a:rPr lang="en-IN" sz="2400" b="0" strike="noStrike" spc="-1" dirty="0" smtClean="0">
                <a:solidFill>
                  <a:srgbClr val="000000"/>
                </a:solidFill>
                <a:latin typeface="Calibri"/>
                <a:ea typeface="MS PGothic"/>
              </a:rPr>
              <a:t>two</a:t>
            </a:r>
          </a:p>
          <a:p>
            <a:pPr marL="743040" lvl="1" indent="-285480">
              <a:spcBef>
                <a:spcPts val="601"/>
              </a:spcBef>
              <a:buClr>
                <a:srgbClr val="CC6600"/>
              </a:buClr>
              <a:buSzPct val="80000"/>
              <a:buFont typeface="Monotype Sorts" charset="2"/>
              <a:buChar char=""/>
            </a:pPr>
            <a:r>
              <a:rPr lang="en-IN" sz="2400" b="0" strike="noStrike" spc="-1" dirty="0" smtClean="0">
                <a:latin typeface="Calibri" pitchFamily="34" charset="0"/>
                <a:cs typeface="Calibri" pitchFamily="34" charset="0"/>
              </a:rPr>
              <a:t>The default cluster size is based on the volume size - 4 KB for volumes &gt; 2 GB</a:t>
            </a:r>
          </a:p>
          <a:p>
            <a:pPr marL="743040" lvl="1" indent="-285480">
              <a:lnSpc>
                <a:spcPct val="100000"/>
              </a:lnSpc>
              <a:spcBef>
                <a:spcPts val="601"/>
              </a:spcBef>
              <a:buClr>
                <a:srgbClr val="CC6600"/>
              </a:buClr>
              <a:buSzPct val="80000"/>
              <a:buFont typeface="Monotype Sorts" charset="2"/>
              <a:buChar char=""/>
            </a:pPr>
            <a:r>
              <a:rPr lang="en-IN" sz="2400" b="0" strike="noStrike" spc="-1" dirty="0" smtClean="0">
                <a:solidFill>
                  <a:srgbClr val="000000"/>
                </a:solidFill>
                <a:latin typeface="Calibri"/>
                <a:ea typeface="MS PGothic"/>
              </a:rPr>
              <a:t>Because </a:t>
            </a:r>
            <a:r>
              <a:rPr lang="en-IN" sz="2400" b="0" strike="noStrike" spc="-1" dirty="0">
                <a:solidFill>
                  <a:srgbClr val="000000"/>
                </a:solidFill>
                <a:latin typeface="Calibri"/>
                <a:ea typeface="MS PGothic"/>
              </a:rPr>
              <a:t>the cluster size is smaller than for the 16-bit FAT file system, the amount of internal fragmentation is reduced</a:t>
            </a:r>
            <a:endParaRPr lang="en-IN" sz="24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371880" y="651960"/>
            <a:ext cx="79995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dirty="0">
                <a:solidFill>
                  <a:srgbClr val="C55A11"/>
                </a:solidFill>
                <a:latin typeface="Calibri"/>
              </a:rPr>
              <a:t>File System — </a:t>
            </a:r>
            <a:r>
              <a:rPr lang="en-IN" sz="2400" b="1" strike="noStrike" spc="-1" dirty="0" smtClean="0">
                <a:solidFill>
                  <a:srgbClr val="C55A11"/>
                </a:solidFill>
                <a:latin typeface="Calibri"/>
              </a:rPr>
              <a:t>NTFS (Cont.)</a:t>
            </a:r>
            <a:endParaRPr lang="en-IN" sz="2400" b="0" strike="noStrike" spc="-1" dirty="0">
              <a:latin typeface="Arial"/>
            </a:endParaRPr>
          </a:p>
        </p:txBody>
      </p:sp>
      <p:sp>
        <p:nvSpPr>
          <p:cNvPr id="128" name="Line 2"/>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pic>
        <p:nvPicPr>
          <p:cNvPr id="129" name="Picture 5"/>
          <p:cNvPicPr/>
          <p:nvPr/>
        </p:nvPicPr>
        <p:blipFill>
          <a:blip r:embed="rId3"/>
          <a:stretch/>
        </p:blipFill>
        <p:spPr>
          <a:xfrm>
            <a:off x="10659600" y="469800"/>
            <a:ext cx="933120" cy="1398600"/>
          </a:xfrm>
          <a:prstGeom prst="rect">
            <a:avLst/>
          </a:prstGeom>
          <a:ln>
            <a:noFill/>
          </a:ln>
        </p:spPr>
      </p:pic>
      <p:sp>
        <p:nvSpPr>
          <p:cNvPr id="130" name="CustomShape 3"/>
          <p:cNvSpPr/>
          <p:nvPr/>
        </p:nvSpPr>
        <p:spPr>
          <a:xfrm>
            <a:off x="393120" y="252360"/>
            <a:ext cx="74970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2F5597"/>
                </a:solidFill>
                <a:latin typeface="Calibri"/>
              </a:rPr>
              <a:t>OPERATING SYSTEMS</a:t>
            </a:r>
            <a:endParaRPr lang="en-IN" sz="2400" b="0" strike="noStrike" spc="-1">
              <a:latin typeface="Arial"/>
            </a:endParaRPr>
          </a:p>
        </p:txBody>
      </p:sp>
      <p:sp>
        <p:nvSpPr>
          <p:cNvPr id="131" name="CustomShape 4"/>
          <p:cNvSpPr/>
          <p:nvPr/>
        </p:nvSpPr>
        <p:spPr>
          <a:xfrm>
            <a:off x="371880" y="1588680"/>
            <a:ext cx="8820720" cy="5016600"/>
          </a:xfrm>
          <a:prstGeom prst="rect">
            <a:avLst/>
          </a:prstGeom>
          <a:noFill/>
          <a:ln>
            <a:noFill/>
          </a:ln>
        </p:spPr>
        <p:style>
          <a:lnRef idx="0">
            <a:scrgbClr r="0" g="0" b="0"/>
          </a:lnRef>
          <a:fillRef idx="0">
            <a:scrgbClr r="0" g="0" b="0"/>
          </a:fillRef>
          <a:effectRef idx="0">
            <a:scrgbClr r="0" g="0" b="0"/>
          </a:effectRef>
          <a:fontRef idx="minor"/>
        </p:style>
      </p:sp>
      <p:sp>
        <p:nvSpPr>
          <p:cNvPr id="132" name="TextShape 5"/>
          <p:cNvSpPr txBox="1"/>
          <p:nvPr/>
        </p:nvSpPr>
        <p:spPr>
          <a:xfrm>
            <a:off x="5953124" y="2150473"/>
            <a:ext cx="5214974" cy="4399751"/>
          </a:xfrm>
          <a:prstGeom prst="rect">
            <a:avLst/>
          </a:prstGeom>
          <a:noFill/>
          <a:ln>
            <a:noFill/>
          </a:ln>
        </p:spPr>
        <p:txBody>
          <a:bodyPr wrap="square" lIns="90000" tIns="45000" rIns="90000" bIns="45000">
            <a:spAutoFit/>
          </a:bodyPr>
          <a:lstStyle/>
          <a:p>
            <a:pPr>
              <a:buFont typeface="Wingdings" pitchFamily="2" charset="2"/>
              <a:buChar char="v"/>
            </a:pPr>
            <a:r>
              <a:rPr lang="en-IN" sz="2000" b="0" strike="noStrike" spc="-1" dirty="0">
                <a:latin typeface="Calibri" pitchFamily="34" charset="0"/>
                <a:cs typeface="Calibri" pitchFamily="34" charset="0"/>
              </a:rPr>
              <a:t>NTFS, the </a:t>
            </a:r>
            <a:r>
              <a:rPr lang="en-IN" sz="2000" b="0" strike="noStrike" spc="-1" dirty="0" err="1">
                <a:latin typeface="Calibri" pitchFamily="34" charset="0"/>
                <a:cs typeface="Calibri" pitchFamily="34" charset="0"/>
              </a:rPr>
              <a:t>filesystem</a:t>
            </a:r>
            <a:r>
              <a:rPr lang="en-IN" sz="2000" b="0" strike="noStrike" spc="-1" dirty="0">
                <a:latin typeface="Calibri" pitchFamily="34" charset="0"/>
                <a:cs typeface="Calibri" pitchFamily="34" charset="0"/>
              </a:rPr>
              <a:t> used by all modern versions of </a:t>
            </a:r>
            <a:r>
              <a:rPr lang="en-IN" sz="2000" b="0" strike="noStrike" spc="-1" dirty="0" smtClean="0">
                <a:latin typeface="Calibri" pitchFamily="34" charset="0"/>
                <a:cs typeface="Calibri" pitchFamily="34" charset="0"/>
              </a:rPr>
              <a:t>Windows</a:t>
            </a:r>
          </a:p>
          <a:p>
            <a:pPr>
              <a:buFont typeface="Wingdings" pitchFamily="2" charset="2"/>
              <a:buChar char="v"/>
            </a:pPr>
            <a:r>
              <a:rPr lang="en-IN" sz="2000" b="0" strike="noStrike" spc="-1" dirty="0" smtClean="0">
                <a:latin typeface="Calibri" pitchFamily="34" charset="0"/>
                <a:cs typeface="Calibri" pitchFamily="34" charset="0"/>
              </a:rPr>
              <a:t>Instead </a:t>
            </a:r>
            <a:r>
              <a:rPr lang="en-IN" sz="2000" b="0" strike="noStrike" spc="-1" dirty="0">
                <a:latin typeface="Calibri" pitchFamily="34" charset="0"/>
                <a:cs typeface="Calibri" pitchFamily="34" charset="0"/>
              </a:rPr>
              <a:t>of storing file metadata in tables scattered across the partition (usually to optimise hard disk seek times going from file metadata to actual file data), NTFS stores all the file metadata in a few large contiguous blocks.</a:t>
            </a:r>
          </a:p>
          <a:p>
            <a:pPr>
              <a:buFont typeface="Wingdings" pitchFamily="2" charset="2"/>
              <a:buChar char="v"/>
            </a:pPr>
            <a:r>
              <a:rPr lang="en-IN" sz="2000" b="0" strike="noStrike" spc="-1" dirty="0">
                <a:latin typeface="Calibri" pitchFamily="34" charset="0"/>
                <a:cs typeface="Calibri" pitchFamily="34" charset="0"/>
              </a:rPr>
              <a:t>These blocks are collectively known as the MFT (master file table).</a:t>
            </a:r>
          </a:p>
          <a:p>
            <a:pPr>
              <a:buFont typeface="Wingdings" pitchFamily="2" charset="2"/>
              <a:buChar char="v"/>
            </a:pPr>
            <a:r>
              <a:rPr lang="en-IN" sz="2000" b="0" strike="noStrike" spc="-1" dirty="0" smtClean="0">
                <a:latin typeface="Calibri" pitchFamily="34" charset="0"/>
                <a:cs typeface="Calibri" pitchFamily="34" charset="0"/>
              </a:rPr>
              <a:t>Helps </a:t>
            </a:r>
            <a:r>
              <a:rPr lang="en-IN" sz="2000" spc="-1" dirty="0" smtClean="0">
                <a:latin typeface="Calibri" pitchFamily="34" charset="0"/>
                <a:cs typeface="Calibri" pitchFamily="34" charset="0"/>
              </a:rPr>
              <a:t>to </a:t>
            </a:r>
            <a:r>
              <a:rPr lang="en-IN" sz="2000" b="0" strike="noStrike" spc="-1" dirty="0" smtClean="0">
                <a:latin typeface="Calibri" pitchFamily="34" charset="0"/>
                <a:cs typeface="Calibri" pitchFamily="34" charset="0"/>
              </a:rPr>
              <a:t>quickly </a:t>
            </a:r>
            <a:r>
              <a:rPr lang="en-IN" sz="2000" b="0" strike="noStrike" spc="-1" dirty="0">
                <a:latin typeface="Calibri" pitchFamily="34" charset="0"/>
                <a:cs typeface="Calibri" pitchFamily="34" charset="0"/>
              </a:rPr>
              <a:t>scan all the files in the partition to get each file's associated metadata. </a:t>
            </a:r>
            <a:r>
              <a:rPr lang="en-IN" sz="2000" b="0" strike="noStrike" spc="-1" dirty="0" smtClean="0">
                <a:latin typeface="Calibri" pitchFamily="34" charset="0"/>
                <a:cs typeface="Calibri" pitchFamily="34" charset="0"/>
              </a:rPr>
              <a:t>Instead of </a:t>
            </a:r>
            <a:r>
              <a:rPr lang="en-IN" sz="2000" b="0" strike="noStrike" spc="-1" dirty="0" err="1" smtClean="0">
                <a:latin typeface="Calibri" pitchFamily="34" charset="0"/>
                <a:cs typeface="Calibri" pitchFamily="34" charset="0"/>
              </a:rPr>
              <a:t>recursing</a:t>
            </a:r>
            <a:r>
              <a:rPr lang="en-IN" sz="2000" b="0" strike="noStrike" spc="-1" dirty="0" smtClean="0">
                <a:latin typeface="Calibri" pitchFamily="34" charset="0"/>
                <a:cs typeface="Calibri" pitchFamily="34" charset="0"/>
              </a:rPr>
              <a:t> through </a:t>
            </a:r>
            <a:r>
              <a:rPr lang="en-IN" sz="2000" b="0" strike="noStrike" spc="-1" dirty="0">
                <a:latin typeface="Calibri" pitchFamily="34" charset="0"/>
                <a:cs typeface="Calibri" pitchFamily="34" charset="0"/>
              </a:rPr>
              <a:t>each directory manually and </a:t>
            </a:r>
            <a:r>
              <a:rPr lang="en-IN" sz="2000" b="0" strike="noStrike" spc="-1" dirty="0" smtClean="0">
                <a:latin typeface="Calibri" pitchFamily="34" charset="0"/>
                <a:cs typeface="Calibri" pitchFamily="34" charset="0"/>
              </a:rPr>
              <a:t>enumerating contents (like when computing </a:t>
            </a:r>
            <a:r>
              <a:rPr lang="en-IN" sz="2000" b="0" strike="noStrike" spc="-1" dirty="0">
                <a:latin typeface="Calibri" pitchFamily="34" charset="0"/>
                <a:cs typeface="Calibri" pitchFamily="34" charset="0"/>
              </a:rPr>
              <a:t>summary statistics for </a:t>
            </a:r>
            <a:r>
              <a:rPr lang="en-IN" sz="2000" b="0" strike="noStrike" spc="-1" dirty="0" smtClean="0">
                <a:latin typeface="Calibri" pitchFamily="34" charset="0"/>
                <a:cs typeface="Calibri" pitchFamily="34" charset="0"/>
              </a:rPr>
              <a:t>directories)</a:t>
            </a:r>
            <a:endParaRPr lang="en-IN" sz="2000" b="0" strike="noStrike" spc="-1" dirty="0">
              <a:latin typeface="Calibri" pitchFamily="34" charset="0"/>
              <a:cs typeface="Calibri" pitchFamily="34" charset="0"/>
            </a:endParaRPr>
          </a:p>
        </p:txBody>
      </p:sp>
      <p:pic>
        <p:nvPicPr>
          <p:cNvPr id="133" name="Picture 132"/>
          <p:cNvPicPr/>
          <p:nvPr/>
        </p:nvPicPr>
        <p:blipFill>
          <a:blip r:embed="rId4"/>
          <a:stretch/>
        </p:blipFill>
        <p:spPr>
          <a:xfrm>
            <a:off x="166646" y="1500174"/>
            <a:ext cx="5766120" cy="4824904"/>
          </a:xfrm>
          <a:prstGeom prst="rect">
            <a:avLst/>
          </a:prstGeom>
          <a:ln>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71880" y="651960"/>
            <a:ext cx="79995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dirty="0" smtClean="0">
                <a:solidFill>
                  <a:srgbClr val="C55A11"/>
                </a:solidFill>
                <a:latin typeface="Calibri"/>
              </a:rPr>
              <a:t>File System — NTFS (Cont.)</a:t>
            </a:r>
            <a:endParaRPr lang="en-IN" sz="2400" spc="-1" dirty="0"/>
          </a:p>
        </p:txBody>
      </p:sp>
      <p:sp>
        <p:nvSpPr>
          <p:cNvPr id="135" name="Line 2"/>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pic>
        <p:nvPicPr>
          <p:cNvPr id="136" name="Picture 5"/>
          <p:cNvPicPr/>
          <p:nvPr/>
        </p:nvPicPr>
        <p:blipFill>
          <a:blip r:embed="rId3"/>
          <a:stretch/>
        </p:blipFill>
        <p:spPr>
          <a:xfrm>
            <a:off x="10659600" y="469800"/>
            <a:ext cx="933120" cy="1398600"/>
          </a:xfrm>
          <a:prstGeom prst="rect">
            <a:avLst/>
          </a:prstGeom>
          <a:ln>
            <a:noFill/>
          </a:ln>
        </p:spPr>
      </p:pic>
      <p:sp>
        <p:nvSpPr>
          <p:cNvPr id="137" name="CustomShape 3"/>
          <p:cNvSpPr/>
          <p:nvPr/>
        </p:nvSpPr>
        <p:spPr>
          <a:xfrm>
            <a:off x="393120" y="252360"/>
            <a:ext cx="74970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2F5597"/>
                </a:solidFill>
                <a:latin typeface="Calibri"/>
              </a:rPr>
              <a:t>OPERATING SYSTEMS</a:t>
            </a:r>
            <a:endParaRPr lang="en-IN" sz="2400" b="0" strike="noStrike" spc="-1">
              <a:latin typeface="Arial"/>
            </a:endParaRPr>
          </a:p>
        </p:txBody>
      </p:sp>
      <p:sp>
        <p:nvSpPr>
          <p:cNvPr id="138" name="CustomShape 4"/>
          <p:cNvSpPr/>
          <p:nvPr/>
        </p:nvSpPr>
        <p:spPr>
          <a:xfrm>
            <a:off x="371880" y="1588680"/>
            <a:ext cx="8820720" cy="5016600"/>
          </a:xfrm>
          <a:prstGeom prst="rect">
            <a:avLst/>
          </a:prstGeom>
          <a:noFill/>
          <a:ln>
            <a:noFill/>
          </a:ln>
        </p:spPr>
        <p:style>
          <a:lnRef idx="0">
            <a:scrgbClr r="0" g="0" b="0"/>
          </a:lnRef>
          <a:fillRef idx="0">
            <a:scrgbClr r="0" g="0" b="0"/>
          </a:fillRef>
          <a:effectRef idx="0">
            <a:scrgbClr r="0" g="0" b="0"/>
          </a:effectRef>
          <a:fontRef idx="minor"/>
        </p:style>
      </p:sp>
      <p:pic>
        <p:nvPicPr>
          <p:cNvPr id="139" name="Picture 138"/>
          <p:cNvPicPr/>
          <p:nvPr/>
        </p:nvPicPr>
        <p:blipFill>
          <a:blip r:embed="rId4"/>
          <a:stretch/>
        </p:blipFill>
        <p:spPr>
          <a:xfrm>
            <a:off x="523836" y="1857364"/>
            <a:ext cx="4543200" cy="3428640"/>
          </a:xfrm>
          <a:prstGeom prst="rect">
            <a:avLst/>
          </a:prstGeom>
          <a:ln>
            <a:noFill/>
          </a:ln>
        </p:spPr>
      </p:pic>
      <p:sp>
        <p:nvSpPr>
          <p:cNvPr id="140" name="TextShape 5"/>
          <p:cNvSpPr txBox="1"/>
          <p:nvPr/>
        </p:nvSpPr>
        <p:spPr>
          <a:xfrm>
            <a:off x="5381620" y="2285992"/>
            <a:ext cx="4392000" cy="4091974"/>
          </a:xfrm>
          <a:prstGeom prst="rect">
            <a:avLst/>
          </a:prstGeom>
          <a:noFill/>
          <a:ln>
            <a:noFill/>
          </a:ln>
        </p:spPr>
        <p:txBody>
          <a:bodyPr wrap="square" lIns="90000" tIns="45000" rIns="90000" bIns="45000">
            <a:spAutoFit/>
          </a:bodyPr>
          <a:lstStyle/>
          <a:p>
            <a:pPr>
              <a:buFont typeface="Wingdings" pitchFamily="2" charset="2"/>
              <a:buChar char="v"/>
            </a:pPr>
            <a:r>
              <a:rPr lang="en-IN" sz="2000" b="0" strike="noStrike" spc="-1" dirty="0" smtClean="0">
                <a:solidFill>
                  <a:srgbClr val="000000"/>
                </a:solidFill>
                <a:latin typeface="Calibri" pitchFamily="34" charset="0"/>
                <a:ea typeface="MS PGothic"/>
                <a:cs typeface="Calibri" pitchFamily="34" charset="0"/>
              </a:rPr>
              <a:t>Every file in NTFS is described by one or more records in an array stored in a special file called the Master File Table (MFT)</a:t>
            </a:r>
            <a:endParaRPr lang="en-IN" sz="2000" b="0" strike="noStrike" spc="-1" dirty="0" smtClean="0">
              <a:latin typeface="Calibri" pitchFamily="34" charset="0"/>
              <a:cs typeface="Calibri" pitchFamily="34" charset="0"/>
            </a:endParaRPr>
          </a:p>
          <a:p>
            <a:pPr>
              <a:buFont typeface="Wingdings" pitchFamily="2" charset="2"/>
              <a:buChar char="v"/>
            </a:pPr>
            <a:endParaRPr lang="en-IN" sz="2000" b="0" strike="noStrike" spc="-1" dirty="0" smtClean="0">
              <a:latin typeface="Calibri" pitchFamily="34" charset="0"/>
              <a:cs typeface="Calibri" pitchFamily="34" charset="0"/>
            </a:endParaRPr>
          </a:p>
          <a:p>
            <a:pPr>
              <a:buFont typeface="Wingdings" pitchFamily="2" charset="2"/>
              <a:buChar char="v"/>
            </a:pPr>
            <a:r>
              <a:rPr lang="en-IN" sz="2000" b="0" strike="noStrike" spc="-1" dirty="0" smtClean="0">
                <a:latin typeface="Calibri" pitchFamily="34" charset="0"/>
                <a:cs typeface="Calibri" pitchFamily="34" charset="0"/>
              </a:rPr>
              <a:t>Windows </a:t>
            </a:r>
            <a:r>
              <a:rPr lang="en-IN" sz="2000" b="0" strike="noStrike" spc="-1" dirty="0">
                <a:latin typeface="Calibri" pitchFamily="34" charset="0"/>
                <a:cs typeface="Calibri" pitchFamily="34" charset="0"/>
              </a:rPr>
              <a:t>puts the Master File Table at the front of the drive, with a mirror file in the middle of the drive with only the first directory containing critical information.</a:t>
            </a:r>
          </a:p>
          <a:p>
            <a:pPr>
              <a:buFont typeface="Wingdings" pitchFamily="2" charset="2"/>
              <a:buChar char="v"/>
            </a:pPr>
            <a:endParaRPr lang="en-IN" sz="2000" b="0" strike="noStrike" spc="-1" dirty="0">
              <a:latin typeface="Calibri" pitchFamily="34" charset="0"/>
              <a:cs typeface="Calibri" pitchFamily="34" charset="0"/>
            </a:endParaRPr>
          </a:p>
          <a:p>
            <a:pPr>
              <a:buFont typeface="Wingdings" pitchFamily="2" charset="2"/>
              <a:buChar char="v"/>
            </a:pPr>
            <a:r>
              <a:rPr lang="en-IN" sz="2000" b="0" strike="noStrike" spc="-1" dirty="0">
                <a:latin typeface="Calibri" pitchFamily="34" charset="0"/>
                <a:cs typeface="Calibri" pitchFamily="34" charset="0"/>
              </a:rPr>
              <a:t>The Bitmap is used to determine </a:t>
            </a:r>
            <a:r>
              <a:rPr lang="en-IN" sz="2000" b="0" strike="noStrike" spc="-1" dirty="0" smtClean="0">
                <a:latin typeface="Calibri" pitchFamily="34" charset="0"/>
                <a:cs typeface="Calibri" pitchFamily="34" charset="0"/>
              </a:rPr>
              <a:t>allocation/</a:t>
            </a:r>
            <a:r>
              <a:rPr lang="en-IN" sz="2000" b="0" strike="noStrike" spc="-1" dirty="0" err="1" smtClean="0">
                <a:latin typeface="Calibri" pitchFamily="34" charset="0"/>
                <a:cs typeface="Calibri" pitchFamily="34" charset="0"/>
              </a:rPr>
              <a:t>nonallocation</a:t>
            </a:r>
            <a:r>
              <a:rPr lang="en-IN" sz="2000" b="0" strike="noStrike" spc="-1" dirty="0" smtClean="0">
                <a:latin typeface="Calibri" pitchFamily="34" charset="0"/>
                <a:cs typeface="Calibri" pitchFamily="34" charset="0"/>
              </a:rPr>
              <a:t> </a:t>
            </a:r>
            <a:r>
              <a:rPr lang="en-IN" sz="2000" b="0" strike="noStrike" spc="-1" dirty="0">
                <a:latin typeface="Calibri" pitchFamily="34" charset="0"/>
                <a:cs typeface="Calibri" pitchFamily="34" charset="0"/>
              </a:rPr>
              <a:t>of clusters.</a:t>
            </a: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71880" y="651960"/>
            <a:ext cx="79995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dirty="0" smtClean="0">
                <a:solidFill>
                  <a:srgbClr val="C55A11"/>
                </a:solidFill>
                <a:latin typeface="Calibri"/>
              </a:rPr>
              <a:t>File System — NTFS </a:t>
            </a:r>
            <a:r>
              <a:rPr lang="en-IN" sz="2400" b="1" strike="noStrike" spc="-1" dirty="0" err="1" smtClean="0">
                <a:solidFill>
                  <a:srgbClr val="C55A11"/>
                </a:solidFill>
                <a:latin typeface="Calibri"/>
              </a:rPr>
              <a:t>vs</a:t>
            </a:r>
            <a:r>
              <a:rPr lang="en-IN" sz="2400" b="1" strike="noStrike" spc="-1" dirty="0" smtClean="0">
                <a:solidFill>
                  <a:srgbClr val="C55A11"/>
                </a:solidFill>
                <a:latin typeface="Calibri"/>
              </a:rPr>
              <a:t> FAT</a:t>
            </a:r>
            <a:endParaRPr lang="en-IN" sz="2400" spc="-1" dirty="0"/>
          </a:p>
        </p:txBody>
      </p:sp>
      <p:sp>
        <p:nvSpPr>
          <p:cNvPr id="135" name="Line 2"/>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pic>
        <p:nvPicPr>
          <p:cNvPr id="136" name="Picture 5"/>
          <p:cNvPicPr/>
          <p:nvPr/>
        </p:nvPicPr>
        <p:blipFill>
          <a:blip r:embed="rId3"/>
          <a:stretch/>
        </p:blipFill>
        <p:spPr>
          <a:xfrm>
            <a:off x="10659600" y="469800"/>
            <a:ext cx="933120" cy="1398600"/>
          </a:xfrm>
          <a:prstGeom prst="rect">
            <a:avLst/>
          </a:prstGeom>
          <a:ln>
            <a:noFill/>
          </a:ln>
        </p:spPr>
      </p:pic>
      <p:sp>
        <p:nvSpPr>
          <p:cNvPr id="137" name="CustomShape 3"/>
          <p:cNvSpPr/>
          <p:nvPr/>
        </p:nvSpPr>
        <p:spPr>
          <a:xfrm>
            <a:off x="393120" y="252360"/>
            <a:ext cx="74970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2F5597"/>
                </a:solidFill>
                <a:latin typeface="Calibri"/>
              </a:rPr>
              <a:t>OPERATING SYSTEMS</a:t>
            </a:r>
            <a:endParaRPr lang="en-IN" sz="2400" b="0" strike="noStrike" spc="-1">
              <a:latin typeface="Arial"/>
            </a:endParaRPr>
          </a:p>
        </p:txBody>
      </p:sp>
      <p:sp>
        <p:nvSpPr>
          <p:cNvPr id="138" name="CustomShape 4"/>
          <p:cNvSpPr/>
          <p:nvPr/>
        </p:nvSpPr>
        <p:spPr>
          <a:xfrm>
            <a:off x="371880" y="1588680"/>
            <a:ext cx="8820720" cy="5016600"/>
          </a:xfrm>
          <a:prstGeom prst="rect">
            <a:avLst/>
          </a:prstGeom>
          <a:noFill/>
          <a:ln>
            <a:noFill/>
          </a:ln>
        </p:spPr>
        <p:style>
          <a:lnRef idx="0">
            <a:scrgbClr r="0" g="0" b="0"/>
          </a:lnRef>
          <a:fillRef idx="0">
            <a:scrgbClr r="0" g="0" b="0"/>
          </a:fillRef>
          <a:effectRef idx="0">
            <a:scrgbClr r="0" g="0" b="0"/>
          </a:effectRef>
          <a:fontRef idx="minor"/>
        </p:style>
      </p:sp>
      <p:pic>
        <p:nvPicPr>
          <p:cNvPr id="68610" name="Picture 2" descr="https://cdn.imweb.me/upload/S201808225b7d06504864e/5c219d392cb8d.png"/>
          <p:cNvPicPr>
            <a:picLocks noChangeAspect="1" noChangeArrowheads="1"/>
          </p:cNvPicPr>
          <p:nvPr/>
        </p:nvPicPr>
        <p:blipFill>
          <a:blip r:embed="rId4"/>
          <a:srcRect/>
          <a:stretch>
            <a:fillRect/>
          </a:stretch>
        </p:blipFill>
        <p:spPr bwMode="auto">
          <a:xfrm>
            <a:off x="738149" y="1928802"/>
            <a:ext cx="7543853" cy="3143272"/>
          </a:xfrm>
          <a:prstGeom prst="rect">
            <a:avLst/>
          </a:prstGeom>
          <a:noFill/>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71880" y="651960"/>
            <a:ext cx="79995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C55A11"/>
                </a:solidFill>
                <a:latin typeface="Calibri"/>
              </a:rPr>
              <a:t>File System — Internal Layout</a:t>
            </a:r>
            <a:endParaRPr lang="en-IN" sz="2400" b="0" strike="noStrike" spc="-1">
              <a:latin typeface="Arial"/>
            </a:endParaRPr>
          </a:p>
        </p:txBody>
      </p:sp>
      <p:sp>
        <p:nvSpPr>
          <p:cNvPr id="123" name="Line 2"/>
          <p:cNvSpPr/>
          <p:nvPr/>
        </p:nvSpPr>
        <p:spPr>
          <a:xfrm>
            <a:off x="-8280" y="1316160"/>
            <a:ext cx="8299800" cy="0"/>
          </a:xfrm>
          <a:prstGeom prst="line">
            <a:avLst/>
          </a:prstGeom>
          <a:ln w="38160">
            <a:solidFill>
              <a:schemeClr val="accent2">
                <a:lumMod val="75000"/>
              </a:schemeClr>
            </a:solidFill>
          </a:ln>
        </p:spPr>
        <p:style>
          <a:lnRef idx="1">
            <a:schemeClr val="accent1"/>
          </a:lnRef>
          <a:fillRef idx="0">
            <a:schemeClr val="accent1"/>
          </a:fillRef>
          <a:effectRef idx="0">
            <a:schemeClr val="accent1"/>
          </a:effectRef>
          <a:fontRef idx="minor"/>
        </p:style>
      </p:sp>
      <p:pic>
        <p:nvPicPr>
          <p:cNvPr id="124" name="Picture 5"/>
          <p:cNvPicPr/>
          <p:nvPr/>
        </p:nvPicPr>
        <p:blipFill>
          <a:blip r:embed="rId3"/>
          <a:stretch/>
        </p:blipFill>
        <p:spPr>
          <a:xfrm>
            <a:off x="10659600" y="469800"/>
            <a:ext cx="933120" cy="1398600"/>
          </a:xfrm>
          <a:prstGeom prst="rect">
            <a:avLst/>
          </a:prstGeom>
          <a:ln>
            <a:noFill/>
          </a:ln>
        </p:spPr>
      </p:pic>
      <p:sp>
        <p:nvSpPr>
          <p:cNvPr id="125" name="CustomShape 3"/>
          <p:cNvSpPr/>
          <p:nvPr/>
        </p:nvSpPr>
        <p:spPr>
          <a:xfrm>
            <a:off x="393120" y="252360"/>
            <a:ext cx="74970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2F5597"/>
                </a:solidFill>
                <a:latin typeface="Calibri"/>
              </a:rPr>
              <a:t>OPERATING SYSTEMS</a:t>
            </a:r>
            <a:endParaRPr lang="en-IN" sz="2400" b="0" strike="noStrike" spc="-1">
              <a:latin typeface="Arial"/>
            </a:endParaRPr>
          </a:p>
        </p:txBody>
      </p:sp>
      <p:sp>
        <p:nvSpPr>
          <p:cNvPr id="126" name="CustomShape 4"/>
          <p:cNvSpPr/>
          <p:nvPr/>
        </p:nvSpPr>
        <p:spPr>
          <a:xfrm>
            <a:off x="238084" y="1500174"/>
            <a:ext cx="10072758" cy="5143536"/>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3080" indent="-342720">
              <a:lnSpc>
                <a:spcPct val="100000"/>
              </a:lnSpc>
              <a:spcBef>
                <a:spcPts val="839"/>
              </a:spcBef>
              <a:buClr>
                <a:srgbClr val="993300"/>
              </a:buClr>
              <a:buSzPct val="90000"/>
              <a:buFont typeface="Monotype Sorts" charset="2"/>
              <a:buChar char=""/>
            </a:pPr>
            <a:r>
              <a:rPr lang="en-IN" sz="2200" b="0" strike="noStrike" spc="-1" dirty="0">
                <a:solidFill>
                  <a:srgbClr val="000000"/>
                </a:solidFill>
                <a:latin typeface="Calibri" pitchFamily="34" charset="0"/>
                <a:ea typeface="MS PGothic"/>
                <a:cs typeface="Calibri" pitchFamily="34" charset="0"/>
              </a:rPr>
              <a:t>NTFS uses logical cluster numbers (LCNs) as disk </a:t>
            </a:r>
            <a:r>
              <a:rPr lang="en-IN" sz="2200" b="0" strike="noStrike" spc="-1" dirty="0" smtClean="0">
                <a:solidFill>
                  <a:srgbClr val="000000"/>
                </a:solidFill>
                <a:latin typeface="Calibri" pitchFamily="34" charset="0"/>
                <a:ea typeface="MS PGothic"/>
                <a:cs typeface="Calibri" pitchFamily="34" charset="0"/>
              </a:rPr>
              <a:t>addresses</a:t>
            </a:r>
          </a:p>
          <a:p>
            <a:pPr marL="343080" indent="-342720">
              <a:lnSpc>
                <a:spcPct val="100000"/>
              </a:lnSpc>
              <a:spcBef>
                <a:spcPts val="839"/>
              </a:spcBef>
              <a:buClr>
                <a:srgbClr val="993300"/>
              </a:buClr>
              <a:buSzPct val="90000"/>
              <a:buFont typeface="Monotype Sorts" charset="2"/>
              <a:buChar char=""/>
            </a:pPr>
            <a:r>
              <a:rPr lang="en-IN" sz="2200" b="0" strike="noStrike" spc="-1" dirty="0" smtClean="0">
                <a:latin typeface="Calibri" pitchFamily="34" charset="0"/>
                <a:cs typeface="Calibri" pitchFamily="34" charset="0"/>
              </a:rPr>
              <a:t>Physical disk offset in bytes = LCN x cluster size</a:t>
            </a:r>
            <a:endParaRPr lang="en-IN" sz="2200" b="0" strike="noStrike" spc="-1" dirty="0">
              <a:latin typeface="Calibri" pitchFamily="34" charset="0"/>
              <a:cs typeface="Calibri" pitchFamily="34" charset="0"/>
            </a:endParaRPr>
          </a:p>
          <a:p>
            <a:pPr marL="343080" indent="-342720">
              <a:lnSpc>
                <a:spcPct val="100000"/>
              </a:lnSpc>
              <a:spcBef>
                <a:spcPts val="839"/>
              </a:spcBef>
              <a:buClr>
                <a:srgbClr val="993300"/>
              </a:buClr>
              <a:buSzPct val="90000"/>
              <a:buFont typeface="Monotype Sorts" charset="2"/>
              <a:buChar char=""/>
            </a:pPr>
            <a:r>
              <a:rPr lang="en-IN" sz="2200" b="0" strike="noStrike" spc="-1" dirty="0">
                <a:solidFill>
                  <a:srgbClr val="000000"/>
                </a:solidFill>
                <a:latin typeface="Calibri" pitchFamily="34" charset="0"/>
                <a:ea typeface="MS PGothic"/>
                <a:cs typeface="Calibri" pitchFamily="34" charset="0"/>
              </a:rPr>
              <a:t>A file in NTFS is not a simple byte stream, as in MS-DOS or UNIX, rather, it is a structured object consisting of attributes</a:t>
            </a:r>
            <a:endParaRPr lang="en-IN" sz="2200" b="0" strike="noStrike" spc="-1" dirty="0">
              <a:latin typeface="Calibri" pitchFamily="34" charset="0"/>
              <a:cs typeface="Calibri" pitchFamily="34" charset="0"/>
            </a:endParaRPr>
          </a:p>
          <a:p>
            <a:pPr marL="343080" indent="-342720">
              <a:lnSpc>
                <a:spcPct val="100000"/>
              </a:lnSpc>
              <a:spcBef>
                <a:spcPts val="839"/>
              </a:spcBef>
              <a:buClr>
                <a:srgbClr val="993300"/>
              </a:buClr>
              <a:buSzPct val="90000"/>
              <a:buFont typeface="Monotype Sorts" charset="2"/>
              <a:buChar char=""/>
            </a:pPr>
            <a:r>
              <a:rPr lang="en-IN" sz="2200" b="0" strike="noStrike" spc="-1" dirty="0" smtClean="0">
                <a:solidFill>
                  <a:srgbClr val="000000"/>
                </a:solidFill>
                <a:latin typeface="Calibri" pitchFamily="34" charset="0"/>
                <a:ea typeface="MS PGothic"/>
                <a:cs typeface="Calibri" pitchFamily="34" charset="0"/>
              </a:rPr>
              <a:t>Each </a:t>
            </a:r>
            <a:r>
              <a:rPr lang="en-IN" sz="2200" b="0" strike="noStrike" spc="-1" dirty="0">
                <a:solidFill>
                  <a:srgbClr val="000000"/>
                </a:solidFill>
                <a:latin typeface="Calibri" pitchFamily="34" charset="0"/>
                <a:ea typeface="MS PGothic"/>
                <a:cs typeface="Calibri" pitchFamily="34" charset="0"/>
              </a:rPr>
              <a:t>file on an NTFS volume has a unique ID called a file reference.</a:t>
            </a:r>
            <a:endParaRPr lang="en-IN" sz="2200" b="0" strike="noStrike" spc="-1" dirty="0">
              <a:latin typeface="Calibri" pitchFamily="34" charset="0"/>
              <a:cs typeface="Calibri" pitchFamily="34" charset="0"/>
            </a:endParaRPr>
          </a:p>
          <a:p>
            <a:pPr marL="743040" lvl="1" indent="-285480">
              <a:lnSpc>
                <a:spcPct val="100000"/>
              </a:lnSpc>
              <a:spcBef>
                <a:spcPts val="839"/>
              </a:spcBef>
              <a:buClr>
                <a:srgbClr val="CC6600"/>
              </a:buClr>
              <a:buSzPct val="80000"/>
              <a:buFont typeface="Monotype Sorts" charset="2"/>
              <a:buChar char=""/>
            </a:pPr>
            <a:r>
              <a:rPr lang="en-IN" sz="2200" b="0" strike="noStrike" spc="-1" dirty="0">
                <a:solidFill>
                  <a:srgbClr val="000000"/>
                </a:solidFill>
                <a:latin typeface="Calibri" pitchFamily="34" charset="0"/>
                <a:ea typeface="MS PGothic"/>
                <a:cs typeface="Calibri" pitchFamily="34" charset="0"/>
              </a:rPr>
              <a:t>64-bit quantity that consists of a 48-bit file number and a 16-bit sequence number</a:t>
            </a:r>
            <a:endParaRPr lang="en-IN" sz="2200" b="0" strike="noStrike" spc="-1" dirty="0">
              <a:latin typeface="Calibri" pitchFamily="34" charset="0"/>
              <a:cs typeface="Calibri" pitchFamily="34" charset="0"/>
            </a:endParaRPr>
          </a:p>
          <a:p>
            <a:pPr marL="743040" lvl="1" indent="-285480">
              <a:lnSpc>
                <a:spcPct val="100000"/>
              </a:lnSpc>
              <a:spcBef>
                <a:spcPts val="839"/>
              </a:spcBef>
              <a:buClr>
                <a:srgbClr val="CC6600"/>
              </a:buClr>
              <a:buSzPct val="80000"/>
              <a:buFont typeface="Monotype Sorts" charset="2"/>
              <a:buChar char=""/>
            </a:pPr>
            <a:r>
              <a:rPr lang="en-IN" sz="2200" b="0" strike="noStrike" spc="-1" dirty="0">
                <a:solidFill>
                  <a:srgbClr val="000000"/>
                </a:solidFill>
                <a:latin typeface="Calibri" pitchFamily="34" charset="0"/>
                <a:ea typeface="MS PGothic"/>
                <a:cs typeface="Calibri" pitchFamily="34" charset="0"/>
              </a:rPr>
              <a:t>Sequence number is incremented every time an MFT entry is reused, can be used to perform internal consistency checks (to catch a stale reference to a deleted file)</a:t>
            </a:r>
            <a:endParaRPr lang="en-IN" sz="2200" b="0" strike="noStrike" spc="-1" dirty="0">
              <a:latin typeface="Calibri" pitchFamily="34" charset="0"/>
              <a:cs typeface="Calibri" pitchFamily="34" charset="0"/>
            </a:endParaRPr>
          </a:p>
          <a:p>
            <a:pPr marL="343080" indent="-342720">
              <a:lnSpc>
                <a:spcPct val="100000"/>
              </a:lnSpc>
              <a:spcBef>
                <a:spcPts val="839"/>
              </a:spcBef>
              <a:buClr>
                <a:srgbClr val="993300"/>
              </a:buClr>
              <a:buSzPct val="90000"/>
              <a:buFont typeface="Monotype Sorts" charset="2"/>
              <a:buChar char=""/>
            </a:pPr>
            <a:r>
              <a:rPr lang="en-IN" sz="2200" b="0" strike="noStrike" spc="-1" dirty="0">
                <a:solidFill>
                  <a:srgbClr val="000000"/>
                </a:solidFill>
                <a:latin typeface="Calibri" pitchFamily="34" charset="0"/>
                <a:ea typeface="MS PGothic"/>
                <a:cs typeface="Calibri" pitchFamily="34" charset="0"/>
              </a:rPr>
              <a:t>The NTFS name space is organized by a hierarchy of directories; the index root contains the top level of the B+ tree</a:t>
            </a:r>
            <a:endParaRPr lang="en-IN" sz="2200" b="0" strike="noStrike" spc="-1" dirty="0">
              <a:latin typeface="Calibri" pitchFamily="34" charset="0"/>
              <a:cs typeface="Calibri" pitchFamily="34" charset="0"/>
            </a:endParaRPr>
          </a:p>
          <a:p>
            <a:pPr marL="743040" lvl="1" indent="-285480">
              <a:lnSpc>
                <a:spcPct val="100000"/>
              </a:lnSpc>
              <a:spcBef>
                <a:spcPts val="839"/>
              </a:spcBef>
              <a:buClr>
                <a:srgbClr val="CC6600"/>
              </a:buClr>
              <a:buSzPct val="80000"/>
              <a:buFont typeface="Monotype Sorts" charset="2"/>
              <a:buChar char=""/>
            </a:pPr>
            <a:r>
              <a:rPr lang="en-IN" sz="2200" b="0" strike="noStrike" spc="-1" dirty="0">
                <a:solidFill>
                  <a:srgbClr val="000000"/>
                </a:solidFill>
                <a:latin typeface="Calibri" pitchFamily="34" charset="0"/>
                <a:ea typeface="MS PGothic"/>
                <a:cs typeface="Calibri" pitchFamily="34" charset="0"/>
              </a:rPr>
              <a:t>B+ tree is an extension of the B </a:t>
            </a:r>
            <a:r>
              <a:rPr lang="en-IN" sz="2200" b="0" strike="noStrike" spc="-1" dirty="0" smtClean="0">
                <a:solidFill>
                  <a:srgbClr val="000000"/>
                </a:solidFill>
                <a:latin typeface="Calibri" pitchFamily="34" charset="0"/>
                <a:ea typeface="MS PGothic"/>
                <a:cs typeface="Calibri" pitchFamily="34" charset="0"/>
              </a:rPr>
              <a:t>tree</a:t>
            </a:r>
            <a:endParaRPr lang="en-IN" sz="2200" b="0" strike="noStrike" spc="-1" dirty="0">
              <a:latin typeface="Calibri" pitchFamily="34" charset="0"/>
              <a:cs typeface="Calibri" pitchFamily="34" charset="0"/>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6265</TotalTime>
  <Words>1769</Words>
  <Application>LibreOffice/6.2.0.3$Windows_X86_64 LibreOffice_project/98c6a8a1c6c7b144ce3cc729e34964b47ce25d62</Application>
  <PresentationFormat>Custom</PresentationFormat>
  <Paragraphs>144</Paragraphs>
  <Slides>21</Slides>
  <Notes>19</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Krishna Venkataram</dc:creator>
  <dc:description/>
  <cp:lastModifiedBy>PES-CSE</cp:lastModifiedBy>
  <cp:revision>1119</cp:revision>
  <dcterms:created xsi:type="dcterms:W3CDTF">2020-06-03T14:19:11Z</dcterms:created>
  <dcterms:modified xsi:type="dcterms:W3CDTF">2020-11-17T04:31:53Z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14</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