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1" r:id="rId3"/>
    <p:sldId id="358" r:id="rId4"/>
    <p:sldId id="408" r:id="rId5"/>
    <p:sldId id="377" r:id="rId6"/>
    <p:sldId id="409" r:id="rId7"/>
    <p:sldId id="41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99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The </a:t>
            </a:r>
            <a:r>
              <a:rPr lang="en-IN" sz="3600" b="1" i="1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</a:t>
            </a:r>
            <a:r>
              <a:rPr lang="en-IN" sz="3600" b="1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-Nearest Neighbor Example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3" name="Rectangle 12"/>
          <p:cNvSpPr/>
          <p:nvPr/>
        </p:nvSpPr>
        <p:spPr>
          <a:xfrm>
            <a:off x="598883" y="2888778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The </a:t>
            </a:r>
            <a:r>
              <a:rPr lang="en-IN" sz="3600" b="1" i="1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k</a:t>
            </a:r>
            <a:r>
              <a:rPr lang="en-IN" sz="3600" b="1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-Nearest Neighbor Example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Hands on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1488440"/>
            <a:ext cx="533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Lets take a simple example for understanding KNN</a:t>
            </a:r>
            <a:endParaRPr lang="en-US"/>
          </a:p>
        </p:txBody>
      </p:sp>
      <p:graphicFrame>
        <p:nvGraphicFramePr>
          <p:cNvPr id="48" name="Table 4"/>
          <p:cNvGraphicFramePr/>
          <p:nvPr>
            <p:ph idx="1"/>
          </p:nvPr>
        </p:nvGraphicFramePr>
        <p:xfrm>
          <a:off x="838200" y="1856105"/>
          <a:ext cx="5027295" cy="2136775"/>
        </p:xfrm>
        <a:graphic>
          <a:graphicData uri="http://schemas.openxmlformats.org/drawingml/2006/table">
            <a:tbl>
              <a:tblPr/>
              <a:tblGrid>
                <a:gridCol w="1675765"/>
                <a:gridCol w="1675765"/>
                <a:gridCol w="1675765"/>
              </a:tblGrid>
              <a:tr h="401955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Attriubte1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Attribute2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class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1010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False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False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575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True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True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72110" y="413321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consider the above data set with binary class and 2 attributes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99110" y="4581525"/>
            <a:ext cx="5125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AIM: Use KNN algorithm to  determine the class of a</a:t>
            </a:r>
            <a:endParaRPr lang="en-US" b="1"/>
          </a:p>
          <a:p>
            <a:pPr algn="l"/>
            <a:r>
              <a:rPr lang="en-US" b="1"/>
              <a:t>queried object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Hands-on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1488440"/>
            <a:ext cx="81210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We can take distance measure as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Euclidean Distance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Manhattan Distance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Minkowski Distance etc.</a:t>
            </a:r>
            <a:endParaRPr lang="en-I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sz="2400"/>
          </a:p>
          <a:p>
            <a:pPr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indent="0" algn="l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Lets take Euclidean Distance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/>
          </a:p>
          <a:p>
            <a:pPr indent="0" algn="l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dist((x, y), (a, b)) = √(x - a)² + (y - b)</a:t>
            </a:r>
            <a:r>
              <a:rPr lang="en-IN" sz="2400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2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5321300" y="1488440"/>
            <a:ext cx="3157220" cy="358076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lvl="0" algn="ctr"/>
            <a:r>
              <a:rPr lang="en-US" sz="2400" b="1" u="sng">
                <a:solidFill>
                  <a:schemeClr val="tx1"/>
                </a:solidFill>
              </a:rPr>
              <a:t>Assumptions</a:t>
            </a:r>
            <a:endParaRPr lang="en-US" sz="2400" b="1" u="sng">
              <a:solidFill>
                <a:schemeClr val="tx1"/>
              </a:solidFill>
            </a:endParaRPr>
          </a:p>
          <a:p>
            <a:pPr lvl="0" algn="ctr"/>
            <a:endParaRPr lang="en-US" sz="2400" b="1" u="sng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400" b="1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Equal weights to all attributes?</a:t>
            </a:r>
            <a:endParaRPr lang="en-IN" sz="2400" b="1" spc="-1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1. Only if the scale of the attributes are similar  and differences</a:t>
            </a:r>
            <a:r>
              <a:rPr lang="en-US" altLang="en-IN" sz="2400" b="1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.</a:t>
            </a:r>
            <a:endParaRPr lang="en-US" altLang="en-IN" sz="2400" b="1" spc="-1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2. Scale attribute to  equal range and equal variance</a:t>
            </a:r>
            <a:endParaRPr lang="en-IN" sz="2400" b="1" spc="-1" baseline="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3. Classes are spherical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lvl="0" algn="l"/>
            <a:endParaRPr lang="en-US" sz="24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Hands-on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1488440"/>
            <a:ext cx="7221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Problem: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Perform KNN Classification on following data set and predict 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 algn="l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class for x(Attribute1=3, Attribute2=7) where k=3</a:t>
            </a:r>
            <a:endParaRPr lang="en-US"/>
          </a:p>
        </p:txBody>
      </p:sp>
      <p:graphicFrame>
        <p:nvGraphicFramePr>
          <p:cNvPr id="4" name="Table 4"/>
          <p:cNvGraphicFramePr/>
          <p:nvPr>
            <p:ph idx="1"/>
          </p:nvPr>
        </p:nvGraphicFramePr>
        <p:xfrm>
          <a:off x="372110" y="2823845"/>
          <a:ext cx="5027295" cy="2136775"/>
        </p:xfrm>
        <a:graphic>
          <a:graphicData uri="http://schemas.openxmlformats.org/drawingml/2006/table">
            <a:tbl>
              <a:tblPr/>
              <a:tblGrid>
                <a:gridCol w="1675765"/>
                <a:gridCol w="1675765"/>
                <a:gridCol w="1675765"/>
              </a:tblGrid>
              <a:tr h="401955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Attriubte1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Attribute2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class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1010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False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4025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False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575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True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True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880" y="651898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Hands-on KNN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/>
          <p:cNvGraphicFramePr/>
          <p:nvPr>
            <p:ph idx="1"/>
          </p:nvPr>
        </p:nvGraphicFramePr>
        <p:xfrm>
          <a:off x="7458075" y="1367790"/>
          <a:ext cx="2625090" cy="1990725"/>
        </p:xfrm>
        <a:graphic>
          <a:graphicData uri="http://schemas.openxmlformats.org/drawingml/2006/table">
            <a:tbl>
              <a:tblPr/>
              <a:tblGrid>
                <a:gridCol w="875030"/>
                <a:gridCol w="875030"/>
                <a:gridCol w="875030"/>
              </a:tblGrid>
              <a:tr h="292735"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Attriubte1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Attribute2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class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50850"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False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44500"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7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False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01320"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3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True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01320"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1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4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/>
                        </a:rPr>
                        <a:t>True</a:t>
                      </a:r>
                      <a:endParaRPr lang="en-IN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/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H="1" flipV="1">
            <a:off x="1321435" y="2552065"/>
            <a:ext cx="15240" cy="388239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235075" y="595122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235075" y="552831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235075" y="510540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235075" y="466725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235075" y="422910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96975" y="379095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235075" y="3368040"/>
            <a:ext cx="18288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321435" y="6389370"/>
            <a:ext cx="4450080" cy="4508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878965" y="6278880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400300" y="6278880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921635" y="6278880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433445" y="6341745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954780" y="6278880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476115" y="6278880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980940" y="6278880"/>
            <a:ext cx="9525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2092325" y="6524625"/>
            <a:ext cx="362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Attribute 1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 rot="16200000">
            <a:off x="-962660" y="3134360"/>
            <a:ext cx="362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Attribute 2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879975" y="3269615"/>
            <a:ext cx="211455" cy="2114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879975" y="4471035"/>
            <a:ext cx="211455" cy="21145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20670" y="4471035"/>
            <a:ext cx="211455" cy="211455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78000" y="4471035"/>
            <a:ext cx="211455" cy="211455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6321425" y="3484245"/>
            <a:ext cx="2750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Problem: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 Perform KNN Classification on following data set and predict 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  <a:sym typeface="+mn-ea"/>
            </a:endParaRPr>
          </a:p>
          <a:p>
            <a:pPr algn="l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sym typeface="+mn-ea"/>
              </a:rPr>
              <a:t>class for x(Attribute1=3, Attribute2=7) where k=3</a:t>
            </a: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719705" y="3270250"/>
            <a:ext cx="211455" cy="21145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Text Box 84"/>
          <p:cNvSpPr txBox="1"/>
          <p:nvPr/>
        </p:nvSpPr>
        <p:spPr>
          <a:xfrm>
            <a:off x="205740" y="1461135"/>
            <a:ext cx="610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will now calculate Euclidean distance from the queried point</a:t>
            </a:r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78" idx="2"/>
          </p:cNvCxnSpPr>
          <p:nvPr/>
        </p:nvCxnSpPr>
        <p:spPr>
          <a:xfrm flipV="1">
            <a:off x="2931160" y="3390265"/>
            <a:ext cx="1948815" cy="63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2" idx="7"/>
          </p:cNvCxnSpPr>
          <p:nvPr/>
        </p:nvCxnSpPr>
        <p:spPr>
          <a:xfrm flipH="1">
            <a:off x="1958340" y="3496310"/>
            <a:ext cx="867410" cy="102044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5"/>
            <a:endCxn id="80" idx="0"/>
          </p:cNvCxnSpPr>
          <p:nvPr/>
        </p:nvCxnSpPr>
        <p:spPr>
          <a:xfrm>
            <a:off x="2900045" y="3465195"/>
            <a:ext cx="26670" cy="102044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79" idx="1"/>
          </p:cNvCxnSpPr>
          <p:nvPr/>
        </p:nvCxnSpPr>
        <p:spPr>
          <a:xfrm>
            <a:off x="2943860" y="3462655"/>
            <a:ext cx="1967230" cy="10541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205740" y="1209675"/>
            <a:ext cx="360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will first plot this on a 2-D surface </a:t>
            </a:r>
            <a:endParaRPr lang="en-US"/>
          </a:p>
        </p:txBody>
      </p:sp>
      <p:sp>
        <p:nvSpPr>
          <p:cNvPr id="91" name="Text Box 90"/>
          <p:cNvSpPr txBox="1"/>
          <p:nvPr/>
        </p:nvSpPr>
        <p:spPr>
          <a:xfrm>
            <a:off x="3534410" y="30079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92" name="Text Box 91"/>
          <p:cNvSpPr txBox="1"/>
          <p:nvPr/>
        </p:nvSpPr>
        <p:spPr>
          <a:xfrm rot="1980000">
            <a:off x="3992245" y="361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93" name="Text Box 92"/>
          <p:cNvSpPr txBox="1"/>
          <p:nvPr/>
        </p:nvSpPr>
        <p:spPr>
          <a:xfrm>
            <a:off x="3002915" y="3857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 rot="1680000">
            <a:off x="1989455" y="366585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3.6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191135" y="1777365"/>
            <a:ext cx="3982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with k=3 ,we get the following neighbour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 rot="20520000">
            <a:off x="1418590" y="2943225"/>
            <a:ext cx="3834765" cy="17653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Text Box 96"/>
          <p:cNvSpPr txBox="1"/>
          <p:nvPr/>
        </p:nvSpPr>
        <p:spPr>
          <a:xfrm>
            <a:off x="187960" y="2044065"/>
            <a:ext cx="4073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with majority we assign true label to the 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90" grpId="0"/>
      <p:bldP spid="76" grpId="0"/>
      <p:bldP spid="78" grpId="0" bldLvl="0" animBg="1"/>
      <p:bldP spid="79" grpId="0" bldLvl="0" animBg="1"/>
      <p:bldP spid="80" grpId="0" bldLvl="0" animBg="1"/>
      <p:bldP spid="82" grpId="0" bldLvl="0" animBg="1"/>
      <p:bldP spid="84" grpId="0" bldLvl="0" animBg="1"/>
      <p:bldP spid="91" grpId="0"/>
      <p:bldP spid="92" grpId="0"/>
      <p:bldP spid="93" grpId="0"/>
      <p:bldP spid="94" grpId="0"/>
      <p:bldP spid="95" grpId="0"/>
      <p:bldP spid="96" grpId="0" bldLvl="0" animBg="1"/>
      <p:bldP spid="77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Presentation</Application>
  <PresentationFormat>Widescreen</PresentationFormat>
  <Paragraphs>189</Paragraphs>
  <Slides>7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DejaVu Sans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253</cp:revision>
  <dcterms:created xsi:type="dcterms:W3CDTF">2019-05-30T23:14:00Z</dcterms:created>
  <dcterms:modified xsi:type="dcterms:W3CDTF">2020-06-22T11:02:20Z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