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1" r:id="rId3"/>
    <p:sldId id="358" r:id="rId4"/>
    <p:sldId id="408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E66"/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205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Weighted K-Nearest Neighbour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Issues with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4150" y="1388745"/>
            <a:ext cx="79756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Optimal number of neighbors: </a:t>
            </a:r>
            <a:r>
              <a:rPr lang="en-IN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One of the biggest issues with K-NN is to choose the optimal number of neighbors to be considered while classifying the new data entry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Imbalanced data causes problems:</a:t>
            </a:r>
            <a:r>
              <a:rPr lang="en-IN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 k-NN doesn’t perform well on imbalanced data. If we consider two classes, A and B, and the majority of the training data is labeled as A, then the model will ultimately give a lot of preference to A. This might result in getting the less common class B wrongly classified. 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Issues with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4150" y="1388745"/>
            <a:ext cx="79756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Outlier sensitivity: </a:t>
            </a:r>
            <a:r>
              <a:rPr lang="en-IN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K-NN algorithm is very sensitive to outliers as it simply chose the neighbors based on distance criteria.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Missing Value treatment:</a:t>
            </a:r>
            <a:r>
              <a:rPr lang="en-IN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 K-NN inherently has no capability of dealing with missing value problem.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Issues with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8365" y="1495355"/>
            <a:ext cx="4124520" cy="4842720"/>
          </a:xfrm>
          <a:prstGeom prst="rect">
            <a:avLst/>
          </a:prstGeom>
          <a:ln>
            <a:noFill/>
          </a:ln>
        </p:spPr>
      </p:pic>
      <p:pic>
        <p:nvPicPr>
          <p:cNvPr id="93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23310" y="1350720"/>
            <a:ext cx="3751200" cy="498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KNN Computational Complexity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8760" y="1423670"/>
            <a:ext cx="80524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Basic kNN algorithm stores all examples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Suppose we have n examples each of dimension d 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O</a:t>
            </a:r>
            <a:r>
              <a:rPr lang="en-IN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(d)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to compute distance to one example 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O</a:t>
            </a:r>
            <a:r>
              <a:rPr lang="en-IN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(nd)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to find one nearest neighbor 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O</a:t>
            </a:r>
            <a:r>
              <a:rPr lang="en-IN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(knd)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to find k closest examples examples 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Thus complexity is </a:t>
            </a:r>
            <a:r>
              <a:rPr lang="en-IN" sz="2400" b="1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O</a:t>
            </a:r>
            <a:r>
              <a:rPr lang="en-IN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(knd)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endParaRPr lang="en-I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This is prohibitively expensive for large number of samples</a:t>
            </a:r>
            <a:endParaRPr lang="en-I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But we need large number of samples for kNN to work well!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  <a:endParaRPr lang="en-IN" sz="3000" b="1" dirty="0">
              <a:solidFill>
                <a:srgbClr val="DFA26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  <a:endParaRPr lang="en-US" sz="3600" b="1" cap="all" dirty="0"/>
          </a:p>
        </p:txBody>
      </p:sp>
      <p:sp>
        <p:nvSpPr>
          <p:cNvPr id="13" name="Rectangle 12"/>
          <p:cNvSpPr/>
          <p:nvPr/>
        </p:nvSpPr>
        <p:spPr>
          <a:xfrm>
            <a:off x="598883" y="2888778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Weighted K-Nearest Neighbour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Weighted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1488440"/>
            <a:ext cx="7639050" cy="293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  <a:cs typeface="+mn-lt"/>
                <a:sym typeface="+mn-ea"/>
              </a:rPr>
              <a:t>Distance-weighted nearest neighbor algorithm</a:t>
            </a:r>
            <a:endParaRPr lang="en-I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  <a:cs typeface="+mn-lt"/>
              <a:sym typeface="+mn-ea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  <a:cs typeface="+mn-lt"/>
                <a:sym typeface="+mn-ea"/>
              </a:rPr>
              <a:t>Weight the contribution of each of the k neighbors according to their distance to the query </a:t>
            </a:r>
            <a:r>
              <a:rPr lang="en-IN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  <a:cs typeface="+mn-lt"/>
                <a:sym typeface="+mn-ea"/>
              </a:rPr>
              <a:t>x</a:t>
            </a:r>
            <a:r>
              <a:rPr lang="en-IN" sz="2400" i="1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  <a:cs typeface="+mn-lt"/>
                <a:sym typeface="+mn-ea"/>
              </a:rPr>
              <a:t>q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  <a:cs typeface="+mn-lt"/>
                <a:sym typeface="+mn-ea"/>
              </a:rPr>
              <a:t>Give greater weight to closer neighbors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>
              <a:cs typeface="+mn-lt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>
              <a:cs typeface="+mn-lt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400">
              <a:cs typeface="+mn-lt"/>
            </a:endParaRPr>
          </a:p>
        </p:txBody>
      </p:sp>
      <p:pic>
        <p:nvPicPr>
          <p:cNvPr id="4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" y="3435100"/>
            <a:ext cx="6473160" cy="1908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Why Weighted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45440" y="3957320"/>
            <a:ext cx="16510" cy="262826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45440" y="6579870"/>
            <a:ext cx="3089910" cy="571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15595" y="1388745"/>
            <a:ext cx="83026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consider the given 2-D plot of a two class data set</a:t>
            </a:r>
            <a:endParaRPr lang="en-US"/>
          </a:p>
          <a:p>
            <a:r>
              <a:rPr lang="en-US"/>
              <a:t>consider the query point x</a:t>
            </a:r>
            <a:endParaRPr lang="en-US"/>
          </a:p>
          <a:p>
            <a:r>
              <a:rPr lang="en-US"/>
              <a:t>with normal KNN with K=3 x will be classified as green</a:t>
            </a:r>
            <a:endParaRPr lang="en-US"/>
          </a:p>
          <a:p>
            <a:r>
              <a:rPr lang="en-US"/>
              <a:t>with weighted KNN and K=3 x will be classified as red since its more close to the query x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3265" y="4183380"/>
            <a:ext cx="180975" cy="19685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2290" y="4506595"/>
            <a:ext cx="180975" cy="19685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33475" y="4229735"/>
            <a:ext cx="180975" cy="19685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2500" y="4506595"/>
            <a:ext cx="180975" cy="19685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3265" y="4859655"/>
            <a:ext cx="180975" cy="19685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33525" y="4703445"/>
            <a:ext cx="180975" cy="19685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4500" y="4986020"/>
            <a:ext cx="180975" cy="19685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61820" y="5695950"/>
            <a:ext cx="180975" cy="196850"/>
          </a:xfrm>
          <a:prstGeom prst="ellipse">
            <a:avLst/>
          </a:prstGeom>
          <a:solidFill>
            <a:srgbClr val="24FA2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06955" y="5469890"/>
            <a:ext cx="180975" cy="196850"/>
          </a:xfrm>
          <a:prstGeom prst="ellipse">
            <a:avLst/>
          </a:prstGeom>
          <a:solidFill>
            <a:srgbClr val="24FA2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55190" y="5936615"/>
            <a:ext cx="180975" cy="196850"/>
          </a:xfrm>
          <a:prstGeom prst="ellipse">
            <a:avLst/>
          </a:prstGeom>
          <a:solidFill>
            <a:srgbClr val="24FA2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86355" y="5836920"/>
            <a:ext cx="180975" cy="196850"/>
          </a:xfrm>
          <a:prstGeom prst="ellipse">
            <a:avLst/>
          </a:prstGeom>
          <a:solidFill>
            <a:srgbClr val="24FA2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67330" y="5542915"/>
            <a:ext cx="180975" cy="196850"/>
          </a:xfrm>
          <a:prstGeom prst="ellipse">
            <a:avLst/>
          </a:prstGeom>
          <a:solidFill>
            <a:srgbClr val="24FA2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17140" y="6133465"/>
            <a:ext cx="180975" cy="196850"/>
          </a:xfrm>
          <a:prstGeom prst="ellipse">
            <a:avLst/>
          </a:prstGeom>
          <a:solidFill>
            <a:srgbClr val="24FA2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005330" y="4900295"/>
            <a:ext cx="301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14450" y="4506595"/>
            <a:ext cx="1290955" cy="1430655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714500" y="4899660"/>
            <a:ext cx="73025" cy="1168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4"/>
            <a:endCxn id="20" idx="0"/>
          </p:cNvCxnSpPr>
          <p:nvPr/>
        </p:nvCxnSpPr>
        <p:spPr>
          <a:xfrm>
            <a:off x="1805305" y="5182870"/>
            <a:ext cx="147320" cy="51308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5"/>
            <a:endCxn id="21" idx="1"/>
          </p:cNvCxnSpPr>
          <p:nvPr/>
        </p:nvCxnSpPr>
        <p:spPr>
          <a:xfrm>
            <a:off x="1868805" y="5154295"/>
            <a:ext cx="464820" cy="34417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bldLvl="0" animBg="1"/>
      <p:bldP spid="14" grpId="0" bldLvl="0" animBg="1"/>
      <p:bldP spid="15" grpId="0" animBg="1"/>
      <p:bldP spid="18" grpId="0" bldLvl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9" grpId="0" bldLvl="0" animBg="1"/>
      <p:bldP spid="26" grpId="0"/>
      <p:bldP spid="2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Inductive Bias of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5595" y="1388745"/>
            <a:ext cx="79756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sz="2800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ea typeface="DejaVu Sans"/>
                <a:cs typeface="+mn-lt"/>
                <a:sym typeface="+mn-ea"/>
              </a:rPr>
              <a:t>The classification of an instance x, will be most similar to the classification of the K other instances that are nearby.</a:t>
            </a:r>
            <a:endParaRPr lang="en-IN" sz="2800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ea typeface="DejaVu Sans"/>
              <a:cs typeface="+mn-lt"/>
              <a:sym typeface="+mn-ea"/>
            </a:endParaRPr>
          </a:p>
          <a:p>
            <a:pPr algn="l"/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pPr algn="l"/>
            <a:r>
              <a:rPr lang="en-IN" sz="2800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ea typeface="DejaVu Sans"/>
                <a:cs typeface="+mn-lt"/>
                <a:sym typeface="+mn-ea"/>
              </a:rPr>
              <a:t>In simple English Birds of the same feather flock together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pPr algn="l"/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Issues with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5595" y="1388745"/>
            <a:ext cx="79756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K-NN slow algorithm:</a:t>
            </a:r>
            <a:r>
              <a:rPr lang="en-IN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K-NN might be very easy to implement but as data set grows efficiency or speed of algorithm declines very fast.</a:t>
            </a:r>
            <a:endParaRPr lang="en-IN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Curse of Dimensionality:</a:t>
            </a:r>
            <a:r>
              <a:rPr lang="en-IN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 KNN works well with small number of input variables but as the numbers of variables grow K-NN algorithm struggles to predict the output of new data point.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Curse of Dimensionality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5595" y="1388745"/>
            <a:ext cx="79756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ea typeface="DejaVu Sans"/>
                <a:cs typeface="+mn-lt"/>
                <a:sym typeface="+mn-ea"/>
              </a:rPr>
              <a:t>The Radius or circle of influence of each data point becomes smaller and smaller as we have more attributes</a:t>
            </a:r>
            <a:r>
              <a:rPr lang="en-US" altLang="en-IN" sz="2800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ea typeface="DejaVu Sans"/>
                <a:cs typeface="+mn-lt"/>
                <a:sym typeface="+mn-ea"/>
              </a:rPr>
              <a:t>.</a:t>
            </a:r>
            <a:endParaRPr lang="en-US" altLang="en-IN" sz="2800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ea typeface="DejaVu Sans"/>
              <a:cs typeface="+mn-lt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Bookman Old Style"/>
                <a:ea typeface="DejaVu Sans"/>
                <a:sym typeface="+mn-ea"/>
              </a:rPr>
              <a:t>Rule of thumb – 5 data instances per attribute for learning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723265" y="3888740"/>
            <a:ext cx="3365500" cy="249301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2630" y="3998595"/>
            <a:ext cx="3366135" cy="2383790"/>
          </a:xfrm>
          <a:custGeom>
            <a:avLst/>
            <a:gdLst>
              <a:gd name="connisteX0" fmla="*/ 0 w 3413125"/>
              <a:gd name="connsiteY0" fmla="*/ 2383312 h 2498103"/>
              <a:gd name="connisteX1" fmla="*/ 32385 w 3413125"/>
              <a:gd name="connsiteY1" fmla="*/ 2303937 h 2498103"/>
              <a:gd name="connisteX2" fmla="*/ 64135 w 3413125"/>
              <a:gd name="connsiteY2" fmla="*/ 2208687 h 2498103"/>
              <a:gd name="connisteX3" fmla="*/ 80010 w 3413125"/>
              <a:gd name="connsiteY3" fmla="*/ 2129312 h 2498103"/>
              <a:gd name="connisteX4" fmla="*/ 80010 w 3413125"/>
              <a:gd name="connsiteY4" fmla="*/ 2049937 h 2498103"/>
              <a:gd name="connisteX5" fmla="*/ 80010 w 3413125"/>
              <a:gd name="connsiteY5" fmla="*/ 1954687 h 2498103"/>
              <a:gd name="connisteX6" fmla="*/ 95885 w 3413125"/>
              <a:gd name="connsiteY6" fmla="*/ 1859437 h 2498103"/>
              <a:gd name="connisteX7" fmla="*/ 127635 w 3413125"/>
              <a:gd name="connsiteY7" fmla="*/ 1780062 h 2498103"/>
              <a:gd name="connisteX8" fmla="*/ 143510 w 3413125"/>
              <a:gd name="connsiteY8" fmla="*/ 1700687 h 2498103"/>
              <a:gd name="connisteX9" fmla="*/ 191135 w 3413125"/>
              <a:gd name="connsiteY9" fmla="*/ 1621312 h 2498103"/>
              <a:gd name="connisteX10" fmla="*/ 207010 w 3413125"/>
              <a:gd name="connsiteY10" fmla="*/ 1541937 h 2498103"/>
              <a:gd name="connisteX11" fmla="*/ 207010 w 3413125"/>
              <a:gd name="connsiteY11" fmla="*/ 1462562 h 2498103"/>
              <a:gd name="connisteX12" fmla="*/ 222885 w 3413125"/>
              <a:gd name="connsiteY12" fmla="*/ 1383187 h 2498103"/>
              <a:gd name="connisteX13" fmla="*/ 238760 w 3413125"/>
              <a:gd name="connsiteY13" fmla="*/ 1287937 h 2498103"/>
              <a:gd name="connisteX14" fmla="*/ 270510 w 3413125"/>
              <a:gd name="connsiteY14" fmla="*/ 1208562 h 2498103"/>
              <a:gd name="connisteX15" fmla="*/ 286385 w 3413125"/>
              <a:gd name="connsiteY15" fmla="*/ 1129187 h 2498103"/>
              <a:gd name="connisteX16" fmla="*/ 318135 w 3413125"/>
              <a:gd name="connsiteY16" fmla="*/ 1049812 h 2498103"/>
              <a:gd name="connisteX17" fmla="*/ 349885 w 3413125"/>
              <a:gd name="connsiteY17" fmla="*/ 970437 h 2498103"/>
              <a:gd name="connisteX18" fmla="*/ 397510 w 3413125"/>
              <a:gd name="connsiteY18" fmla="*/ 891062 h 2498103"/>
              <a:gd name="connisteX19" fmla="*/ 445135 w 3413125"/>
              <a:gd name="connsiteY19" fmla="*/ 779937 h 2498103"/>
              <a:gd name="connisteX20" fmla="*/ 445135 w 3413125"/>
              <a:gd name="connsiteY20" fmla="*/ 684687 h 2498103"/>
              <a:gd name="connisteX21" fmla="*/ 476885 w 3413125"/>
              <a:gd name="connsiteY21" fmla="*/ 605312 h 2498103"/>
              <a:gd name="connisteX22" fmla="*/ 508635 w 3413125"/>
              <a:gd name="connsiteY22" fmla="*/ 525937 h 2498103"/>
              <a:gd name="connisteX23" fmla="*/ 524510 w 3413125"/>
              <a:gd name="connsiteY23" fmla="*/ 461802 h 2498103"/>
              <a:gd name="connisteX24" fmla="*/ 572135 w 3413125"/>
              <a:gd name="connsiteY24" fmla="*/ 382427 h 2498103"/>
              <a:gd name="connisteX25" fmla="*/ 603885 w 3413125"/>
              <a:gd name="connsiteY25" fmla="*/ 303052 h 2498103"/>
              <a:gd name="connisteX26" fmla="*/ 651510 w 3413125"/>
              <a:gd name="connsiteY26" fmla="*/ 223677 h 2498103"/>
              <a:gd name="connisteX27" fmla="*/ 714375 w 3413125"/>
              <a:gd name="connsiteY27" fmla="*/ 144302 h 2498103"/>
              <a:gd name="connisteX28" fmla="*/ 793750 w 3413125"/>
              <a:gd name="connsiteY28" fmla="*/ 80802 h 2498103"/>
              <a:gd name="connisteX29" fmla="*/ 841375 w 3413125"/>
              <a:gd name="connsiteY29" fmla="*/ 1427 h 2498103"/>
              <a:gd name="connisteX30" fmla="*/ 920750 w 3413125"/>
              <a:gd name="connsiteY30" fmla="*/ 33177 h 2498103"/>
              <a:gd name="connisteX31" fmla="*/ 1000125 w 3413125"/>
              <a:gd name="connsiteY31" fmla="*/ 1427 h 2498103"/>
              <a:gd name="connisteX32" fmla="*/ 1079500 w 3413125"/>
              <a:gd name="connsiteY32" fmla="*/ 17302 h 2498103"/>
              <a:gd name="connisteX33" fmla="*/ 1158875 w 3413125"/>
              <a:gd name="connsiteY33" fmla="*/ 33177 h 2498103"/>
              <a:gd name="connisteX34" fmla="*/ 1238250 w 3413125"/>
              <a:gd name="connsiteY34" fmla="*/ 49052 h 2498103"/>
              <a:gd name="connisteX35" fmla="*/ 1317625 w 3413125"/>
              <a:gd name="connsiteY35" fmla="*/ 112552 h 2498103"/>
              <a:gd name="connisteX36" fmla="*/ 1381760 w 3413125"/>
              <a:gd name="connsiteY36" fmla="*/ 160177 h 2498103"/>
              <a:gd name="connisteX37" fmla="*/ 1461135 w 3413125"/>
              <a:gd name="connsiteY37" fmla="*/ 191927 h 2498103"/>
              <a:gd name="connisteX38" fmla="*/ 1540510 w 3413125"/>
              <a:gd name="connsiteY38" fmla="*/ 239552 h 2498103"/>
              <a:gd name="connisteX39" fmla="*/ 1588135 w 3413125"/>
              <a:gd name="connsiteY39" fmla="*/ 318927 h 2498103"/>
              <a:gd name="connisteX40" fmla="*/ 1651635 w 3413125"/>
              <a:gd name="connsiteY40" fmla="*/ 398302 h 2498103"/>
              <a:gd name="connisteX41" fmla="*/ 1683385 w 3413125"/>
              <a:gd name="connsiteY41" fmla="*/ 477677 h 2498103"/>
              <a:gd name="connisteX42" fmla="*/ 1715135 w 3413125"/>
              <a:gd name="connsiteY42" fmla="*/ 541812 h 2498103"/>
              <a:gd name="connisteX43" fmla="*/ 1746885 w 3413125"/>
              <a:gd name="connsiteY43" fmla="*/ 637062 h 2498103"/>
              <a:gd name="connisteX44" fmla="*/ 1778635 w 3413125"/>
              <a:gd name="connsiteY44" fmla="*/ 716437 h 2498103"/>
              <a:gd name="connisteX45" fmla="*/ 1826260 w 3413125"/>
              <a:gd name="connsiteY45" fmla="*/ 811687 h 2498103"/>
              <a:gd name="connisteX46" fmla="*/ 1842135 w 3413125"/>
              <a:gd name="connsiteY46" fmla="*/ 891062 h 2498103"/>
              <a:gd name="connisteX47" fmla="*/ 1873885 w 3413125"/>
              <a:gd name="connsiteY47" fmla="*/ 970437 h 2498103"/>
              <a:gd name="connisteX48" fmla="*/ 1905635 w 3413125"/>
              <a:gd name="connsiteY48" fmla="*/ 1049812 h 2498103"/>
              <a:gd name="connisteX49" fmla="*/ 1937385 w 3413125"/>
              <a:gd name="connsiteY49" fmla="*/ 1129187 h 2498103"/>
              <a:gd name="connisteX50" fmla="*/ 1969135 w 3413125"/>
              <a:gd name="connsiteY50" fmla="*/ 1208562 h 2498103"/>
              <a:gd name="connisteX51" fmla="*/ 2032635 w 3413125"/>
              <a:gd name="connsiteY51" fmla="*/ 1287937 h 2498103"/>
              <a:gd name="connisteX52" fmla="*/ 2096135 w 3413125"/>
              <a:gd name="connsiteY52" fmla="*/ 1367312 h 2498103"/>
              <a:gd name="connisteX53" fmla="*/ 2127885 w 3413125"/>
              <a:gd name="connsiteY53" fmla="*/ 1446687 h 2498103"/>
              <a:gd name="connisteX54" fmla="*/ 2159635 w 3413125"/>
              <a:gd name="connsiteY54" fmla="*/ 1526062 h 2498103"/>
              <a:gd name="connisteX55" fmla="*/ 2191385 w 3413125"/>
              <a:gd name="connsiteY55" fmla="*/ 1605437 h 2498103"/>
              <a:gd name="connisteX56" fmla="*/ 2223135 w 3413125"/>
              <a:gd name="connsiteY56" fmla="*/ 1684812 h 2498103"/>
              <a:gd name="connisteX57" fmla="*/ 2270760 w 3413125"/>
              <a:gd name="connsiteY57" fmla="*/ 1764187 h 2498103"/>
              <a:gd name="connisteX58" fmla="*/ 2318385 w 3413125"/>
              <a:gd name="connsiteY58" fmla="*/ 1843562 h 2498103"/>
              <a:gd name="connisteX59" fmla="*/ 2350135 w 3413125"/>
              <a:gd name="connsiteY59" fmla="*/ 1922937 h 2498103"/>
              <a:gd name="connisteX60" fmla="*/ 2397760 w 3413125"/>
              <a:gd name="connsiteY60" fmla="*/ 2002312 h 2498103"/>
              <a:gd name="connisteX61" fmla="*/ 2461260 w 3413125"/>
              <a:gd name="connsiteY61" fmla="*/ 2081687 h 2498103"/>
              <a:gd name="connisteX62" fmla="*/ 2524760 w 3413125"/>
              <a:gd name="connsiteY62" fmla="*/ 2161062 h 2498103"/>
              <a:gd name="connisteX63" fmla="*/ 2604135 w 3413125"/>
              <a:gd name="connsiteY63" fmla="*/ 2224562 h 2498103"/>
              <a:gd name="connisteX64" fmla="*/ 2682875 w 3413125"/>
              <a:gd name="connsiteY64" fmla="*/ 2272187 h 2498103"/>
              <a:gd name="connisteX65" fmla="*/ 2762250 w 3413125"/>
              <a:gd name="connsiteY65" fmla="*/ 2351562 h 2498103"/>
              <a:gd name="connisteX66" fmla="*/ 2841625 w 3413125"/>
              <a:gd name="connsiteY66" fmla="*/ 2367437 h 2498103"/>
              <a:gd name="connisteX67" fmla="*/ 2921000 w 3413125"/>
              <a:gd name="connsiteY67" fmla="*/ 2415062 h 2498103"/>
              <a:gd name="connisteX68" fmla="*/ 3016250 w 3413125"/>
              <a:gd name="connsiteY68" fmla="*/ 2430937 h 2498103"/>
              <a:gd name="connisteX69" fmla="*/ 3095625 w 3413125"/>
              <a:gd name="connsiteY69" fmla="*/ 2462687 h 2498103"/>
              <a:gd name="connisteX70" fmla="*/ 3175000 w 3413125"/>
              <a:gd name="connsiteY70" fmla="*/ 2478562 h 2498103"/>
              <a:gd name="connisteX71" fmla="*/ 3254375 w 3413125"/>
              <a:gd name="connsiteY71" fmla="*/ 2494437 h 2498103"/>
              <a:gd name="connisteX72" fmla="*/ 3333750 w 3413125"/>
              <a:gd name="connsiteY72" fmla="*/ 2494437 h 2498103"/>
              <a:gd name="connisteX73" fmla="*/ 3413125 w 3413125"/>
              <a:gd name="connsiteY73" fmla="*/ 2462687 h 24981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</a:cxnLst>
            <a:rect l="l" t="t" r="r" b="b"/>
            <a:pathLst>
              <a:path w="3413125" h="2498103">
                <a:moveTo>
                  <a:pt x="0" y="2383312"/>
                </a:moveTo>
                <a:cubicBezTo>
                  <a:pt x="5715" y="2369342"/>
                  <a:pt x="19685" y="2338862"/>
                  <a:pt x="32385" y="2303937"/>
                </a:cubicBezTo>
                <a:cubicBezTo>
                  <a:pt x="45085" y="2269012"/>
                  <a:pt x="54610" y="2243612"/>
                  <a:pt x="64135" y="2208687"/>
                </a:cubicBezTo>
                <a:cubicBezTo>
                  <a:pt x="73660" y="2173762"/>
                  <a:pt x="76835" y="2161062"/>
                  <a:pt x="80010" y="2129312"/>
                </a:cubicBezTo>
                <a:cubicBezTo>
                  <a:pt x="83185" y="2097562"/>
                  <a:pt x="80010" y="2084862"/>
                  <a:pt x="80010" y="2049937"/>
                </a:cubicBezTo>
                <a:cubicBezTo>
                  <a:pt x="80010" y="2015012"/>
                  <a:pt x="76835" y="1992787"/>
                  <a:pt x="80010" y="1954687"/>
                </a:cubicBezTo>
                <a:cubicBezTo>
                  <a:pt x="83185" y="1916587"/>
                  <a:pt x="86360" y="1894362"/>
                  <a:pt x="95885" y="1859437"/>
                </a:cubicBezTo>
                <a:cubicBezTo>
                  <a:pt x="105410" y="1824512"/>
                  <a:pt x="118110" y="1811812"/>
                  <a:pt x="127635" y="1780062"/>
                </a:cubicBezTo>
                <a:cubicBezTo>
                  <a:pt x="137160" y="1748312"/>
                  <a:pt x="130810" y="1732437"/>
                  <a:pt x="143510" y="1700687"/>
                </a:cubicBezTo>
                <a:cubicBezTo>
                  <a:pt x="156210" y="1668937"/>
                  <a:pt x="178435" y="1653062"/>
                  <a:pt x="191135" y="1621312"/>
                </a:cubicBezTo>
                <a:cubicBezTo>
                  <a:pt x="203835" y="1589562"/>
                  <a:pt x="203835" y="1573687"/>
                  <a:pt x="207010" y="1541937"/>
                </a:cubicBezTo>
                <a:cubicBezTo>
                  <a:pt x="210185" y="1510187"/>
                  <a:pt x="203835" y="1494312"/>
                  <a:pt x="207010" y="1462562"/>
                </a:cubicBezTo>
                <a:cubicBezTo>
                  <a:pt x="210185" y="1430812"/>
                  <a:pt x="216535" y="1418112"/>
                  <a:pt x="222885" y="1383187"/>
                </a:cubicBezTo>
                <a:cubicBezTo>
                  <a:pt x="229235" y="1348262"/>
                  <a:pt x="229235" y="1322862"/>
                  <a:pt x="238760" y="1287937"/>
                </a:cubicBezTo>
                <a:cubicBezTo>
                  <a:pt x="248285" y="1253012"/>
                  <a:pt x="260985" y="1240312"/>
                  <a:pt x="270510" y="1208562"/>
                </a:cubicBezTo>
                <a:cubicBezTo>
                  <a:pt x="280035" y="1176812"/>
                  <a:pt x="276860" y="1160937"/>
                  <a:pt x="286385" y="1129187"/>
                </a:cubicBezTo>
                <a:cubicBezTo>
                  <a:pt x="295910" y="1097437"/>
                  <a:pt x="305435" y="1081562"/>
                  <a:pt x="318135" y="1049812"/>
                </a:cubicBezTo>
                <a:cubicBezTo>
                  <a:pt x="330835" y="1018062"/>
                  <a:pt x="334010" y="1002187"/>
                  <a:pt x="349885" y="970437"/>
                </a:cubicBezTo>
                <a:cubicBezTo>
                  <a:pt x="365760" y="938687"/>
                  <a:pt x="378460" y="929162"/>
                  <a:pt x="397510" y="891062"/>
                </a:cubicBezTo>
                <a:cubicBezTo>
                  <a:pt x="416560" y="852962"/>
                  <a:pt x="435610" y="821212"/>
                  <a:pt x="445135" y="779937"/>
                </a:cubicBezTo>
                <a:cubicBezTo>
                  <a:pt x="454660" y="738662"/>
                  <a:pt x="438785" y="719612"/>
                  <a:pt x="445135" y="684687"/>
                </a:cubicBezTo>
                <a:cubicBezTo>
                  <a:pt x="451485" y="649762"/>
                  <a:pt x="464185" y="637062"/>
                  <a:pt x="476885" y="605312"/>
                </a:cubicBezTo>
                <a:cubicBezTo>
                  <a:pt x="489585" y="573562"/>
                  <a:pt x="499110" y="554512"/>
                  <a:pt x="508635" y="525937"/>
                </a:cubicBezTo>
                <a:cubicBezTo>
                  <a:pt x="518160" y="497362"/>
                  <a:pt x="511810" y="490377"/>
                  <a:pt x="524510" y="461802"/>
                </a:cubicBezTo>
                <a:cubicBezTo>
                  <a:pt x="537210" y="433227"/>
                  <a:pt x="556260" y="414177"/>
                  <a:pt x="572135" y="382427"/>
                </a:cubicBezTo>
                <a:cubicBezTo>
                  <a:pt x="588010" y="350677"/>
                  <a:pt x="588010" y="334802"/>
                  <a:pt x="603885" y="303052"/>
                </a:cubicBezTo>
                <a:cubicBezTo>
                  <a:pt x="619760" y="271302"/>
                  <a:pt x="629285" y="255427"/>
                  <a:pt x="651510" y="223677"/>
                </a:cubicBezTo>
                <a:cubicBezTo>
                  <a:pt x="673735" y="191927"/>
                  <a:pt x="685800" y="172877"/>
                  <a:pt x="714375" y="144302"/>
                </a:cubicBezTo>
                <a:cubicBezTo>
                  <a:pt x="742950" y="115727"/>
                  <a:pt x="768350" y="109377"/>
                  <a:pt x="793750" y="80802"/>
                </a:cubicBezTo>
                <a:cubicBezTo>
                  <a:pt x="819150" y="52227"/>
                  <a:pt x="815975" y="10952"/>
                  <a:pt x="841375" y="1427"/>
                </a:cubicBezTo>
                <a:cubicBezTo>
                  <a:pt x="866775" y="-8098"/>
                  <a:pt x="889000" y="33177"/>
                  <a:pt x="920750" y="33177"/>
                </a:cubicBezTo>
                <a:cubicBezTo>
                  <a:pt x="952500" y="33177"/>
                  <a:pt x="968375" y="4602"/>
                  <a:pt x="1000125" y="1427"/>
                </a:cubicBezTo>
                <a:cubicBezTo>
                  <a:pt x="1031875" y="-1748"/>
                  <a:pt x="1047750" y="10952"/>
                  <a:pt x="1079500" y="17302"/>
                </a:cubicBezTo>
                <a:cubicBezTo>
                  <a:pt x="1111250" y="23652"/>
                  <a:pt x="1127125" y="26827"/>
                  <a:pt x="1158875" y="33177"/>
                </a:cubicBezTo>
                <a:cubicBezTo>
                  <a:pt x="1190625" y="39527"/>
                  <a:pt x="1206500" y="33177"/>
                  <a:pt x="1238250" y="49052"/>
                </a:cubicBezTo>
                <a:cubicBezTo>
                  <a:pt x="1270000" y="64927"/>
                  <a:pt x="1289050" y="90327"/>
                  <a:pt x="1317625" y="112552"/>
                </a:cubicBezTo>
                <a:cubicBezTo>
                  <a:pt x="1346200" y="134777"/>
                  <a:pt x="1353185" y="144302"/>
                  <a:pt x="1381760" y="160177"/>
                </a:cubicBezTo>
                <a:cubicBezTo>
                  <a:pt x="1410335" y="176052"/>
                  <a:pt x="1429385" y="176052"/>
                  <a:pt x="1461135" y="191927"/>
                </a:cubicBezTo>
                <a:cubicBezTo>
                  <a:pt x="1492885" y="207802"/>
                  <a:pt x="1515110" y="214152"/>
                  <a:pt x="1540510" y="239552"/>
                </a:cubicBezTo>
                <a:cubicBezTo>
                  <a:pt x="1565910" y="264952"/>
                  <a:pt x="1565910" y="287177"/>
                  <a:pt x="1588135" y="318927"/>
                </a:cubicBezTo>
                <a:cubicBezTo>
                  <a:pt x="1610360" y="350677"/>
                  <a:pt x="1632585" y="366552"/>
                  <a:pt x="1651635" y="398302"/>
                </a:cubicBezTo>
                <a:cubicBezTo>
                  <a:pt x="1670685" y="430052"/>
                  <a:pt x="1670685" y="449102"/>
                  <a:pt x="1683385" y="477677"/>
                </a:cubicBezTo>
                <a:cubicBezTo>
                  <a:pt x="1696085" y="506252"/>
                  <a:pt x="1702435" y="510062"/>
                  <a:pt x="1715135" y="541812"/>
                </a:cubicBezTo>
                <a:cubicBezTo>
                  <a:pt x="1727835" y="573562"/>
                  <a:pt x="1734185" y="602137"/>
                  <a:pt x="1746885" y="637062"/>
                </a:cubicBezTo>
                <a:cubicBezTo>
                  <a:pt x="1759585" y="671987"/>
                  <a:pt x="1762760" y="681512"/>
                  <a:pt x="1778635" y="716437"/>
                </a:cubicBezTo>
                <a:cubicBezTo>
                  <a:pt x="1794510" y="751362"/>
                  <a:pt x="1813560" y="776762"/>
                  <a:pt x="1826260" y="811687"/>
                </a:cubicBezTo>
                <a:cubicBezTo>
                  <a:pt x="1838960" y="846612"/>
                  <a:pt x="1832610" y="859312"/>
                  <a:pt x="1842135" y="891062"/>
                </a:cubicBezTo>
                <a:cubicBezTo>
                  <a:pt x="1851660" y="922812"/>
                  <a:pt x="1861185" y="938687"/>
                  <a:pt x="1873885" y="970437"/>
                </a:cubicBezTo>
                <a:cubicBezTo>
                  <a:pt x="1886585" y="1002187"/>
                  <a:pt x="1892935" y="1018062"/>
                  <a:pt x="1905635" y="1049812"/>
                </a:cubicBezTo>
                <a:cubicBezTo>
                  <a:pt x="1918335" y="1081562"/>
                  <a:pt x="1924685" y="1097437"/>
                  <a:pt x="1937385" y="1129187"/>
                </a:cubicBezTo>
                <a:cubicBezTo>
                  <a:pt x="1950085" y="1160937"/>
                  <a:pt x="1950085" y="1176812"/>
                  <a:pt x="1969135" y="1208562"/>
                </a:cubicBezTo>
                <a:cubicBezTo>
                  <a:pt x="1988185" y="1240312"/>
                  <a:pt x="2007235" y="1256187"/>
                  <a:pt x="2032635" y="1287937"/>
                </a:cubicBezTo>
                <a:cubicBezTo>
                  <a:pt x="2058035" y="1319687"/>
                  <a:pt x="2077085" y="1335562"/>
                  <a:pt x="2096135" y="1367312"/>
                </a:cubicBezTo>
                <a:cubicBezTo>
                  <a:pt x="2115185" y="1399062"/>
                  <a:pt x="2115185" y="1414937"/>
                  <a:pt x="2127885" y="1446687"/>
                </a:cubicBezTo>
                <a:cubicBezTo>
                  <a:pt x="2140585" y="1478437"/>
                  <a:pt x="2146935" y="1494312"/>
                  <a:pt x="2159635" y="1526062"/>
                </a:cubicBezTo>
                <a:cubicBezTo>
                  <a:pt x="2172335" y="1557812"/>
                  <a:pt x="2178685" y="1573687"/>
                  <a:pt x="2191385" y="1605437"/>
                </a:cubicBezTo>
                <a:cubicBezTo>
                  <a:pt x="2204085" y="1637187"/>
                  <a:pt x="2207260" y="1653062"/>
                  <a:pt x="2223135" y="1684812"/>
                </a:cubicBezTo>
                <a:cubicBezTo>
                  <a:pt x="2239010" y="1716562"/>
                  <a:pt x="2251710" y="1732437"/>
                  <a:pt x="2270760" y="1764187"/>
                </a:cubicBezTo>
                <a:cubicBezTo>
                  <a:pt x="2289810" y="1795937"/>
                  <a:pt x="2302510" y="1811812"/>
                  <a:pt x="2318385" y="1843562"/>
                </a:cubicBezTo>
                <a:cubicBezTo>
                  <a:pt x="2334260" y="1875312"/>
                  <a:pt x="2334260" y="1891187"/>
                  <a:pt x="2350135" y="1922937"/>
                </a:cubicBezTo>
                <a:cubicBezTo>
                  <a:pt x="2366010" y="1954687"/>
                  <a:pt x="2375535" y="1970562"/>
                  <a:pt x="2397760" y="2002312"/>
                </a:cubicBezTo>
                <a:cubicBezTo>
                  <a:pt x="2419985" y="2034062"/>
                  <a:pt x="2435860" y="2049937"/>
                  <a:pt x="2461260" y="2081687"/>
                </a:cubicBezTo>
                <a:cubicBezTo>
                  <a:pt x="2486660" y="2113437"/>
                  <a:pt x="2496185" y="2132487"/>
                  <a:pt x="2524760" y="2161062"/>
                </a:cubicBezTo>
                <a:cubicBezTo>
                  <a:pt x="2553335" y="2189637"/>
                  <a:pt x="2572385" y="2202337"/>
                  <a:pt x="2604135" y="2224562"/>
                </a:cubicBezTo>
                <a:cubicBezTo>
                  <a:pt x="2635885" y="2246787"/>
                  <a:pt x="2651125" y="2246787"/>
                  <a:pt x="2682875" y="2272187"/>
                </a:cubicBezTo>
                <a:cubicBezTo>
                  <a:pt x="2714625" y="2297587"/>
                  <a:pt x="2730500" y="2332512"/>
                  <a:pt x="2762250" y="2351562"/>
                </a:cubicBezTo>
                <a:cubicBezTo>
                  <a:pt x="2794000" y="2370612"/>
                  <a:pt x="2809875" y="2354737"/>
                  <a:pt x="2841625" y="2367437"/>
                </a:cubicBezTo>
                <a:cubicBezTo>
                  <a:pt x="2873375" y="2380137"/>
                  <a:pt x="2886075" y="2402362"/>
                  <a:pt x="2921000" y="2415062"/>
                </a:cubicBezTo>
                <a:cubicBezTo>
                  <a:pt x="2955925" y="2427762"/>
                  <a:pt x="2981325" y="2421412"/>
                  <a:pt x="3016250" y="2430937"/>
                </a:cubicBezTo>
                <a:cubicBezTo>
                  <a:pt x="3051175" y="2440462"/>
                  <a:pt x="3063875" y="2453162"/>
                  <a:pt x="3095625" y="2462687"/>
                </a:cubicBezTo>
                <a:cubicBezTo>
                  <a:pt x="3127375" y="2472212"/>
                  <a:pt x="3143250" y="2472212"/>
                  <a:pt x="3175000" y="2478562"/>
                </a:cubicBezTo>
                <a:cubicBezTo>
                  <a:pt x="3206750" y="2484912"/>
                  <a:pt x="3222625" y="2491262"/>
                  <a:pt x="3254375" y="2494437"/>
                </a:cubicBezTo>
                <a:cubicBezTo>
                  <a:pt x="3286125" y="2497612"/>
                  <a:pt x="3302000" y="2500787"/>
                  <a:pt x="3333750" y="2494437"/>
                </a:cubicBezTo>
                <a:cubicBezTo>
                  <a:pt x="3365500" y="2488087"/>
                  <a:pt x="3398520" y="2469037"/>
                  <a:pt x="3413125" y="246268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883410" y="6382385"/>
            <a:ext cx="1044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distances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 rot="16200000">
            <a:off x="-278130" y="4843780"/>
            <a:ext cx="155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frequency in %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786890" y="3520440"/>
            <a:ext cx="805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2 dims</a:t>
            </a:r>
            <a:endParaRPr lang="en-US" b="1"/>
          </a:p>
        </p:txBody>
      </p:sp>
      <p:sp>
        <p:nvSpPr>
          <p:cNvPr id="17" name="Text Box 16"/>
          <p:cNvSpPr txBox="1"/>
          <p:nvPr/>
        </p:nvSpPr>
        <p:spPr>
          <a:xfrm>
            <a:off x="1786890" y="3520440"/>
            <a:ext cx="805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3 dims</a:t>
            </a:r>
            <a:endParaRPr lang="en-US" b="1"/>
          </a:p>
        </p:txBody>
      </p:sp>
      <p:sp>
        <p:nvSpPr>
          <p:cNvPr id="24" name="Freeform 23"/>
          <p:cNvSpPr/>
          <p:nvPr/>
        </p:nvSpPr>
        <p:spPr>
          <a:xfrm>
            <a:off x="701675" y="4060825"/>
            <a:ext cx="3237865" cy="2305050"/>
          </a:xfrm>
          <a:custGeom>
            <a:avLst/>
            <a:gdLst>
              <a:gd name="connisteX0" fmla="*/ 0 w 3237865"/>
              <a:gd name="connsiteY0" fmla="*/ 2289155 h 2305030"/>
              <a:gd name="connisteX1" fmla="*/ 1238250 w 3237865"/>
              <a:gd name="connsiteY1" fmla="*/ 2520 h 2305030"/>
              <a:gd name="connisteX2" fmla="*/ 2063750 w 3237865"/>
              <a:gd name="connsiteY2" fmla="*/ 1924030 h 2305030"/>
              <a:gd name="connisteX3" fmla="*/ 3237865 w 3237865"/>
              <a:gd name="connsiteY3" fmla="*/ 2305030 h 23050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37865" h="2305031">
                <a:moveTo>
                  <a:pt x="0" y="2289156"/>
                </a:moveTo>
                <a:cubicBezTo>
                  <a:pt x="231140" y="1793221"/>
                  <a:pt x="825500" y="75546"/>
                  <a:pt x="1238250" y="2521"/>
                </a:cubicBezTo>
                <a:cubicBezTo>
                  <a:pt x="1651000" y="-70504"/>
                  <a:pt x="1663700" y="1463656"/>
                  <a:pt x="2063750" y="1924031"/>
                </a:cubicBezTo>
                <a:cubicBezTo>
                  <a:pt x="2463800" y="2384406"/>
                  <a:pt x="3019425" y="2267566"/>
                  <a:pt x="3237865" y="230503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45490" y="3979545"/>
            <a:ext cx="2603500" cy="2414270"/>
          </a:xfrm>
          <a:custGeom>
            <a:avLst/>
            <a:gdLst>
              <a:gd name="connisteX0" fmla="*/ 0 w 2603500"/>
              <a:gd name="connsiteY0" fmla="*/ 2356174 h 2414453"/>
              <a:gd name="connisteX1" fmla="*/ 69850 w 2603500"/>
              <a:gd name="connsiteY1" fmla="*/ 2343474 h 2414453"/>
              <a:gd name="connisteX2" fmla="*/ 139700 w 2603500"/>
              <a:gd name="connsiteY2" fmla="*/ 2337124 h 2414453"/>
              <a:gd name="connisteX3" fmla="*/ 209550 w 2603500"/>
              <a:gd name="connsiteY3" fmla="*/ 2337124 h 2414453"/>
              <a:gd name="connisteX4" fmla="*/ 279400 w 2603500"/>
              <a:gd name="connsiteY4" fmla="*/ 2337124 h 2414453"/>
              <a:gd name="connisteX5" fmla="*/ 355600 w 2603500"/>
              <a:gd name="connsiteY5" fmla="*/ 2343474 h 2414453"/>
              <a:gd name="connisteX6" fmla="*/ 425450 w 2603500"/>
              <a:gd name="connsiteY6" fmla="*/ 2343474 h 2414453"/>
              <a:gd name="connisteX7" fmla="*/ 495300 w 2603500"/>
              <a:gd name="connsiteY7" fmla="*/ 2349824 h 2414453"/>
              <a:gd name="connisteX8" fmla="*/ 565150 w 2603500"/>
              <a:gd name="connsiteY8" fmla="*/ 2349824 h 2414453"/>
              <a:gd name="connisteX9" fmla="*/ 635000 w 2603500"/>
              <a:gd name="connsiteY9" fmla="*/ 2349824 h 2414453"/>
              <a:gd name="connisteX10" fmla="*/ 704850 w 2603500"/>
              <a:gd name="connsiteY10" fmla="*/ 2337124 h 2414453"/>
              <a:gd name="connisteX11" fmla="*/ 774700 w 2603500"/>
              <a:gd name="connsiteY11" fmla="*/ 2330774 h 2414453"/>
              <a:gd name="connisteX12" fmla="*/ 844550 w 2603500"/>
              <a:gd name="connsiteY12" fmla="*/ 2292674 h 2414453"/>
              <a:gd name="connisteX13" fmla="*/ 869950 w 2603500"/>
              <a:gd name="connsiteY13" fmla="*/ 2216474 h 2414453"/>
              <a:gd name="connisteX14" fmla="*/ 901700 w 2603500"/>
              <a:gd name="connsiteY14" fmla="*/ 2140274 h 2414453"/>
              <a:gd name="connisteX15" fmla="*/ 927100 w 2603500"/>
              <a:gd name="connsiteY15" fmla="*/ 2064074 h 2414453"/>
              <a:gd name="connisteX16" fmla="*/ 939800 w 2603500"/>
              <a:gd name="connsiteY16" fmla="*/ 1994224 h 2414453"/>
              <a:gd name="connisteX17" fmla="*/ 946150 w 2603500"/>
              <a:gd name="connsiteY17" fmla="*/ 1924374 h 2414453"/>
              <a:gd name="connisteX18" fmla="*/ 952500 w 2603500"/>
              <a:gd name="connsiteY18" fmla="*/ 1854524 h 2414453"/>
              <a:gd name="connisteX19" fmla="*/ 965200 w 2603500"/>
              <a:gd name="connsiteY19" fmla="*/ 1778324 h 2414453"/>
              <a:gd name="connisteX20" fmla="*/ 971550 w 2603500"/>
              <a:gd name="connsiteY20" fmla="*/ 1708474 h 2414453"/>
              <a:gd name="connisteX21" fmla="*/ 977900 w 2603500"/>
              <a:gd name="connsiteY21" fmla="*/ 1638624 h 2414453"/>
              <a:gd name="connisteX22" fmla="*/ 977900 w 2603500"/>
              <a:gd name="connsiteY22" fmla="*/ 1562424 h 2414453"/>
              <a:gd name="connisteX23" fmla="*/ 984250 w 2603500"/>
              <a:gd name="connsiteY23" fmla="*/ 1486224 h 2414453"/>
              <a:gd name="connisteX24" fmla="*/ 990600 w 2603500"/>
              <a:gd name="connsiteY24" fmla="*/ 1410024 h 2414453"/>
              <a:gd name="connisteX25" fmla="*/ 996950 w 2603500"/>
              <a:gd name="connsiteY25" fmla="*/ 1321124 h 2414453"/>
              <a:gd name="connisteX26" fmla="*/ 1009650 w 2603500"/>
              <a:gd name="connsiteY26" fmla="*/ 1251274 h 2414453"/>
              <a:gd name="connisteX27" fmla="*/ 1009650 w 2603500"/>
              <a:gd name="connsiteY27" fmla="*/ 1181424 h 2414453"/>
              <a:gd name="connisteX28" fmla="*/ 1022350 w 2603500"/>
              <a:gd name="connsiteY28" fmla="*/ 1111574 h 2414453"/>
              <a:gd name="connisteX29" fmla="*/ 1035050 w 2603500"/>
              <a:gd name="connsiteY29" fmla="*/ 1035374 h 2414453"/>
              <a:gd name="connisteX30" fmla="*/ 1047750 w 2603500"/>
              <a:gd name="connsiteY30" fmla="*/ 959174 h 2414453"/>
              <a:gd name="connisteX31" fmla="*/ 1054100 w 2603500"/>
              <a:gd name="connsiteY31" fmla="*/ 882974 h 2414453"/>
              <a:gd name="connisteX32" fmla="*/ 1066800 w 2603500"/>
              <a:gd name="connsiteY32" fmla="*/ 813124 h 2414453"/>
              <a:gd name="connisteX33" fmla="*/ 1085850 w 2603500"/>
              <a:gd name="connsiteY33" fmla="*/ 743274 h 2414453"/>
              <a:gd name="connisteX34" fmla="*/ 1098550 w 2603500"/>
              <a:gd name="connsiteY34" fmla="*/ 660724 h 2414453"/>
              <a:gd name="connisteX35" fmla="*/ 1104900 w 2603500"/>
              <a:gd name="connsiteY35" fmla="*/ 571824 h 2414453"/>
              <a:gd name="connisteX36" fmla="*/ 1111250 w 2603500"/>
              <a:gd name="connsiteY36" fmla="*/ 501974 h 2414453"/>
              <a:gd name="connisteX37" fmla="*/ 1123950 w 2603500"/>
              <a:gd name="connsiteY37" fmla="*/ 432124 h 2414453"/>
              <a:gd name="connisteX38" fmla="*/ 1143000 w 2603500"/>
              <a:gd name="connsiteY38" fmla="*/ 362274 h 2414453"/>
              <a:gd name="connisteX39" fmla="*/ 1162050 w 2603500"/>
              <a:gd name="connsiteY39" fmla="*/ 292424 h 2414453"/>
              <a:gd name="connisteX40" fmla="*/ 1181100 w 2603500"/>
              <a:gd name="connsiteY40" fmla="*/ 222574 h 2414453"/>
              <a:gd name="connisteX41" fmla="*/ 1200150 w 2603500"/>
              <a:gd name="connsiteY41" fmla="*/ 140024 h 2414453"/>
              <a:gd name="connisteX42" fmla="*/ 1250950 w 2603500"/>
              <a:gd name="connsiteY42" fmla="*/ 70174 h 2414453"/>
              <a:gd name="connisteX43" fmla="*/ 1276350 w 2603500"/>
              <a:gd name="connsiteY43" fmla="*/ 324 h 2414453"/>
              <a:gd name="connisteX44" fmla="*/ 1346200 w 2603500"/>
              <a:gd name="connsiteY44" fmla="*/ 51124 h 2414453"/>
              <a:gd name="connisteX45" fmla="*/ 1384300 w 2603500"/>
              <a:gd name="connsiteY45" fmla="*/ 120974 h 2414453"/>
              <a:gd name="connisteX46" fmla="*/ 1397000 w 2603500"/>
              <a:gd name="connsiteY46" fmla="*/ 190824 h 2414453"/>
              <a:gd name="connisteX47" fmla="*/ 1397000 w 2603500"/>
              <a:gd name="connsiteY47" fmla="*/ 260674 h 2414453"/>
              <a:gd name="connisteX48" fmla="*/ 1403350 w 2603500"/>
              <a:gd name="connsiteY48" fmla="*/ 336874 h 2414453"/>
              <a:gd name="connisteX49" fmla="*/ 1409700 w 2603500"/>
              <a:gd name="connsiteY49" fmla="*/ 406724 h 2414453"/>
              <a:gd name="connisteX50" fmla="*/ 1422400 w 2603500"/>
              <a:gd name="connsiteY50" fmla="*/ 476574 h 2414453"/>
              <a:gd name="connisteX51" fmla="*/ 1422400 w 2603500"/>
              <a:gd name="connsiteY51" fmla="*/ 552774 h 2414453"/>
              <a:gd name="connisteX52" fmla="*/ 1416050 w 2603500"/>
              <a:gd name="connsiteY52" fmla="*/ 622624 h 2414453"/>
              <a:gd name="connisteX53" fmla="*/ 1422400 w 2603500"/>
              <a:gd name="connsiteY53" fmla="*/ 692474 h 2414453"/>
              <a:gd name="connisteX54" fmla="*/ 1422400 w 2603500"/>
              <a:gd name="connsiteY54" fmla="*/ 762324 h 2414453"/>
              <a:gd name="connisteX55" fmla="*/ 1428750 w 2603500"/>
              <a:gd name="connsiteY55" fmla="*/ 832174 h 2414453"/>
              <a:gd name="connisteX56" fmla="*/ 1435100 w 2603500"/>
              <a:gd name="connsiteY56" fmla="*/ 902024 h 2414453"/>
              <a:gd name="connisteX57" fmla="*/ 1454150 w 2603500"/>
              <a:gd name="connsiteY57" fmla="*/ 978224 h 2414453"/>
              <a:gd name="connisteX58" fmla="*/ 1473200 w 2603500"/>
              <a:gd name="connsiteY58" fmla="*/ 1048074 h 2414453"/>
              <a:gd name="connisteX59" fmla="*/ 1492250 w 2603500"/>
              <a:gd name="connsiteY59" fmla="*/ 1117924 h 2414453"/>
              <a:gd name="connisteX60" fmla="*/ 1498600 w 2603500"/>
              <a:gd name="connsiteY60" fmla="*/ 1187774 h 2414453"/>
              <a:gd name="connisteX61" fmla="*/ 1504950 w 2603500"/>
              <a:gd name="connsiteY61" fmla="*/ 1257624 h 2414453"/>
              <a:gd name="connisteX62" fmla="*/ 1511300 w 2603500"/>
              <a:gd name="connsiteY62" fmla="*/ 1327474 h 2414453"/>
              <a:gd name="connisteX63" fmla="*/ 1511300 w 2603500"/>
              <a:gd name="connsiteY63" fmla="*/ 1397324 h 2414453"/>
              <a:gd name="connisteX64" fmla="*/ 1524000 w 2603500"/>
              <a:gd name="connsiteY64" fmla="*/ 1467174 h 2414453"/>
              <a:gd name="connisteX65" fmla="*/ 1536700 w 2603500"/>
              <a:gd name="connsiteY65" fmla="*/ 1537024 h 2414453"/>
              <a:gd name="connisteX66" fmla="*/ 1536700 w 2603500"/>
              <a:gd name="connsiteY66" fmla="*/ 1606874 h 2414453"/>
              <a:gd name="connisteX67" fmla="*/ 1555750 w 2603500"/>
              <a:gd name="connsiteY67" fmla="*/ 1695774 h 2414453"/>
              <a:gd name="connisteX68" fmla="*/ 1574800 w 2603500"/>
              <a:gd name="connsiteY68" fmla="*/ 1771974 h 2414453"/>
              <a:gd name="connisteX69" fmla="*/ 1581150 w 2603500"/>
              <a:gd name="connsiteY69" fmla="*/ 1854524 h 2414453"/>
              <a:gd name="connisteX70" fmla="*/ 1606550 w 2603500"/>
              <a:gd name="connsiteY70" fmla="*/ 1930724 h 2414453"/>
              <a:gd name="connisteX71" fmla="*/ 1631950 w 2603500"/>
              <a:gd name="connsiteY71" fmla="*/ 2000574 h 2414453"/>
              <a:gd name="connisteX72" fmla="*/ 1663700 w 2603500"/>
              <a:gd name="connsiteY72" fmla="*/ 2076774 h 2414453"/>
              <a:gd name="connisteX73" fmla="*/ 1701800 w 2603500"/>
              <a:gd name="connsiteY73" fmla="*/ 2146624 h 2414453"/>
              <a:gd name="connisteX74" fmla="*/ 1771650 w 2603500"/>
              <a:gd name="connsiteY74" fmla="*/ 2210124 h 2414453"/>
              <a:gd name="connisteX75" fmla="*/ 1835150 w 2603500"/>
              <a:gd name="connsiteY75" fmla="*/ 2279974 h 2414453"/>
              <a:gd name="connisteX76" fmla="*/ 1905000 w 2603500"/>
              <a:gd name="connsiteY76" fmla="*/ 2318074 h 2414453"/>
              <a:gd name="connisteX77" fmla="*/ 1974850 w 2603500"/>
              <a:gd name="connsiteY77" fmla="*/ 2337124 h 2414453"/>
              <a:gd name="connisteX78" fmla="*/ 2044700 w 2603500"/>
              <a:gd name="connsiteY78" fmla="*/ 2368874 h 2414453"/>
              <a:gd name="connisteX79" fmla="*/ 2114550 w 2603500"/>
              <a:gd name="connsiteY79" fmla="*/ 2387924 h 2414453"/>
              <a:gd name="connisteX80" fmla="*/ 2184400 w 2603500"/>
              <a:gd name="connsiteY80" fmla="*/ 2400624 h 2414453"/>
              <a:gd name="connisteX81" fmla="*/ 2254250 w 2603500"/>
              <a:gd name="connsiteY81" fmla="*/ 2406974 h 2414453"/>
              <a:gd name="connisteX82" fmla="*/ 2324100 w 2603500"/>
              <a:gd name="connsiteY82" fmla="*/ 2413324 h 2414453"/>
              <a:gd name="connisteX83" fmla="*/ 2393950 w 2603500"/>
              <a:gd name="connsiteY83" fmla="*/ 2413324 h 2414453"/>
              <a:gd name="connisteX84" fmla="*/ 2463800 w 2603500"/>
              <a:gd name="connsiteY84" fmla="*/ 2413324 h 2414453"/>
              <a:gd name="connisteX85" fmla="*/ 2533650 w 2603500"/>
              <a:gd name="connsiteY85" fmla="*/ 2413324 h 2414453"/>
              <a:gd name="connisteX86" fmla="*/ 2603500 w 2603500"/>
              <a:gd name="connsiteY86" fmla="*/ 2400624 h 241445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</a:cxnLst>
            <a:rect l="l" t="t" r="r" b="b"/>
            <a:pathLst>
              <a:path w="2603500" h="2414454">
                <a:moveTo>
                  <a:pt x="0" y="2356175"/>
                </a:moveTo>
                <a:cubicBezTo>
                  <a:pt x="12700" y="2353635"/>
                  <a:pt x="41910" y="2347285"/>
                  <a:pt x="69850" y="2343475"/>
                </a:cubicBezTo>
                <a:cubicBezTo>
                  <a:pt x="97790" y="2339665"/>
                  <a:pt x="111760" y="2338395"/>
                  <a:pt x="139700" y="2337125"/>
                </a:cubicBezTo>
                <a:cubicBezTo>
                  <a:pt x="167640" y="2335855"/>
                  <a:pt x="181610" y="2337125"/>
                  <a:pt x="209550" y="2337125"/>
                </a:cubicBezTo>
                <a:cubicBezTo>
                  <a:pt x="237490" y="2337125"/>
                  <a:pt x="250190" y="2335855"/>
                  <a:pt x="279400" y="2337125"/>
                </a:cubicBezTo>
                <a:cubicBezTo>
                  <a:pt x="308610" y="2338395"/>
                  <a:pt x="326390" y="2342205"/>
                  <a:pt x="355600" y="2343475"/>
                </a:cubicBezTo>
                <a:cubicBezTo>
                  <a:pt x="384810" y="2344745"/>
                  <a:pt x="397510" y="2342205"/>
                  <a:pt x="425450" y="2343475"/>
                </a:cubicBezTo>
                <a:cubicBezTo>
                  <a:pt x="453390" y="2344745"/>
                  <a:pt x="467360" y="2348555"/>
                  <a:pt x="495300" y="2349825"/>
                </a:cubicBezTo>
                <a:cubicBezTo>
                  <a:pt x="523240" y="2351095"/>
                  <a:pt x="537210" y="2349825"/>
                  <a:pt x="565150" y="2349825"/>
                </a:cubicBezTo>
                <a:cubicBezTo>
                  <a:pt x="593090" y="2349825"/>
                  <a:pt x="607060" y="2352365"/>
                  <a:pt x="635000" y="2349825"/>
                </a:cubicBezTo>
                <a:cubicBezTo>
                  <a:pt x="662940" y="2347285"/>
                  <a:pt x="676910" y="2340935"/>
                  <a:pt x="704850" y="2337125"/>
                </a:cubicBezTo>
                <a:cubicBezTo>
                  <a:pt x="732790" y="2333315"/>
                  <a:pt x="746760" y="2339665"/>
                  <a:pt x="774700" y="2330775"/>
                </a:cubicBezTo>
                <a:cubicBezTo>
                  <a:pt x="802640" y="2321885"/>
                  <a:pt x="825500" y="2315535"/>
                  <a:pt x="844550" y="2292675"/>
                </a:cubicBezTo>
                <a:cubicBezTo>
                  <a:pt x="863600" y="2269815"/>
                  <a:pt x="858520" y="2246955"/>
                  <a:pt x="869950" y="2216475"/>
                </a:cubicBezTo>
                <a:cubicBezTo>
                  <a:pt x="881380" y="2185995"/>
                  <a:pt x="890270" y="2170755"/>
                  <a:pt x="901700" y="2140275"/>
                </a:cubicBezTo>
                <a:cubicBezTo>
                  <a:pt x="913130" y="2109795"/>
                  <a:pt x="919480" y="2093285"/>
                  <a:pt x="927100" y="2064075"/>
                </a:cubicBezTo>
                <a:cubicBezTo>
                  <a:pt x="934720" y="2034865"/>
                  <a:pt x="935990" y="2022165"/>
                  <a:pt x="939800" y="1994225"/>
                </a:cubicBezTo>
                <a:cubicBezTo>
                  <a:pt x="943610" y="1966285"/>
                  <a:pt x="943610" y="1952315"/>
                  <a:pt x="946150" y="1924375"/>
                </a:cubicBezTo>
                <a:cubicBezTo>
                  <a:pt x="948690" y="1896435"/>
                  <a:pt x="948690" y="1883735"/>
                  <a:pt x="952500" y="1854525"/>
                </a:cubicBezTo>
                <a:cubicBezTo>
                  <a:pt x="956310" y="1825315"/>
                  <a:pt x="961390" y="1807535"/>
                  <a:pt x="965200" y="1778325"/>
                </a:cubicBezTo>
                <a:cubicBezTo>
                  <a:pt x="969010" y="1749115"/>
                  <a:pt x="969010" y="1736415"/>
                  <a:pt x="971550" y="1708475"/>
                </a:cubicBezTo>
                <a:cubicBezTo>
                  <a:pt x="974090" y="1680535"/>
                  <a:pt x="976630" y="1667835"/>
                  <a:pt x="977900" y="1638625"/>
                </a:cubicBezTo>
                <a:cubicBezTo>
                  <a:pt x="979170" y="1609415"/>
                  <a:pt x="976630" y="1592905"/>
                  <a:pt x="977900" y="1562425"/>
                </a:cubicBezTo>
                <a:cubicBezTo>
                  <a:pt x="979170" y="1531945"/>
                  <a:pt x="981710" y="1516705"/>
                  <a:pt x="984250" y="1486225"/>
                </a:cubicBezTo>
                <a:cubicBezTo>
                  <a:pt x="986790" y="1455745"/>
                  <a:pt x="988060" y="1443045"/>
                  <a:pt x="990600" y="1410025"/>
                </a:cubicBezTo>
                <a:cubicBezTo>
                  <a:pt x="993140" y="1377005"/>
                  <a:pt x="993140" y="1352875"/>
                  <a:pt x="996950" y="1321125"/>
                </a:cubicBezTo>
                <a:cubicBezTo>
                  <a:pt x="1000760" y="1289375"/>
                  <a:pt x="1007110" y="1279215"/>
                  <a:pt x="1009650" y="1251275"/>
                </a:cubicBezTo>
                <a:cubicBezTo>
                  <a:pt x="1012190" y="1223335"/>
                  <a:pt x="1007110" y="1209365"/>
                  <a:pt x="1009650" y="1181425"/>
                </a:cubicBezTo>
                <a:cubicBezTo>
                  <a:pt x="1012190" y="1153485"/>
                  <a:pt x="1017270" y="1140785"/>
                  <a:pt x="1022350" y="1111575"/>
                </a:cubicBezTo>
                <a:cubicBezTo>
                  <a:pt x="1027430" y="1082365"/>
                  <a:pt x="1029970" y="1065855"/>
                  <a:pt x="1035050" y="1035375"/>
                </a:cubicBezTo>
                <a:cubicBezTo>
                  <a:pt x="1040130" y="1004895"/>
                  <a:pt x="1043940" y="989655"/>
                  <a:pt x="1047750" y="959175"/>
                </a:cubicBezTo>
                <a:cubicBezTo>
                  <a:pt x="1051560" y="928695"/>
                  <a:pt x="1050290" y="912185"/>
                  <a:pt x="1054100" y="882975"/>
                </a:cubicBezTo>
                <a:cubicBezTo>
                  <a:pt x="1057910" y="853765"/>
                  <a:pt x="1060450" y="841065"/>
                  <a:pt x="1066800" y="813125"/>
                </a:cubicBezTo>
                <a:cubicBezTo>
                  <a:pt x="1073150" y="785185"/>
                  <a:pt x="1079500" y="773755"/>
                  <a:pt x="1085850" y="743275"/>
                </a:cubicBezTo>
                <a:cubicBezTo>
                  <a:pt x="1092200" y="712795"/>
                  <a:pt x="1094740" y="695015"/>
                  <a:pt x="1098550" y="660725"/>
                </a:cubicBezTo>
                <a:cubicBezTo>
                  <a:pt x="1102360" y="626435"/>
                  <a:pt x="1102360" y="603575"/>
                  <a:pt x="1104900" y="571825"/>
                </a:cubicBezTo>
                <a:cubicBezTo>
                  <a:pt x="1107440" y="540075"/>
                  <a:pt x="1107440" y="529915"/>
                  <a:pt x="1111250" y="501975"/>
                </a:cubicBezTo>
                <a:cubicBezTo>
                  <a:pt x="1115060" y="474035"/>
                  <a:pt x="1117600" y="460065"/>
                  <a:pt x="1123950" y="432125"/>
                </a:cubicBezTo>
                <a:cubicBezTo>
                  <a:pt x="1130300" y="404185"/>
                  <a:pt x="1135380" y="390215"/>
                  <a:pt x="1143000" y="362275"/>
                </a:cubicBezTo>
                <a:cubicBezTo>
                  <a:pt x="1150620" y="334335"/>
                  <a:pt x="1154430" y="320365"/>
                  <a:pt x="1162050" y="292425"/>
                </a:cubicBezTo>
                <a:cubicBezTo>
                  <a:pt x="1169670" y="264485"/>
                  <a:pt x="1173480" y="253055"/>
                  <a:pt x="1181100" y="222575"/>
                </a:cubicBezTo>
                <a:cubicBezTo>
                  <a:pt x="1188720" y="192095"/>
                  <a:pt x="1186180" y="170505"/>
                  <a:pt x="1200150" y="140025"/>
                </a:cubicBezTo>
                <a:cubicBezTo>
                  <a:pt x="1214120" y="109545"/>
                  <a:pt x="1235710" y="98115"/>
                  <a:pt x="1250950" y="70175"/>
                </a:cubicBezTo>
                <a:cubicBezTo>
                  <a:pt x="1266190" y="42235"/>
                  <a:pt x="1257300" y="4135"/>
                  <a:pt x="1276350" y="325"/>
                </a:cubicBezTo>
                <a:cubicBezTo>
                  <a:pt x="1295400" y="-3485"/>
                  <a:pt x="1324610" y="26995"/>
                  <a:pt x="1346200" y="51125"/>
                </a:cubicBezTo>
                <a:cubicBezTo>
                  <a:pt x="1367790" y="75255"/>
                  <a:pt x="1374140" y="93035"/>
                  <a:pt x="1384300" y="120975"/>
                </a:cubicBezTo>
                <a:cubicBezTo>
                  <a:pt x="1394460" y="148915"/>
                  <a:pt x="1394460" y="162885"/>
                  <a:pt x="1397000" y="190825"/>
                </a:cubicBezTo>
                <a:cubicBezTo>
                  <a:pt x="1399540" y="218765"/>
                  <a:pt x="1395730" y="231465"/>
                  <a:pt x="1397000" y="260675"/>
                </a:cubicBezTo>
                <a:cubicBezTo>
                  <a:pt x="1398270" y="289885"/>
                  <a:pt x="1400810" y="307665"/>
                  <a:pt x="1403350" y="336875"/>
                </a:cubicBezTo>
                <a:cubicBezTo>
                  <a:pt x="1405890" y="366085"/>
                  <a:pt x="1405890" y="378785"/>
                  <a:pt x="1409700" y="406725"/>
                </a:cubicBezTo>
                <a:cubicBezTo>
                  <a:pt x="1413510" y="434665"/>
                  <a:pt x="1419860" y="447365"/>
                  <a:pt x="1422400" y="476575"/>
                </a:cubicBezTo>
                <a:cubicBezTo>
                  <a:pt x="1424940" y="505785"/>
                  <a:pt x="1423670" y="523565"/>
                  <a:pt x="1422400" y="552775"/>
                </a:cubicBezTo>
                <a:cubicBezTo>
                  <a:pt x="1421130" y="581985"/>
                  <a:pt x="1416050" y="594685"/>
                  <a:pt x="1416050" y="622625"/>
                </a:cubicBezTo>
                <a:cubicBezTo>
                  <a:pt x="1416050" y="650565"/>
                  <a:pt x="1421130" y="664535"/>
                  <a:pt x="1422400" y="692475"/>
                </a:cubicBezTo>
                <a:cubicBezTo>
                  <a:pt x="1423670" y="720415"/>
                  <a:pt x="1421130" y="734385"/>
                  <a:pt x="1422400" y="762325"/>
                </a:cubicBezTo>
                <a:cubicBezTo>
                  <a:pt x="1423670" y="790265"/>
                  <a:pt x="1426210" y="804235"/>
                  <a:pt x="1428750" y="832175"/>
                </a:cubicBezTo>
                <a:cubicBezTo>
                  <a:pt x="1431290" y="860115"/>
                  <a:pt x="1430020" y="872815"/>
                  <a:pt x="1435100" y="902025"/>
                </a:cubicBezTo>
                <a:cubicBezTo>
                  <a:pt x="1440180" y="931235"/>
                  <a:pt x="1446530" y="949015"/>
                  <a:pt x="1454150" y="978225"/>
                </a:cubicBezTo>
                <a:cubicBezTo>
                  <a:pt x="1461770" y="1007435"/>
                  <a:pt x="1465580" y="1020135"/>
                  <a:pt x="1473200" y="1048075"/>
                </a:cubicBezTo>
                <a:cubicBezTo>
                  <a:pt x="1480820" y="1076015"/>
                  <a:pt x="1487170" y="1089985"/>
                  <a:pt x="1492250" y="1117925"/>
                </a:cubicBezTo>
                <a:cubicBezTo>
                  <a:pt x="1497330" y="1145865"/>
                  <a:pt x="1496060" y="1159835"/>
                  <a:pt x="1498600" y="1187775"/>
                </a:cubicBezTo>
                <a:cubicBezTo>
                  <a:pt x="1501140" y="1215715"/>
                  <a:pt x="1502410" y="1229685"/>
                  <a:pt x="1504950" y="1257625"/>
                </a:cubicBezTo>
                <a:cubicBezTo>
                  <a:pt x="1507490" y="1285565"/>
                  <a:pt x="1510030" y="1299535"/>
                  <a:pt x="1511300" y="1327475"/>
                </a:cubicBezTo>
                <a:cubicBezTo>
                  <a:pt x="1512570" y="1355415"/>
                  <a:pt x="1508760" y="1369385"/>
                  <a:pt x="1511300" y="1397325"/>
                </a:cubicBezTo>
                <a:cubicBezTo>
                  <a:pt x="1513840" y="1425265"/>
                  <a:pt x="1518920" y="1439235"/>
                  <a:pt x="1524000" y="1467175"/>
                </a:cubicBezTo>
                <a:cubicBezTo>
                  <a:pt x="1529080" y="1495115"/>
                  <a:pt x="1534160" y="1509085"/>
                  <a:pt x="1536700" y="1537025"/>
                </a:cubicBezTo>
                <a:cubicBezTo>
                  <a:pt x="1539240" y="1564965"/>
                  <a:pt x="1532890" y="1575125"/>
                  <a:pt x="1536700" y="1606875"/>
                </a:cubicBezTo>
                <a:cubicBezTo>
                  <a:pt x="1540510" y="1638625"/>
                  <a:pt x="1548130" y="1662755"/>
                  <a:pt x="1555750" y="1695775"/>
                </a:cubicBezTo>
                <a:cubicBezTo>
                  <a:pt x="1563370" y="1728795"/>
                  <a:pt x="1569720" y="1740225"/>
                  <a:pt x="1574800" y="1771975"/>
                </a:cubicBezTo>
                <a:cubicBezTo>
                  <a:pt x="1579880" y="1803725"/>
                  <a:pt x="1574800" y="1822775"/>
                  <a:pt x="1581150" y="1854525"/>
                </a:cubicBezTo>
                <a:cubicBezTo>
                  <a:pt x="1587500" y="1886275"/>
                  <a:pt x="1596390" y="1901515"/>
                  <a:pt x="1606550" y="1930725"/>
                </a:cubicBezTo>
                <a:cubicBezTo>
                  <a:pt x="1616710" y="1959935"/>
                  <a:pt x="1620520" y="1971365"/>
                  <a:pt x="1631950" y="2000575"/>
                </a:cubicBezTo>
                <a:cubicBezTo>
                  <a:pt x="1643380" y="2029785"/>
                  <a:pt x="1649730" y="2047565"/>
                  <a:pt x="1663700" y="2076775"/>
                </a:cubicBezTo>
                <a:cubicBezTo>
                  <a:pt x="1677670" y="2105985"/>
                  <a:pt x="1680210" y="2119955"/>
                  <a:pt x="1701800" y="2146625"/>
                </a:cubicBezTo>
                <a:cubicBezTo>
                  <a:pt x="1723390" y="2173295"/>
                  <a:pt x="1744980" y="2183455"/>
                  <a:pt x="1771650" y="2210125"/>
                </a:cubicBezTo>
                <a:cubicBezTo>
                  <a:pt x="1798320" y="2236795"/>
                  <a:pt x="1808480" y="2258385"/>
                  <a:pt x="1835150" y="2279975"/>
                </a:cubicBezTo>
                <a:cubicBezTo>
                  <a:pt x="1861820" y="2301565"/>
                  <a:pt x="1877060" y="2306645"/>
                  <a:pt x="1905000" y="2318075"/>
                </a:cubicBezTo>
                <a:cubicBezTo>
                  <a:pt x="1932940" y="2329505"/>
                  <a:pt x="1946910" y="2326965"/>
                  <a:pt x="1974850" y="2337125"/>
                </a:cubicBezTo>
                <a:cubicBezTo>
                  <a:pt x="2002790" y="2347285"/>
                  <a:pt x="2016760" y="2358715"/>
                  <a:pt x="2044700" y="2368875"/>
                </a:cubicBezTo>
                <a:cubicBezTo>
                  <a:pt x="2072640" y="2379035"/>
                  <a:pt x="2086610" y="2381575"/>
                  <a:pt x="2114550" y="2387925"/>
                </a:cubicBezTo>
                <a:cubicBezTo>
                  <a:pt x="2142490" y="2394275"/>
                  <a:pt x="2156460" y="2396815"/>
                  <a:pt x="2184400" y="2400625"/>
                </a:cubicBezTo>
                <a:cubicBezTo>
                  <a:pt x="2212340" y="2404435"/>
                  <a:pt x="2226310" y="2404435"/>
                  <a:pt x="2254250" y="2406975"/>
                </a:cubicBezTo>
                <a:cubicBezTo>
                  <a:pt x="2282190" y="2409515"/>
                  <a:pt x="2296160" y="2412055"/>
                  <a:pt x="2324100" y="2413325"/>
                </a:cubicBezTo>
                <a:cubicBezTo>
                  <a:pt x="2352040" y="2414595"/>
                  <a:pt x="2366010" y="2413325"/>
                  <a:pt x="2393950" y="2413325"/>
                </a:cubicBezTo>
                <a:cubicBezTo>
                  <a:pt x="2421890" y="2413325"/>
                  <a:pt x="2435860" y="2413325"/>
                  <a:pt x="2463800" y="2413325"/>
                </a:cubicBezTo>
                <a:cubicBezTo>
                  <a:pt x="2491740" y="2413325"/>
                  <a:pt x="2505710" y="2415865"/>
                  <a:pt x="2533650" y="2413325"/>
                </a:cubicBezTo>
                <a:cubicBezTo>
                  <a:pt x="2561590" y="2410785"/>
                  <a:pt x="2590800" y="2403165"/>
                  <a:pt x="2603500" y="24006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671320" y="3520440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100 dims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3" grpId="0"/>
      <p:bldP spid="15" grpId="0"/>
      <p:bldP spid="12" grpId="0" animBg="1"/>
      <p:bldP spid="17" grpId="0"/>
      <p:bldP spid="24" grpId="0" animBg="1"/>
      <p:bldP spid="12" grpId="1" animBg="1"/>
      <p:bldP spid="34" grpId="0" animBg="1"/>
      <p:bldP spid="35" grpId="0"/>
      <p:bldP spid="24" grpId="1" animBg="1"/>
      <p:bldP spid="15" grpId="1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Overcoming Curse of Dimensionality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72110" y="1397000"/>
            <a:ext cx="7628255" cy="5045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IN" sz="28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The curse of Dimensionality can be overcome by: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Assigning weights to the attributes when calculating distances.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Using the “</a:t>
            </a:r>
            <a:r>
              <a:rPr lang="en-IN" sz="28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Leave-one-out</a:t>
            </a:r>
            <a:r>
              <a:rPr lang="en-IN" sz="28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” approach. Iteratively, we leave out one of the attributes and test the algorithm by the cross-validation method.  The exercise can then lead us to the best set of attributes.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Rule of thumb – 5 data instances per attribute for learning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Issues with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5595" y="1388745"/>
            <a:ext cx="7975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K-NN needs homogeneous features:</a:t>
            </a:r>
            <a:r>
              <a:rPr lang="en-IN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 If you decide to build k-NN using a common distance, like Euclidean or Manhattan distances, it is completely necessary that features have the same scale, since absolute differences in features weight the same, i.e., a given distance in feature 1 must means the same for feature 2</a:t>
            </a: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3521</Words>
  <Application>WPS Presentation</Application>
  <PresentationFormat>Widescreen</PresentationFormat>
  <Paragraphs>139</Paragraphs>
  <Slides>14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Calibri</vt:lpstr>
      <vt:lpstr>Droid Sans Fallback</vt:lpstr>
      <vt:lpstr>Arial</vt:lpstr>
      <vt:lpstr>Bookman Old Style</vt:lpstr>
      <vt:lpstr>Microsoft YaHei</vt:lpstr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VIGHNESH</cp:lastModifiedBy>
  <cp:revision>256</cp:revision>
  <dcterms:created xsi:type="dcterms:W3CDTF">2019-05-30T23:14:00Z</dcterms:created>
  <dcterms:modified xsi:type="dcterms:W3CDTF">2020-06-22T11:00:19Z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