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71" r:id="rId3"/>
    <p:sldId id="358" r:id="rId4"/>
    <p:sldId id="408" r:id="rId5"/>
    <p:sldId id="430" r:id="rId6"/>
    <p:sldId id="429" r:id="rId7"/>
    <p:sldId id="451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1" r:id="rId27"/>
    <p:sldId id="460" r:id="rId28"/>
    <p:sldId id="462" r:id="rId29"/>
    <p:sldId id="463" r:id="rId30"/>
    <p:sldId id="464" r:id="rId31"/>
    <p:sldId id="465" r:id="rId32"/>
    <p:sldId id="466" r:id="rId33"/>
    <p:sldId id="467" r:id="rId34"/>
    <p:sldId id="443" r:id="rId35"/>
    <p:sldId id="485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7E66"/>
    <a:srgbClr val="24FA24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>
        <p:guide orient="horz" pos="2224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F1D9-884D-41D9-96D2-9A92A479312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C58D0-0259-4AA5-A861-577CA019336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GIF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wmf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18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7.bin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9.bin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22.bin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23.bin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1916" y="2841955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Perceptron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Revisiting the Perceptron Learning Concept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971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1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82880" y="1383030"/>
            <a:ext cx="4342130" cy="4979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consider two vector w and x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	</a:t>
            </a:r>
            <a:r>
              <a:rPr lang="en-US" b="1"/>
              <a:t>w</a:t>
            </a:r>
            <a:r>
              <a:rPr lang="en-US"/>
              <a:t>=[w</a:t>
            </a:r>
            <a:r>
              <a:rPr lang="en-US" baseline="-25000"/>
              <a:t>0</a:t>
            </a:r>
            <a:r>
              <a:rPr lang="en-US"/>
              <a:t>,w</a:t>
            </a:r>
            <a:r>
              <a:rPr lang="en-US" baseline="-25000"/>
              <a:t>1</a:t>
            </a:r>
            <a:r>
              <a:rPr lang="en-US"/>
              <a:t>,.........,w</a:t>
            </a:r>
            <a:r>
              <a:rPr lang="en-US" baseline="-25000"/>
              <a:t>n</a:t>
            </a:r>
            <a:r>
              <a:rPr lang="en-US"/>
              <a:t>]</a:t>
            </a: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	</a:t>
            </a:r>
            <a:r>
              <a:rPr lang="en-US" b="1">
                <a:sym typeface="+mn-ea"/>
              </a:rPr>
              <a:t>x</a:t>
            </a:r>
            <a:r>
              <a:rPr lang="en-US">
                <a:sym typeface="+mn-ea"/>
              </a:rPr>
              <a:t>=[x</a:t>
            </a:r>
            <a:r>
              <a:rPr lang="en-US" baseline="-25000">
                <a:sym typeface="+mn-ea"/>
              </a:rPr>
              <a:t>0</a:t>
            </a:r>
            <a:r>
              <a:rPr lang="en-US">
                <a:sym typeface="+mn-ea"/>
              </a:rPr>
              <a:t>,x</a:t>
            </a:r>
            <a:r>
              <a:rPr lang="en-US" baseline="-25000">
                <a:sym typeface="+mn-ea"/>
              </a:rPr>
              <a:t>1</a:t>
            </a:r>
            <a:r>
              <a:rPr lang="en-US">
                <a:sym typeface="+mn-ea"/>
              </a:rPr>
              <a:t>,.........,x</a:t>
            </a:r>
            <a:r>
              <a:rPr lang="en-US" baseline="-25000">
                <a:sym typeface="+mn-ea"/>
              </a:rPr>
              <a:t>n</a:t>
            </a:r>
            <a:r>
              <a:rPr lang="en-US">
                <a:sym typeface="+mn-ea"/>
              </a:rPr>
              <a:t>]</a:t>
            </a:r>
            <a:endParaRPr lang="en-US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	</a:t>
            </a:r>
            <a:r>
              <a:rPr lang="en-US" b="1"/>
              <a:t>w.x= </a:t>
            </a:r>
            <a:r>
              <a:rPr lang="en-US"/>
              <a:t>w</a:t>
            </a:r>
            <a:r>
              <a:rPr lang="en-US" baseline="30000"/>
              <a:t>T</a:t>
            </a:r>
            <a:r>
              <a:rPr lang="en-US"/>
              <a:t>x =</a:t>
            </a:r>
            <a:r>
              <a:rPr lang="en-US">
                <a:cs typeface="+mn-lt"/>
              </a:rPr>
              <a:t>∑ w</a:t>
            </a:r>
            <a:r>
              <a:rPr lang="en-US" baseline="-25000">
                <a:cs typeface="+mn-lt"/>
              </a:rPr>
              <a:t>i</a:t>
            </a:r>
            <a:r>
              <a:rPr lang="en-US">
                <a:cs typeface="+mn-lt"/>
              </a:rPr>
              <a:t>*x</a:t>
            </a:r>
            <a:r>
              <a:rPr lang="en-US" baseline="-25000">
                <a:cs typeface="+mn-lt"/>
              </a:rPr>
              <a:t>i</a:t>
            </a:r>
            <a:endParaRPr lang="en-US" baseline="-25000">
              <a:cs typeface="+mn-lt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baseline="-25000">
              <a:cs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cs typeface="+mn-lt"/>
              </a:rPr>
              <a:t>we can thus rewrite the perceptron rule as</a:t>
            </a:r>
            <a:endParaRPr lang="en-US">
              <a:cs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cs typeface="+mn-lt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>
                <a:cs typeface="+mn-lt"/>
              </a:rPr>
              <a:t>	y=1     if	</a:t>
            </a:r>
            <a:r>
              <a:rPr lang="en-US">
                <a:sym typeface="+mn-ea"/>
              </a:rPr>
              <a:t>w</a:t>
            </a:r>
            <a:r>
              <a:rPr lang="en-US" baseline="30000">
                <a:sym typeface="+mn-ea"/>
              </a:rPr>
              <a:t>T</a:t>
            </a:r>
            <a:r>
              <a:rPr lang="en-US">
                <a:sym typeface="+mn-ea"/>
              </a:rPr>
              <a:t>x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≥0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 =0    if    </a:t>
            </a:r>
            <a:r>
              <a:rPr lang="en-US">
                <a:sym typeface="+mn-ea"/>
              </a:rPr>
              <a:t>w</a:t>
            </a:r>
            <a:r>
              <a:rPr lang="en-US" baseline="30000">
                <a:sym typeface="+mn-ea"/>
              </a:rPr>
              <a:t>T</a:t>
            </a:r>
            <a:r>
              <a:rPr lang="en-US">
                <a:sym typeface="+mn-ea"/>
              </a:rPr>
              <a:t>x&lt;0</a:t>
            </a:r>
            <a:endParaRPr 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cs typeface="+mn-lt"/>
                <a:sym typeface="+mn-ea"/>
              </a:rPr>
              <a:t>we are interested in finding the line </a:t>
            </a:r>
            <a:r>
              <a:rPr lang="en-US">
                <a:sym typeface="+mn-ea"/>
              </a:rPr>
              <a:t>w</a:t>
            </a:r>
            <a:r>
              <a:rPr lang="en-US" baseline="30000">
                <a:sym typeface="+mn-ea"/>
              </a:rPr>
              <a:t>T</a:t>
            </a:r>
            <a:r>
              <a:rPr lang="en-US">
                <a:sym typeface="+mn-ea"/>
              </a:rPr>
              <a:t>x=0 which divides the input space into two halves</a:t>
            </a:r>
            <a:endParaRPr 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cs typeface="+mn-lt"/>
                <a:sym typeface="+mn-ea"/>
              </a:rPr>
              <a:t>Every point (x) on this line satisfies the equation </a:t>
            </a:r>
            <a:r>
              <a:rPr lang="en-US">
                <a:sym typeface="+mn-ea"/>
              </a:rPr>
              <a:t>w</a:t>
            </a:r>
            <a:r>
              <a:rPr lang="en-US" baseline="30000">
                <a:sym typeface="+mn-ea"/>
              </a:rPr>
              <a:t>T</a:t>
            </a:r>
            <a:r>
              <a:rPr lang="en-US">
                <a:sym typeface="+mn-ea"/>
              </a:rPr>
              <a:t>x=0</a:t>
            </a:r>
            <a:endParaRPr lang="en-US">
              <a:cs typeface="+mn-lt"/>
              <a:sym typeface="+mn-ea"/>
            </a:endParaRPr>
          </a:p>
        </p:txBody>
      </p:sp>
      <p:graphicFrame>
        <p:nvGraphicFramePr>
          <p:cNvPr id="17" name="Content Placeholder 16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479415" y="2087245"/>
          <a:ext cx="1407795" cy="53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1168400" imgH="444500" progId="Equation.KSEE3">
                  <p:embed/>
                </p:oleObj>
              </mc:Choice>
              <mc:Fallback>
                <p:oleObj name="" r:id="rId4" imgW="1168400" imgH="444500" progId="Equation.KSEE3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79415" y="2087245"/>
                        <a:ext cx="1407795" cy="535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4525010" y="1308735"/>
            <a:ext cx="48063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cs typeface="+mn-lt"/>
                <a:sym typeface="+mn-ea"/>
              </a:rPr>
              <a:t>let us call the angle between w and any point x as ɑ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>
                <a:cs typeface="+mn-lt"/>
                <a:sym typeface="+mn-ea"/>
              </a:rPr>
              <a:t> </a:t>
            </a:r>
            <a:endParaRPr lang="en-US">
              <a:cs typeface="+mn-lt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cs typeface="+mn-lt"/>
                <a:sym typeface="+mn-ea"/>
              </a:rPr>
              <a:t>what could be value of  </a:t>
            </a:r>
            <a:r>
              <a:rPr lang="en-US">
                <a:cs typeface="+mn-lt"/>
                <a:sym typeface="+mn-ea"/>
              </a:rPr>
              <a:t>ɑ ???</a:t>
            </a:r>
            <a:endParaRPr lang="en-US">
              <a:cs typeface="+mn-lt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cs typeface="+mn-lt"/>
                <a:sym typeface="+mn-ea"/>
              </a:rPr>
              <a:t>ɑ=90  </a:t>
            </a:r>
            <a:endParaRPr lang="en-US">
              <a:cs typeface="+mn-lt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cs typeface="+mn-lt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cs typeface="+mn-lt"/>
                <a:sym typeface="+mn-ea"/>
              </a:rPr>
              <a:t>since the vector w is perpendicular to every point on the line it is actually perpendicular to the line itself</a:t>
            </a:r>
            <a:endParaRPr lang="en-US">
              <a:cs typeface="+mn-lt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cs typeface="+mn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Revisiting the Perceptron Learning Concept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rcRect l="58663"/>
          <a:stretch>
            <a:fillRect/>
          </a:stretch>
        </p:blipFill>
        <p:spPr>
          <a:xfrm>
            <a:off x="5222875" y="1268095"/>
            <a:ext cx="2979420" cy="335788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2"/>
          <a:srcRect l="3450" r="41707" b="75530"/>
          <a:stretch>
            <a:fillRect/>
          </a:stretch>
        </p:blipFill>
        <p:spPr>
          <a:xfrm>
            <a:off x="225425" y="1365250"/>
            <a:ext cx="4670425" cy="1105535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2"/>
          <a:srcRect l="3771" t="23641" r="41595" b="60126"/>
          <a:stretch>
            <a:fillRect/>
          </a:stretch>
        </p:blipFill>
        <p:spPr>
          <a:xfrm>
            <a:off x="225425" y="2560320"/>
            <a:ext cx="4652645" cy="733425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2"/>
          <a:srcRect l="3771" t="38061" r="39746" b="46043"/>
          <a:stretch>
            <a:fillRect/>
          </a:stretch>
        </p:blipFill>
        <p:spPr>
          <a:xfrm>
            <a:off x="225425" y="3293745"/>
            <a:ext cx="4810125" cy="718185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2"/>
          <a:srcRect l="3771" t="53620" r="39865" b="31482"/>
          <a:stretch>
            <a:fillRect/>
          </a:stretch>
        </p:blipFill>
        <p:spPr>
          <a:xfrm>
            <a:off x="225425" y="4184015"/>
            <a:ext cx="4799965" cy="673100"/>
          </a:xfrm>
          <a:prstGeom prst="rect">
            <a:avLst/>
          </a:prstGeom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2"/>
          <a:srcRect l="3771" t="68518" r="41401" b="14602"/>
          <a:stretch>
            <a:fillRect/>
          </a:stretch>
        </p:blipFill>
        <p:spPr>
          <a:xfrm>
            <a:off x="226695" y="5010150"/>
            <a:ext cx="4669155" cy="762635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2"/>
          <a:srcRect l="3771" t="84583" r="42363" b="1840"/>
          <a:stretch>
            <a:fillRect/>
          </a:stretch>
        </p:blipFill>
        <p:spPr>
          <a:xfrm>
            <a:off x="225425" y="5925820"/>
            <a:ext cx="4587240" cy="6134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rcRect t="8074" r="53690"/>
          <a:stretch>
            <a:fillRect/>
          </a:stretch>
        </p:blipFill>
        <p:spPr>
          <a:xfrm>
            <a:off x="154305" y="1483995"/>
            <a:ext cx="4167505" cy="4598035"/>
          </a:xfrm>
          <a:prstGeom prst="rect">
            <a:avLst/>
          </a:prstGeom>
          <a:ln>
            <a:noFill/>
          </a:ln>
        </p:spPr>
      </p:pic>
      <p:sp>
        <p:nvSpPr>
          <p:cNvPr id="3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Perceptron Learning Algorithm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61474" t="1282" r="-509" b="69100"/>
          <a:stretch>
            <a:fillRect/>
          </a:stretch>
        </p:blipFill>
        <p:spPr>
          <a:xfrm>
            <a:off x="4613910" y="1363980"/>
            <a:ext cx="3512820" cy="1481455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2"/>
          <a:srcRect l="61474" t="32385" r="-509" b="14371"/>
          <a:stretch>
            <a:fillRect/>
          </a:stretch>
        </p:blipFill>
        <p:spPr>
          <a:xfrm>
            <a:off x="4613910" y="3032125"/>
            <a:ext cx="3512820" cy="2305050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2"/>
          <a:srcRect l="61474" t="84910" r="-509" b="891"/>
          <a:stretch>
            <a:fillRect/>
          </a:stretch>
        </p:blipFill>
        <p:spPr>
          <a:xfrm>
            <a:off x="4613910" y="5467350"/>
            <a:ext cx="3512820" cy="61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The Perceptron learning for Linear Surface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08410" y="1267920"/>
            <a:ext cx="8769600" cy="1944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A perceptron is a thresholded linear unit (discrete-valued).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Linear Unit: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A linear combination of weighted inputs (real-valued).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Perceptron offer a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linear decision surface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. This means a single perceptron can easily represent simple Boolean functions like AND, OR,NAND and NOR.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AND: w</a:t>
            </a:r>
            <a:r>
              <a:rPr lang="en-IN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0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= -0.8, w</a:t>
            </a:r>
            <a:r>
              <a:rPr lang="en-IN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1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= w</a:t>
            </a:r>
            <a:r>
              <a:rPr lang="en-IN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2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= 0.5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OR: w</a:t>
            </a:r>
            <a:r>
              <a:rPr lang="en-IN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0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= -0.3, w</a:t>
            </a:r>
            <a:r>
              <a:rPr lang="en-IN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1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= w</a:t>
            </a:r>
            <a:r>
              <a:rPr lang="en-IN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2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= 0.5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XOR 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rcRect r="74977" b="64887"/>
          <a:stretch>
            <a:fillRect/>
          </a:stretch>
        </p:blipFill>
        <p:spPr>
          <a:xfrm>
            <a:off x="90805" y="1398905"/>
            <a:ext cx="2233930" cy="1774825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rcRect t="36457" r="45011" b="29799"/>
          <a:stretch>
            <a:fillRect/>
          </a:stretch>
        </p:blipFill>
        <p:spPr>
          <a:xfrm>
            <a:off x="225425" y="3173730"/>
            <a:ext cx="4909185" cy="170561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2"/>
          <a:srcRect l="57784" t="502" r="158" b="46809"/>
          <a:stretch>
            <a:fillRect/>
          </a:stretch>
        </p:blipFill>
        <p:spPr>
          <a:xfrm>
            <a:off x="4778375" y="1268095"/>
            <a:ext cx="3754755" cy="2663190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2"/>
          <a:srcRect l="2667" t="72990" r="42970" b="12801"/>
          <a:stretch>
            <a:fillRect/>
          </a:stretch>
        </p:blipFill>
        <p:spPr>
          <a:xfrm>
            <a:off x="208280" y="4879340"/>
            <a:ext cx="4853305" cy="718185"/>
          </a:xfrm>
          <a:prstGeom prst="rect">
            <a:avLst/>
          </a:prstGeom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2"/>
          <a:srcRect l="2183" t="86609" r="43361" b="74"/>
          <a:stretch>
            <a:fillRect/>
          </a:stretch>
        </p:blipFill>
        <p:spPr>
          <a:xfrm>
            <a:off x="160020" y="5597525"/>
            <a:ext cx="4861560" cy="673100"/>
          </a:xfrm>
          <a:prstGeom prst="rect">
            <a:avLst/>
          </a:prstGeom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2"/>
          <a:srcRect l="65253" t="51382" r="-1450" b="12210"/>
          <a:stretch>
            <a:fillRect/>
          </a:stretch>
        </p:blipFill>
        <p:spPr>
          <a:xfrm>
            <a:off x="5140325" y="3931285"/>
            <a:ext cx="3231515" cy="184023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Perceptron fails here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25195" y="1433550"/>
            <a:ext cx="8769600" cy="2589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If the data is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not linearly separable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as in XOR function, then a single perceptron is not enough to represent the functionality.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14" name="Google Shape;146;p27"/>
          <p:cNvPicPr/>
          <p:nvPr/>
        </p:nvPicPr>
        <p:blipFill>
          <a:blip r:embed="rId2"/>
          <a:stretch>
            <a:fillRect/>
          </a:stretch>
        </p:blipFill>
        <p:spPr>
          <a:xfrm>
            <a:off x="225425" y="2351405"/>
            <a:ext cx="7771130" cy="245554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Perceptron Training Rule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19" name="Google Shape;152;p28"/>
          <p:cNvPicPr/>
          <p:nvPr/>
        </p:nvPicPr>
        <p:blipFill>
          <a:blip r:embed="rId2"/>
          <a:stretch>
            <a:fillRect/>
          </a:stretch>
        </p:blipFill>
        <p:spPr>
          <a:xfrm>
            <a:off x="878440" y="1268350"/>
            <a:ext cx="5858280" cy="1568880"/>
          </a:xfrm>
          <a:prstGeom prst="rect">
            <a:avLst/>
          </a:prstGeom>
          <a:ln>
            <a:noFill/>
          </a:ln>
        </p:spPr>
      </p:pic>
      <p:sp>
        <p:nvSpPr>
          <p:cNvPr id="120" name="CustomShape 4"/>
          <p:cNvSpPr/>
          <p:nvPr/>
        </p:nvSpPr>
        <p:spPr>
          <a:xfrm>
            <a:off x="225425" y="2983865"/>
            <a:ext cx="7513955" cy="29540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x</a:t>
            </a:r>
            <a:r>
              <a:rPr lang="en-IN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i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inputs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w</a:t>
            </a:r>
            <a:r>
              <a:rPr lang="en-IN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i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is the weight related to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x</a:t>
            </a:r>
            <a:r>
              <a:rPr lang="en-IN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t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is the target output for the current training example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o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is the output generated by the perceptron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η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is the learning rate, usually set to a small value (say 0.1)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The perceptron learns a linear decision surface of the form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h(x) = w</a:t>
            </a:r>
            <a:r>
              <a:rPr lang="en-IN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0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+ w</a:t>
            </a:r>
            <a:r>
              <a:rPr lang="en-IN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1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x</a:t>
            </a:r>
            <a:r>
              <a:rPr lang="en-IN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1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 + w</a:t>
            </a:r>
            <a:r>
              <a:rPr lang="en-IN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2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x</a:t>
            </a:r>
            <a:r>
              <a:rPr lang="en-IN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2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+ w</a:t>
            </a:r>
            <a:r>
              <a:rPr lang="en-IN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3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x</a:t>
            </a:r>
            <a:r>
              <a:rPr lang="en-IN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3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+….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Delta Rule and Gradient Descent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25625" y="1268355"/>
            <a:ext cx="8769600" cy="1944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When data is not linearly separable, the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perceptron rule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may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not converge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to a proper solution.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The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delta rule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converges toward a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best-fit approximation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to the target concept.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Gradient Descent searches the hypothesis space of possible weight vectors to find the weights that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best fit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the training examples.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alt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We will properly try to explore what is Gradient Descent algorithm</a:t>
            </a:r>
            <a:endParaRPr lang="en-US" alt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526405" y="1357630"/>
            <a:ext cx="4878070" cy="235267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let us begin with a function J(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49275" y="1550670"/>
            <a:ext cx="471614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function -&gt;&gt;&gt;&gt; 	</a:t>
            </a:r>
            <a:r>
              <a:rPr lang="en-US">
                <a:sym typeface="+mn-ea"/>
              </a:rPr>
              <a:t>J(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en-US"/>
          </a:p>
          <a:p>
            <a:pPr algn="l"/>
            <a:r>
              <a:rPr lang="en-US"/>
              <a:t>required-&gt;&gt;&gt;&gt;	min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θ0,θ1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>
                <a:sym typeface="+mn-ea"/>
              </a:rPr>
              <a:t>J(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,θ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Steps: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start with some θ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,θ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endParaRPr lang="en-US" baseline="-25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keep changing θ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,θ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reduce </a:t>
            </a:r>
            <a:r>
              <a:rPr lang="en-US">
                <a:sym typeface="+mn-ea"/>
              </a:rPr>
              <a:t>J(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,θ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 this until you reach minimum 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Screenshot_2020-06-23-16-12-46-133_com.google.android.youtube"/>
          <p:cNvPicPr>
            <a:picLocks noChangeAspect="1"/>
          </p:cNvPicPr>
          <p:nvPr/>
        </p:nvPicPr>
        <p:blipFill>
          <a:blip r:embed="rId2"/>
          <a:srcRect l="9747" t="11023" r="16389" b="12134"/>
          <a:stretch>
            <a:fillRect/>
          </a:stretch>
        </p:blipFill>
        <p:spPr>
          <a:xfrm>
            <a:off x="-8255" y="2603500"/>
            <a:ext cx="8050530" cy="4188460"/>
          </a:xfrm>
          <a:prstGeom prst="rect">
            <a:avLst/>
          </a:prstGeom>
        </p:spPr>
      </p:pic>
      <p:sp>
        <p:nvSpPr>
          <p:cNvPr id="12" name="Diamond 11"/>
          <p:cNvSpPr/>
          <p:nvPr/>
        </p:nvSpPr>
        <p:spPr>
          <a:xfrm>
            <a:off x="3494405" y="3884295"/>
            <a:ext cx="274320" cy="18288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344160" y="1268095"/>
            <a:ext cx="4837430" cy="190690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cs typeface="+mn-lt"/>
              </a:rPr>
              <a:t>let say we are trying to minimize this function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cs typeface="+mn-lt"/>
                <a:sym typeface="+mn-ea"/>
              </a:rPr>
              <a:t>we first start some random  </a:t>
            </a:r>
            <a:r>
              <a:rPr lang="en-US">
                <a:solidFill>
                  <a:schemeClr val="tx1"/>
                </a:solidFill>
                <a:sym typeface="+mn-ea"/>
              </a:rPr>
              <a:t>J(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,θ</a:t>
            </a:r>
            <a:r>
              <a:rPr lang="en-US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MACHINE INTELLIGENCE</a:t>
            </a:r>
            <a:endParaRPr lang="en-US" sz="3600" b="1" cap="all" dirty="0"/>
          </a:p>
        </p:txBody>
      </p:sp>
      <p:sp>
        <p:nvSpPr>
          <p:cNvPr id="13" name="Rectangle 12"/>
          <p:cNvSpPr/>
          <p:nvPr/>
        </p:nvSpPr>
        <p:spPr>
          <a:xfrm>
            <a:off x="598883" y="2888778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IN" sz="3600" b="1" dirty="0">
                <a:solidFill>
                  <a:schemeClr val="accent1">
                    <a:lumMod val="75000"/>
                  </a:schemeClr>
                </a:solidFill>
              </a:rPr>
              <a:t>Perceptron</a:t>
            </a:r>
            <a:endParaRPr lang="en-US" alt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Screenshot_2020-06-23-16-12-46-133_com.google.android.youtube"/>
          <p:cNvPicPr>
            <a:picLocks noChangeAspect="1"/>
          </p:cNvPicPr>
          <p:nvPr/>
        </p:nvPicPr>
        <p:blipFill>
          <a:blip r:embed="rId2"/>
          <a:srcRect l="9747" t="11023" r="16389" b="12134"/>
          <a:stretch>
            <a:fillRect/>
          </a:stretch>
        </p:blipFill>
        <p:spPr>
          <a:xfrm>
            <a:off x="-8255" y="2603500"/>
            <a:ext cx="8050530" cy="4188460"/>
          </a:xfrm>
          <a:prstGeom prst="rect">
            <a:avLst/>
          </a:prstGeom>
        </p:spPr>
      </p:pic>
      <p:sp>
        <p:nvSpPr>
          <p:cNvPr id="12" name="Diamond 11"/>
          <p:cNvSpPr/>
          <p:nvPr/>
        </p:nvSpPr>
        <p:spPr>
          <a:xfrm>
            <a:off x="3494405" y="3884295"/>
            <a:ext cx="274320" cy="18288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344160" y="1268095"/>
            <a:ext cx="4837430" cy="21094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imagine the surface as some trekking area and you are standing at that point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gradient descent what we do is we take a small step in some direction and go down as quickly as possible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question would be what direction to take the step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Screenshot_2020-06-23-16-12-46-133_com.google.android.youtube"/>
          <p:cNvPicPr>
            <a:picLocks noChangeAspect="1"/>
          </p:cNvPicPr>
          <p:nvPr/>
        </p:nvPicPr>
        <p:blipFill>
          <a:blip r:embed="rId2"/>
          <a:srcRect l="9747" t="11023" r="16389" b="12134"/>
          <a:stretch>
            <a:fillRect/>
          </a:stretch>
        </p:blipFill>
        <p:spPr>
          <a:xfrm>
            <a:off x="-8255" y="2603500"/>
            <a:ext cx="8050530" cy="4188460"/>
          </a:xfrm>
          <a:prstGeom prst="rect">
            <a:avLst/>
          </a:prstGeom>
        </p:spPr>
      </p:pic>
      <p:sp>
        <p:nvSpPr>
          <p:cNvPr id="12" name="Diamond 11"/>
          <p:cNvSpPr/>
          <p:nvPr/>
        </p:nvSpPr>
        <p:spPr>
          <a:xfrm>
            <a:off x="3494405" y="3884295"/>
            <a:ext cx="274320" cy="18288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344160" y="1268095"/>
            <a:ext cx="4837430" cy="21094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what you would do is look around and take step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suppose you take a step in the following direction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again in this new point you do the same thing and keep going until you converge to this local minimum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Diamond 4"/>
          <p:cNvSpPr/>
          <p:nvPr/>
        </p:nvSpPr>
        <p:spPr>
          <a:xfrm rot="20400000">
            <a:off x="3580765" y="4138295"/>
            <a:ext cx="279400" cy="1727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12" idx="2"/>
            <a:endCxn id="5" idx="0"/>
          </p:cNvCxnSpPr>
          <p:nvPr/>
        </p:nvCxnSpPr>
        <p:spPr>
          <a:xfrm>
            <a:off x="3631565" y="4067175"/>
            <a:ext cx="59055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0"/>
            <a:endCxn id="5" idx="2"/>
          </p:cNvCxnSpPr>
          <p:nvPr/>
        </p:nvCxnSpPr>
        <p:spPr>
          <a:xfrm flipV="1">
            <a:off x="3625215" y="4305935"/>
            <a:ext cx="125095" cy="95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 rot="20400000">
            <a:off x="3515360" y="4396105"/>
            <a:ext cx="279400" cy="1727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4" idx="0"/>
            <a:endCxn id="11" idx="2"/>
          </p:cNvCxnSpPr>
          <p:nvPr/>
        </p:nvCxnSpPr>
        <p:spPr>
          <a:xfrm flipH="1">
            <a:off x="3684905" y="4563745"/>
            <a:ext cx="14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 rot="20400000">
            <a:off x="3719195" y="4558665"/>
            <a:ext cx="279400" cy="1727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6" idx="0"/>
            <a:endCxn id="14" idx="2"/>
          </p:cNvCxnSpPr>
          <p:nvPr/>
        </p:nvCxnSpPr>
        <p:spPr>
          <a:xfrm flipV="1">
            <a:off x="3881120" y="4726305"/>
            <a:ext cx="7620" cy="7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 rot="20400000">
            <a:off x="3771265" y="4799330"/>
            <a:ext cx="279400" cy="1727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8" idx="0"/>
            <a:endCxn id="16" idx="2"/>
          </p:cNvCxnSpPr>
          <p:nvPr/>
        </p:nvCxnSpPr>
        <p:spPr>
          <a:xfrm flipV="1">
            <a:off x="3859530" y="4966970"/>
            <a:ext cx="81280" cy="8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 rot="21420000">
            <a:off x="3724275" y="5053330"/>
            <a:ext cx="279400" cy="1727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20" idx="0"/>
            <a:endCxn id="18" idx="2"/>
          </p:cNvCxnSpPr>
          <p:nvPr/>
        </p:nvCxnSpPr>
        <p:spPr>
          <a:xfrm flipV="1">
            <a:off x="3859530" y="5226050"/>
            <a:ext cx="8890" cy="11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 rot="21420000">
            <a:off x="3724275" y="5343525"/>
            <a:ext cx="279400" cy="1727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3" idx="0"/>
            <a:endCxn id="20" idx="2"/>
          </p:cNvCxnSpPr>
          <p:nvPr/>
        </p:nvCxnSpPr>
        <p:spPr>
          <a:xfrm flipH="1" flipV="1">
            <a:off x="3868420" y="5516245"/>
            <a:ext cx="86995" cy="123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 rot="21420000">
            <a:off x="3820160" y="5640070"/>
            <a:ext cx="279400" cy="1727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bldLvl="0" animBg="1"/>
      <p:bldP spid="14" grpId="0" bldLvl="0" animBg="1"/>
      <p:bldP spid="16" grpId="0" bldLvl="0" animBg="1"/>
      <p:bldP spid="18" grpId="0" bldLvl="0" animBg="1"/>
      <p:bldP spid="20" grpId="0" bldLvl="0" animBg="1"/>
      <p:bldP spid="2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Screenshot_2020-06-23-16-12-46-133_com.google.android.youtube"/>
          <p:cNvPicPr>
            <a:picLocks noChangeAspect="1"/>
          </p:cNvPicPr>
          <p:nvPr/>
        </p:nvPicPr>
        <p:blipFill>
          <a:blip r:embed="rId2"/>
          <a:srcRect l="9747" t="11023" r="16389" b="12134"/>
          <a:stretch>
            <a:fillRect/>
          </a:stretch>
        </p:blipFill>
        <p:spPr>
          <a:xfrm>
            <a:off x="-8255" y="2603500"/>
            <a:ext cx="8050530" cy="4188460"/>
          </a:xfrm>
          <a:prstGeom prst="rect">
            <a:avLst/>
          </a:prstGeom>
        </p:spPr>
      </p:pic>
      <p:sp>
        <p:nvSpPr>
          <p:cNvPr id="12" name="Diamond 11"/>
          <p:cNvSpPr/>
          <p:nvPr/>
        </p:nvSpPr>
        <p:spPr>
          <a:xfrm>
            <a:off x="3494405" y="3884295"/>
            <a:ext cx="274320" cy="18288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344160" y="1268095"/>
            <a:ext cx="4837430" cy="21094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now suppose you started with a point just right of our previous initial point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what you would do is again check the steepest descent and proceed in that way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leading you to a second local optimum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Diamond 4"/>
          <p:cNvSpPr/>
          <p:nvPr/>
        </p:nvSpPr>
        <p:spPr>
          <a:xfrm rot="20400000">
            <a:off x="3580765" y="4138295"/>
            <a:ext cx="279400" cy="1727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12" idx="2"/>
            <a:endCxn id="5" idx="0"/>
          </p:cNvCxnSpPr>
          <p:nvPr/>
        </p:nvCxnSpPr>
        <p:spPr>
          <a:xfrm>
            <a:off x="3631565" y="4067175"/>
            <a:ext cx="59055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0"/>
            <a:endCxn id="5" idx="2"/>
          </p:cNvCxnSpPr>
          <p:nvPr/>
        </p:nvCxnSpPr>
        <p:spPr>
          <a:xfrm flipV="1">
            <a:off x="3625215" y="4305935"/>
            <a:ext cx="125095" cy="95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 rot="20400000">
            <a:off x="3515360" y="4396105"/>
            <a:ext cx="279400" cy="1727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4" idx="0"/>
            <a:endCxn id="11" idx="2"/>
          </p:cNvCxnSpPr>
          <p:nvPr/>
        </p:nvCxnSpPr>
        <p:spPr>
          <a:xfrm flipH="1">
            <a:off x="3684905" y="4563745"/>
            <a:ext cx="14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 rot="20400000">
            <a:off x="3719195" y="4558665"/>
            <a:ext cx="279400" cy="1727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6" idx="0"/>
            <a:endCxn id="14" idx="2"/>
          </p:cNvCxnSpPr>
          <p:nvPr/>
        </p:nvCxnSpPr>
        <p:spPr>
          <a:xfrm flipV="1">
            <a:off x="3881120" y="4726305"/>
            <a:ext cx="7620" cy="7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 rot="20400000">
            <a:off x="3771265" y="4799330"/>
            <a:ext cx="279400" cy="1727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8" idx="0"/>
            <a:endCxn id="16" idx="2"/>
          </p:cNvCxnSpPr>
          <p:nvPr/>
        </p:nvCxnSpPr>
        <p:spPr>
          <a:xfrm flipV="1">
            <a:off x="3859530" y="4966970"/>
            <a:ext cx="81280" cy="86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 rot="21420000">
            <a:off x="3724275" y="5053330"/>
            <a:ext cx="279400" cy="1727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20" idx="0"/>
            <a:endCxn id="18" idx="2"/>
          </p:cNvCxnSpPr>
          <p:nvPr/>
        </p:nvCxnSpPr>
        <p:spPr>
          <a:xfrm flipV="1">
            <a:off x="3859530" y="5226050"/>
            <a:ext cx="8890" cy="11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 rot="21420000">
            <a:off x="3724275" y="5343525"/>
            <a:ext cx="279400" cy="1727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3" idx="0"/>
            <a:endCxn id="20" idx="2"/>
          </p:cNvCxnSpPr>
          <p:nvPr/>
        </p:nvCxnSpPr>
        <p:spPr>
          <a:xfrm flipH="1" flipV="1">
            <a:off x="3868420" y="5516245"/>
            <a:ext cx="86995" cy="123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 rot="21420000">
            <a:off x="3820160" y="5640070"/>
            <a:ext cx="279400" cy="1727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3773805" y="3973195"/>
            <a:ext cx="274320" cy="182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 rot="19740000">
            <a:off x="4040505" y="4138295"/>
            <a:ext cx="274320" cy="182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1" idx="2"/>
            <a:endCxn id="24" idx="0"/>
          </p:cNvCxnSpPr>
          <p:nvPr/>
        </p:nvCxnSpPr>
        <p:spPr>
          <a:xfrm flipV="1">
            <a:off x="3910965" y="4151630"/>
            <a:ext cx="219710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2"/>
            <a:endCxn id="27" idx="0"/>
          </p:cNvCxnSpPr>
          <p:nvPr/>
        </p:nvCxnSpPr>
        <p:spPr>
          <a:xfrm>
            <a:off x="4224655" y="4307840"/>
            <a:ext cx="252730" cy="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 rot="21300000">
            <a:off x="4348480" y="4312920"/>
            <a:ext cx="274320" cy="182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2"/>
            <a:endCxn id="29" idx="0"/>
          </p:cNvCxnSpPr>
          <p:nvPr/>
        </p:nvCxnSpPr>
        <p:spPr>
          <a:xfrm>
            <a:off x="4493895" y="4495165"/>
            <a:ext cx="161290" cy="6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 rot="21300000">
            <a:off x="4526280" y="4558030"/>
            <a:ext cx="274320" cy="182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2"/>
            <a:endCxn id="31" idx="0"/>
          </p:cNvCxnSpPr>
          <p:nvPr/>
        </p:nvCxnSpPr>
        <p:spPr>
          <a:xfrm>
            <a:off x="4671695" y="4740275"/>
            <a:ext cx="217170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 rot="18600000">
            <a:off x="4821555" y="4728210"/>
            <a:ext cx="274320" cy="182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2"/>
            <a:endCxn id="33" idx="0"/>
          </p:cNvCxnSpPr>
          <p:nvPr/>
        </p:nvCxnSpPr>
        <p:spPr>
          <a:xfrm flipV="1">
            <a:off x="5028565" y="4836795"/>
            <a:ext cx="244475" cy="4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 rot="18600000">
            <a:off x="5205730" y="4804410"/>
            <a:ext cx="274320" cy="182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2"/>
            <a:endCxn id="35" idx="0"/>
          </p:cNvCxnSpPr>
          <p:nvPr/>
        </p:nvCxnSpPr>
        <p:spPr>
          <a:xfrm flipV="1">
            <a:off x="5412740" y="4891405"/>
            <a:ext cx="358775" cy="6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 rot="18600000">
            <a:off x="5704205" y="4859020"/>
            <a:ext cx="274320" cy="182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Diamond 35"/>
          <p:cNvSpPr/>
          <p:nvPr/>
        </p:nvSpPr>
        <p:spPr>
          <a:xfrm rot="18600000">
            <a:off x="6183630" y="5088255"/>
            <a:ext cx="274320" cy="182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2"/>
            <a:endCxn id="36" idx="0"/>
          </p:cNvCxnSpPr>
          <p:nvPr/>
        </p:nvCxnSpPr>
        <p:spPr>
          <a:xfrm>
            <a:off x="5911215" y="5009515"/>
            <a:ext cx="339725" cy="111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6" grpId="0" animBg="1"/>
      <p:bldP spid="18" grpId="0" animBg="1"/>
      <p:bldP spid="20" grpId="0" animBg="1"/>
      <p:bldP spid="23" grpId="0" animBg="1"/>
      <p:bldP spid="21" grpId="0" animBg="1"/>
      <p:bldP spid="24" grpId="1" animBg="1"/>
      <p:bldP spid="27" grpId="1" bldLvl="0" animBg="1"/>
      <p:bldP spid="29" grpId="1" bldLvl="0" animBg="1"/>
      <p:bldP spid="31" grpId="1" bldLvl="0" animBg="1"/>
      <p:bldP spid="33" grpId="1" bldLvl="0" animBg="1"/>
      <p:bldP spid="35" grpId="1" bldLvl="0" animBg="1"/>
      <p:bldP spid="36" grpId="1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Screenshot_2020-06-23-16-12-46-133_com.google.android.youtube"/>
          <p:cNvPicPr>
            <a:picLocks noChangeAspect="1"/>
          </p:cNvPicPr>
          <p:nvPr/>
        </p:nvPicPr>
        <p:blipFill>
          <a:blip r:embed="rId2"/>
          <a:srcRect l="9747" t="11023" r="16389" b="12134"/>
          <a:stretch>
            <a:fillRect/>
          </a:stretch>
        </p:blipFill>
        <p:spPr>
          <a:xfrm>
            <a:off x="-8255" y="2603500"/>
            <a:ext cx="8050530" cy="4188460"/>
          </a:xfrm>
          <a:prstGeom prst="rect">
            <a:avLst/>
          </a:prstGeom>
        </p:spPr>
      </p:pic>
      <p:sp>
        <p:nvSpPr>
          <p:cNvPr id="12" name="Diamond 11"/>
          <p:cNvSpPr/>
          <p:nvPr/>
        </p:nvSpPr>
        <p:spPr>
          <a:xfrm>
            <a:off x="3494405" y="3884295"/>
            <a:ext cx="274320" cy="18288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344160" y="1268095"/>
            <a:ext cx="4837430" cy="21094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observe that when start with different starting point we have reached different local minimum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is one of the property of the gradient descent algorithm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3773805" y="3973195"/>
            <a:ext cx="274320" cy="182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 rot="19740000">
            <a:off x="4040505" y="4138295"/>
            <a:ext cx="274320" cy="182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1" idx="2"/>
            <a:endCxn id="24" idx="0"/>
          </p:cNvCxnSpPr>
          <p:nvPr/>
        </p:nvCxnSpPr>
        <p:spPr>
          <a:xfrm flipV="1">
            <a:off x="3910965" y="4151630"/>
            <a:ext cx="219710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2"/>
            <a:endCxn id="27" idx="0"/>
          </p:cNvCxnSpPr>
          <p:nvPr/>
        </p:nvCxnSpPr>
        <p:spPr>
          <a:xfrm>
            <a:off x="4224655" y="4307840"/>
            <a:ext cx="252730" cy="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 rot="21300000">
            <a:off x="4348480" y="4312920"/>
            <a:ext cx="274320" cy="182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2"/>
            <a:endCxn id="29" idx="0"/>
          </p:cNvCxnSpPr>
          <p:nvPr/>
        </p:nvCxnSpPr>
        <p:spPr>
          <a:xfrm>
            <a:off x="4493895" y="4495165"/>
            <a:ext cx="161290" cy="6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 rot="21300000">
            <a:off x="4526280" y="4558030"/>
            <a:ext cx="274320" cy="182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2"/>
            <a:endCxn id="31" idx="0"/>
          </p:cNvCxnSpPr>
          <p:nvPr/>
        </p:nvCxnSpPr>
        <p:spPr>
          <a:xfrm>
            <a:off x="4671695" y="4740275"/>
            <a:ext cx="217170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 rot="18600000">
            <a:off x="4821555" y="4728210"/>
            <a:ext cx="274320" cy="182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2"/>
            <a:endCxn id="33" idx="0"/>
          </p:cNvCxnSpPr>
          <p:nvPr/>
        </p:nvCxnSpPr>
        <p:spPr>
          <a:xfrm flipV="1">
            <a:off x="5028565" y="4836795"/>
            <a:ext cx="244475" cy="4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 rot="18600000">
            <a:off x="5205730" y="4804410"/>
            <a:ext cx="274320" cy="182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2"/>
            <a:endCxn id="35" idx="0"/>
          </p:cNvCxnSpPr>
          <p:nvPr/>
        </p:nvCxnSpPr>
        <p:spPr>
          <a:xfrm flipV="1">
            <a:off x="5412740" y="4891405"/>
            <a:ext cx="358775" cy="6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 rot="18600000">
            <a:off x="5704205" y="4859020"/>
            <a:ext cx="274320" cy="182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Diamond 35"/>
          <p:cNvSpPr/>
          <p:nvPr/>
        </p:nvSpPr>
        <p:spPr>
          <a:xfrm rot="18600000">
            <a:off x="6183630" y="5088255"/>
            <a:ext cx="274320" cy="182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2"/>
            <a:endCxn id="36" idx="0"/>
          </p:cNvCxnSpPr>
          <p:nvPr/>
        </p:nvCxnSpPr>
        <p:spPr>
          <a:xfrm>
            <a:off x="5911215" y="5009515"/>
            <a:ext cx="339725" cy="111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768725" y="5473700"/>
            <a:ext cx="400685" cy="330200"/>
          </a:xfrm>
          <a:prstGeom prst="ellipse">
            <a:avLst/>
          </a:prstGeom>
          <a:solidFill>
            <a:srgbClr val="FF0000"/>
          </a:solidFill>
          <a:ln w="76200">
            <a:solidFill>
              <a:srgbClr val="24FA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78220" y="4983480"/>
            <a:ext cx="400685" cy="330200"/>
          </a:xfrm>
          <a:prstGeom prst="ellipse">
            <a:avLst/>
          </a:prstGeom>
          <a:solidFill>
            <a:srgbClr val="FF0000"/>
          </a:solidFill>
          <a:ln w="76200">
            <a:solidFill>
              <a:srgbClr val="24FA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44160" y="1268095"/>
            <a:ext cx="4837430" cy="21094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is the algorithm of the gradient descent algorithm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what we do is until convergence we update our parameters of J with the following rule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25425" y="1697990"/>
          <a:ext cx="3578860" cy="125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425" y="1697990"/>
                        <a:ext cx="3578860" cy="1250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44160" y="1268095"/>
            <a:ext cx="4837430" cy="21094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need to take care of one thing during updating the values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although this algo is valid for j=0,1.n,   we will limit our discussion for j=0,1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25425" y="1697990"/>
          <a:ext cx="3578860" cy="125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425" y="1697990"/>
                        <a:ext cx="3578860" cy="1250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125" y="3377565"/>
          <a:ext cx="3693160" cy="162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4" imgW="10041255" imgH="5222240" progId="Equation.KSEE3">
                  <p:embed/>
                </p:oleObj>
              </mc:Choice>
              <mc:Fallback>
                <p:oleObj name="" r:id="rId4" imgW="10041255" imgH="522224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125" y="3377565"/>
                        <a:ext cx="3693160" cy="162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3655695" y="3520440"/>
            <a:ext cx="3802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this wrong since, when you update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θ1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you would be using new value of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θ0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281045" y="4165600"/>
            <a:ext cx="500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correct understanding of algorithm would be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Object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50540" y="4533900"/>
          <a:ext cx="3585210" cy="220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6" imgW="645160" imgH="349250" progId="Equation.KSEE3">
                  <p:embed/>
                </p:oleObj>
              </mc:Choice>
              <mc:Fallback>
                <p:oleObj name="" r:id="rId6" imgW="645160" imgH="34925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0540" y="4533900"/>
                        <a:ext cx="3585210" cy="2204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reeform 18"/>
          <p:cNvSpPr/>
          <p:nvPr/>
        </p:nvSpPr>
        <p:spPr>
          <a:xfrm>
            <a:off x="110490" y="3335020"/>
            <a:ext cx="2602865" cy="1259840"/>
          </a:xfrm>
          <a:custGeom>
            <a:avLst/>
            <a:gdLst>
              <a:gd name="connisteX0" fmla="*/ 0 w 2602865"/>
              <a:gd name="connsiteY0" fmla="*/ 4096 h 1260126"/>
              <a:gd name="connisteX1" fmla="*/ 90170 w 2602865"/>
              <a:gd name="connsiteY1" fmla="*/ 4096 h 1260126"/>
              <a:gd name="connisteX2" fmla="*/ 224790 w 2602865"/>
              <a:gd name="connsiteY2" fmla="*/ 48546 h 1260126"/>
              <a:gd name="connisteX3" fmla="*/ 359410 w 2602865"/>
              <a:gd name="connsiteY3" fmla="*/ 93631 h 1260126"/>
              <a:gd name="connisteX4" fmla="*/ 433705 w 2602865"/>
              <a:gd name="connsiteY4" fmla="*/ 108236 h 1260126"/>
              <a:gd name="connisteX5" fmla="*/ 538480 w 2602865"/>
              <a:gd name="connsiteY5" fmla="*/ 153321 h 1260126"/>
              <a:gd name="connisteX6" fmla="*/ 658495 w 2602865"/>
              <a:gd name="connsiteY6" fmla="*/ 183166 h 1260126"/>
              <a:gd name="connisteX7" fmla="*/ 733425 w 2602865"/>
              <a:gd name="connsiteY7" fmla="*/ 228251 h 1260126"/>
              <a:gd name="connisteX8" fmla="*/ 822960 w 2602865"/>
              <a:gd name="connsiteY8" fmla="*/ 242856 h 1260126"/>
              <a:gd name="connisteX9" fmla="*/ 927735 w 2602865"/>
              <a:gd name="connsiteY9" fmla="*/ 303181 h 1260126"/>
              <a:gd name="connisteX10" fmla="*/ 1032510 w 2602865"/>
              <a:gd name="connsiteY10" fmla="*/ 333026 h 1260126"/>
              <a:gd name="connisteX11" fmla="*/ 1107440 w 2602865"/>
              <a:gd name="connsiteY11" fmla="*/ 362871 h 1260126"/>
              <a:gd name="connisteX12" fmla="*/ 1181735 w 2602865"/>
              <a:gd name="connsiteY12" fmla="*/ 407956 h 1260126"/>
              <a:gd name="connisteX13" fmla="*/ 1301750 w 2602865"/>
              <a:gd name="connsiteY13" fmla="*/ 482251 h 1260126"/>
              <a:gd name="connisteX14" fmla="*/ 1391285 w 2602865"/>
              <a:gd name="connsiteY14" fmla="*/ 527336 h 1260126"/>
              <a:gd name="connisteX15" fmla="*/ 1466215 w 2602865"/>
              <a:gd name="connsiteY15" fmla="*/ 572421 h 1260126"/>
              <a:gd name="connisteX16" fmla="*/ 1600835 w 2602865"/>
              <a:gd name="connsiteY16" fmla="*/ 647351 h 1260126"/>
              <a:gd name="connisteX17" fmla="*/ 1675765 w 2602865"/>
              <a:gd name="connsiteY17" fmla="*/ 707041 h 1260126"/>
              <a:gd name="connisteX18" fmla="*/ 1750695 w 2602865"/>
              <a:gd name="connsiteY18" fmla="*/ 751491 h 1260126"/>
              <a:gd name="connisteX19" fmla="*/ 1824990 w 2602865"/>
              <a:gd name="connsiteY19" fmla="*/ 811816 h 1260126"/>
              <a:gd name="connisteX20" fmla="*/ 1929765 w 2602865"/>
              <a:gd name="connsiteY20" fmla="*/ 871506 h 1260126"/>
              <a:gd name="connisteX21" fmla="*/ 2019935 w 2602865"/>
              <a:gd name="connsiteY21" fmla="*/ 931196 h 1260126"/>
              <a:gd name="connisteX22" fmla="*/ 2109470 w 2602865"/>
              <a:gd name="connsiteY22" fmla="*/ 990886 h 1260126"/>
              <a:gd name="connisteX23" fmla="*/ 2199005 w 2602865"/>
              <a:gd name="connsiteY23" fmla="*/ 1051211 h 1260126"/>
              <a:gd name="connisteX24" fmla="*/ 2289175 w 2602865"/>
              <a:gd name="connsiteY24" fmla="*/ 1095661 h 1260126"/>
              <a:gd name="connisteX25" fmla="*/ 2363470 w 2602865"/>
              <a:gd name="connsiteY25" fmla="*/ 1125506 h 1260126"/>
              <a:gd name="connisteX26" fmla="*/ 2438400 w 2602865"/>
              <a:gd name="connsiteY26" fmla="*/ 1185831 h 1260126"/>
              <a:gd name="connisteX27" fmla="*/ 2528570 w 2602865"/>
              <a:gd name="connsiteY27" fmla="*/ 1230281 h 1260126"/>
              <a:gd name="connisteX28" fmla="*/ 2602865 w 2602865"/>
              <a:gd name="connsiteY28" fmla="*/ 1260126 h 126012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2602865" h="1260126">
                <a:moveTo>
                  <a:pt x="0" y="4096"/>
                </a:moveTo>
                <a:cubicBezTo>
                  <a:pt x="15240" y="3461"/>
                  <a:pt x="45085" y="-4794"/>
                  <a:pt x="90170" y="4096"/>
                </a:cubicBezTo>
                <a:cubicBezTo>
                  <a:pt x="135255" y="12986"/>
                  <a:pt x="170815" y="30766"/>
                  <a:pt x="224790" y="48546"/>
                </a:cubicBezTo>
                <a:cubicBezTo>
                  <a:pt x="278765" y="66326"/>
                  <a:pt x="317500" y="81566"/>
                  <a:pt x="359410" y="93631"/>
                </a:cubicBezTo>
                <a:cubicBezTo>
                  <a:pt x="401320" y="105696"/>
                  <a:pt x="398145" y="96171"/>
                  <a:pt x="433705" y="108236"/>
                </a:cubicBezTo>
                <a:cubicBezTo>
                  <a:pt x="469265" y="120301"/>
                  <a:pt x="493395" y="138081"/>
                  <a:pt x="538480" y="153321"/>
                </a:cubicBezTo>
                <a:cubicBezTo>
                  <a:pt x="583565" y="168561"/>
                  <a:pt x="619760" y="167926"/>
                  <a:pt x="658495" y="183166"/>
                </a:cubicBezTo>
                <a:cubicBezTo>
                  <a:pt x="697230" y="198406"/>
                  <a:pt x="700405" y="216186"/>
                  <a:pt x="733425" y="228251"/>
                </a:cubicBezTo>
                <a:cubicBezTo>
                  <a:pt x="766445" y="240316"/>
                  <a:pt x="784225" y="227616"/>
                  <a:pt x="822960" y="242856"/>
                </a:cubicBezTo>
                <a:cubicBezTo>
                  <a:pt x="861695" y="258096"/>
                  <a:pt x="885825" y="285401"/>
                  <a:pt x="927735" y="303181"/>
                </a:cubicBezTo>
                <a:cubicBezTo>
                  <a:pt x="969645" y="320961"/>
                  <a:pt x="996315" y="320961"/>
                  <a:pt x="1032510" y="333026"/>
                </a:cubicBezTo>
                <a:cubicBezTo>
                  <a:pt x="1068705" y="345091"/>
                  <a:pt x="1077595" y="347631"/>
                  <a:pt x="1107440" y="362871"/>
                </a:cubicBezTo>
                <a:cubicBezTo>
                  <a:pt x="1137285" y="378111"/>
                  <a:pt x="1143000" y="383826"/>
                  <a:pt x="1181735" y="407956"/>
                </a:cubicBezTo>
                <a:cubicBezTo>
                  <a:pt x="1220470" y="432086"/>
                  <a:pt x="1259840" y="458121"/>
                  <a:pt x="1301750" y="482251"/>
                </a:cubicBezTo>
                <a:cubicBezTo>
                  <a:pt x="1343660" y="506381"/>
                  <a:pt x="1358265" y="509556"/>
                  <a:pt x="1391285" y="527336"/>
                </a:cubicBezTo>
                <a:cubicBezTo>
                  <a:pt x="1424305" y="545116"/>
                  <a:pt x="1424305" y="548291"/>
                  <a:pt x="1466215" y="572421"/>
                </a:cubicBezTo>
                <a:cubicBezTo>
                  <a:pt x="1508125" y="596551"/>
                  <a:pt x="1558925" y="620681"/>
                  <a:pt x="1600835" y="647351"/>
                </a:cubicBezTo>
                <a:cubicBezTo>
                  <a:pt x="1642745" y="674021"/>
                  <a:pt x="1645920" y="686086"/>
                  <a:pt x="1675765" y="707041"/>
                </a:cubicBezTo>
                <a:cubicBezTo>
                  <a:pt x="1705610" y="727996"/>
                  <a:pt x="1720850" y="730536"/>
                  <a:pt x="1750695" y="751491"/>
                </a:cubicBezTo>
                <a:cubicBezTo>
                  <a:pt x="1780540" y="772446"/>
                  <a:pt x="1789430" y="787686"/>
                  <a:pt x="1824990" y="811816"/>
                </a:cubicBezTo>
                <a:cubicBezTo>
                  <a:pt x="1860550" y="835946"/>
                  <a:pt x="1891030" y="847376"/>
                  <a:pt x="1929765" y="871506"/>
                </a:cubicBezTo>
                <a:cubicBezTo>
                  <a:pt x="1968500" y="895636"/>
                  <a:pt x="1983740" y="907066"/>
                  <a:pt x="2019935" y="931196"/>
                </a:cubicBezTo>
                <a:cubicBezTo>
                  <a:pt x="2056130" y="955326"/>
                  <a:pt x="2073910" y="966756"/>
                  <a:pt x="2109470" y="990886"/>
                </a:cubicBezTo>
                <a:cubicBezTo>
                  <a:pt x="2145030" y="1015016"/>
                  <a:pt x="2162810" y="1030256"/>
                  <a:pt x="2199005" y="1051211"/>
                </a:cubicBezTo>
                <a:cubicBezTo>
                  <a:pt x="2235200" y="1072166"/>
                  <a:pt x="2256155" y="1081056"/>
                  <a:pt x="2289175" y="1095661"/>
                </a:cubicBezTo>
                <a:cubicBezTo>
                  <a:pt x="2322195" y="1110266"/>
                  <a:pt x="2333625" y="1107726"/>
                  <a:pt x="2363470" y="1125506"/>
                </a:cubicBezTo>
                <a:cubicBezTo>
                  <a:pt x="2393315" y="1143286"/>
                  <a:pt x="2405380" y="1164876"/>
                  <a:pt x="2438400" y="1185831"/>
                </a:cubicBezTo>
                <a:cubicBezTo>
                  <a:pt x="2471420" y="1206786"/>
                  <a:pt x="2495550" y="1215676"/>
                  <a:pt x="2528570" y="1230281"/>
                </a:cubicBezTo>
                <a:cubicBezTo>
                  <a:pt x="2561590" y="1244886"/>
                  <a:pt x="2589530" y="1255046"/>
                  <a:pt x="2602865" y="1260126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17760000">
            <a:off x="237490" y="3462020"/>
            <a:ext cx="2602865" cy="1259840"/>
          </a:xfrm>
          <a:custGeom>
            <a:avLst/>
            <a:gdLst>
              <a:gd name="connisteX0" fmla="*/ 0 w 2602865"/>
              <a:gd name="connsiteY0" fmla="*/ 4096 h 1260126"/>
              <a:gd name="connisteX1" fmla="*/ 90170 w 2602865"/>
              <a:gd name="connsiteY1" fmla="*/ 4096 h 1260126"/>
              <a:gd name="connisteX2" fmla="*/ 224790 w 2602865"/>
              <a:gd name="connsiteY2" fmla="*/ 48546 h 1260126"/>
              <a:gd name="connisteX3" fmla="*/ 359410 w 2602865"/>
              <a:gd name="connsiteY3" fmla="*/ 93631 h 1260126"/>
              <a:gd name="connisteX4" fmla="*/ 433705 w 2602865"/>
              <a:gd name="connsiteY4" fmla="*/ 108236 h 1260126"/>
              <a:gd name="connisteX5" fmla="*/ 538480 w 2602865"/>
              <a:gd name="connsiteY5" fmla="*/ 153321 h 1260126"/>
              <a:gd name="connisteX6" fmla="*/ 658495 w 2602865"/>
              <a:gd name="connsiteY6" fmla="*/ 183166 h 1260126"/>
              <a:gd name="connisteX7" fmla="*/ 733425 w 2602865"/>
              <a:gd name="connsiteY7" fmla="*/ 228251 h 1260126"/>
              <a:gd name="connisteX8" fmla="*/ 822960 w 2602865"/>
              <a:gd name="connsiteY8" fmla="*/ 242856 h 1260126"/>
              <a:gd name="connisteX9" fmla="*/ 927735 w 2602865"/>
              <a:gd name="connsiteY9" fmla="*/ 303181 h 1260126"/>
              <a:gd name="connisteX10" fmla="*/ 1032510 w 2602865"/>
              <a:gd name="connsiteY10" fmla="*/ 333026 h 1260126"/>
              <a:gd name="connisteX11" fmla="*/ 1107440 w 2602865"/>
              <a:gd name="connsiteY11" fmla="*/ 362871 h 1260126"/>
              <a:gd name="connisteX12" fmla="*/ 1181735 w 2602865"/>
              <a:gd name="connsiteY12" fmla="*/ 407956 h 1260126"/>
              <a:gd name="connisteX13" fmla="*/ 1301750 w 2602865"/>
              <a:gd name="connsiteY13" fmla="*/ 482251 h 1260126"/>
              <a:gd name="connisteX14" fmla="*/ 1391285 w 2602865"/>
              <a:gd name="connsiteY14" fmla="*/ 527336 h 1260126"/>
              <a:gd name="connisteX15" fmla="*/ 1466215 w 2602865"/>
              <a:gd name="connsiteY15" fmla="*/ 572421 h 1260126"/>
              <a:gd name="connisteX16" fmla="*/ 1600835 w 2602865"/>
              <a:gd name="connsiteY16" fmla="*/ 647351 h 1260126"/>
              <a:gd name="connisteX17" fmla="*/ 1675765 w 2602865"/>
              <a:gd name="connsiteY17" fmla="*/ 707041 h 1260126"/>
              <a:gd name="connisteX18" fmla="*/ 1750695 w 2602865"/>
              <a:gd name="connsiteY18" fmla="*/ 751491 h 1260126"/>
              <a:gd name="connisteX19" fmla="*/ 1824990 w 2602865"/>
              <a:gd name="connsiteY19" fmla="*/ 811816 h 1260126"/>
              <a:gd name="connisteX20" fmla="*/ 1929765 w 2602865"/>
              <a:gd name="connsiteY20" fmla="*/ 871506 h 1260126"/>
              <a:gd name="connisteX21" fmla="*/ 2019935 w 2602865"/>
              <a:gd name="connsiteY21" fmla="*/ 931196 h 1260126"/>
              <a:gd name="connisteX22" fmla="*/ 2109470 w 2602865"/>
              <a:gd name="connsiteY22" fmla="*/ 990886 h 1260126"/>
              <a:gd name="connisteX23" fmla="*/ 2199005 w 2602865"/>
              <a:gd name="connsiteY23" fmla="*/ 1051211 h 1260126"/>
              <a:gd name="connisteX24" fmla="*/ 2289175 w 2602865"/>
              <a:gd name="connsiteY24" fmla="*/ 1095661 h 1260126"/>
              <a:gd name="connisteX25" fmla="*/ 2363470 w 2602865"/>
              <a:gd name="connsiteY25" fmla="*/ 1125506 h 1260126"/>
              <a:gd name="connisteX26" fmla="*/ 2438400 w 2602865"/>
              <a:gd name="connsiteY26" fmla="*/ 1185831 h 1260126"/>
              <a:gd name="connisteX27" fmla="*/ 2528570 w 2602865"/>
              <a:gd name="connsiteY27" fmla="*/ 1230281 h 1260126"/>
              <a:gd name="connisteX28" fmla="*/ 2602865 w 2602865"/>
              <a:gd name="connsiteY28" fmla="*/ 1260126 h 126012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2602865" h="1260126">
                <a:moveTo>
                  <a:pt x="0" y="4096"/>
                </a:moveTo>
                <a:cubicBezTo>
                  <a:pt x="15240" y="3461"/>
                  <a:pt x="45085" y="-4794"/>
                  <a:pt x="90170" y="4096"/>
                </a:cubicBezTo>
                <a:cubicBezTo>
                  <a:pt x="135255" y="12986"/>
                  <a:pt x="170815" y="30766"/>
                  <a:pt x="224790" y="48546"/>
                </a:cubicBezTo>
                <a:cubicBezTo>
                  <a:pt x="278765" y="66326"/>
                  <a:pt x="317500" y="81566"/>
                  <a:pt x="359410" y="93631"/>
                </a:cubicBezTo>
                <a:cubicBezTo>
                  <a:pt x="401320" y="105696"/>
                  <a:pt x="398145" y="96171"/>
                  <a:pt x="433705" y="108236"/>
                </a:cubicBezTo>
                <a:cubicBezTo>
                  <a:pt x="469265" y="120301"/>
                  <a:pt x="493395" y="138081"/>
                  <a:pt x="538480" y="153321"/>
                </a:cubicBezTo>
                <a:cubicBezTo>
                  <a:pt x="583565" y="168561"/>
                  <a:pt x="619760" y="167926"/>
                  <a:pt x="658495" y="183166"/>
                </a:cubicBezTo>
                <a:cubicBezTo>
                  <a:pt x="697230" y="198406"/>
                  <a:pt x="700405" y="216186"/>
                  <a:pt x="733425" y="228251"/>
                </a:cubicBezTo>
                <a:cubicBezTo>
                  <a:pt x="766445" y="240316"/>
                  <a:pt x="784225" y="227616"/>
                  <a:pt x="822960" y="242856"/>
                </a:cubicBezTo>
                <a:cubicBezTo>
                  <a:pt x="861695" y="258096"/>
                  <a:pt x="885825" y="285401"/>
                  <a:pt x="927735" y="303181"/>
                </a:cubicBezTo>
                <a:cubicBezTo>
                  <a:pt x="969645" y="320961"/>
                  <a:pt x="996315" y="320961"/>
                  <a:pt x="1032510" y="333026"/>
                </a:cubicBezTo>
                <a:cubicBezTo>
                  <a:pt x="1068705" y="345091"/>
                  <a:pt x="1077595" y="347631"/>
                  <a:pt x="1107440" y="362871"/>
                </a:cubicBezTo>
                <a:cubicBezTo>
                  <a:pt x="1137285" y="378111"/>
                  <a:pt x="1143000" y="383826"/>
                  <a:pt x="1181735" y="407956"/>
                </a:cubicBezTo>
                <a:cubicBezTo>
                  <a:pt x="1220470" y="432086"/>
                  <a:pt x="1259840" y="458121"/>
                  <a:pt x="1301750" y="482251"/>
                </a:cubicBezTo>
                <a:cubicBezTo>
                  <a:pt x="1343660" y="506381"/>
                  <a:pt x="1358265" y="509556"/>
                  <a:pt x="1391285" y="527336"/>
                </a:cubicBezTo>
                <a:cubicBezTo>
                  <a:pt x="1424305" y="545116"/>
                  <a:pt x="1424305" y="548291"/>
                  <a:pt x="1466215" y="572421"/>
                </a:cubicBezTo>
                <a:cubicBezTo>
                  <a:pt x="1508125" y="596551"/>
                  <a:pt x="1558925" y="620681"/>
                  <a:pt x="1600835" y="647351"/>
                </a:cubicBezTo>
                <a:cubicBezTo>
                  <a:pt x="1642745" y="674021"/>
                  <a:pt x="1645920" y="686086"/>
                  <a:pt x="1675765" y="707041"/>
                </a:cubicBezTo>
                <a:cubicBezTo>
                  <a:pt x="1705610" y="727996"/>
                  <a:pt x="1720850" y="730536"/>
                  <a:pt x="1750695" y="751491"/>
                </a:cubicBezTo>
                <a:cubicBezTo>
                  <a:pt x="1780540" y="772446"/>
                  <a:pt x="1789430" y="787686"/>
                  <a:pt x="1824990" y="811816"/>
                </a:cubicBezTo>
                <a:cubicBezTo>
                  <a:pt x="1860550" y="835946"/>
                  <a:pt x="1891030" y="847376"/>
                  <a:pt x="1929765" y="871506"/>
                </a:cubicBezTo>
                <a:cubicBezTo>
                  <a:pt x="1968500" y="895636"/>
                  <a:pt x="1983740" y="907066"/>
                  <a:pt x="2019935" y="931196"/>
                </a:cubicBezTo>
                <a:cubicBezTo>
                  <a:pt x="2056130" y="955326"/>
                  <a:pt x="2073910" y="966756"/>
                  <a:pt x="2109470" y="990886"/>
                </a:cubicBezTo>
                <a:cubicBezTo>
                  <a:pt x="2145030" y="1015016"/>
                  <a:pt x="2162810" y="1030256"/>
                  <a:pt x="2199005" y="1051211"/>
                </a:cubicBezTo>
                <a:cubicBezTo>
                  <a:pt x="2235200" y="1072166"/>
                  <a:pt x="2256155" y="1081056"/>
                  <a:pt x="2289175" y="1095661"/>
                </a:cubicBezTo>
                <a:cubicBezTo>
                  <a:pt x="2322195" y="1110266"/>
                  <a:pt x="2333625" y="1107726"/>
                  <a:pt x="2363470" y="1125506"/>
                </a:cubicBezTo>
                <a:cubicBezTo>
                  <a:pt x="2393315" y="1143286"/>
                  <a:pt x="2405380" y="1164876"/>
                  <a:pt x="2438400" y="1185831"/>
                </a:cubicBezTo>
                <a:cubicBezTo>
                  <a:pt x="2471420" y="1206786"/>
                  <a:pt x="2495550" y="1215676"/>
                  <a:pt x="2528570" y="1230281"/>
                </a:cubicBezTo>
                <a:cubicBezTo>
                  <a:pt x="2561590" y="1244886"/>
                  <a:pt x="2589530" y="1255046"/>
                  <a:pt x="2602865" y="1260126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bldLvl="0" animBg="1"/>
      <p:bldP spid="20" grpId="0" bldLvl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44160" y="1268095"/>
            <a:ext cx="4837430" cy="21094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alpha in the algorithm is called the learning rate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controls hoe bigger step we take downhill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which means if alpha is bigger you take a bigger step down and visa versa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will later see how to set alpha later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25425" y="1697990"/>
          <a:ext cx="4474845" cy="156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425" y="1697990"/>
                        <a:ext cx="4474845" cy="1563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0"/>
          <p:cNvSpPr/>
          <p:nvPr/>
        </p:nvSpPr>
        <p:spPr>
          <a:xfrm>
            <a:off x="1524000" y="2231390"/>
            <a:ext cx="299085" cy="478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44160" y="1268095"/>
            <a:ext cx="4837430" cy="21094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consider this function J(x)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will start our algorithm and initialize our x to some value say a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next step in our algorithm is to update our x according to the below equation 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derivative term is nothing but the slope of the tangent at that point on the curve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210175" y="3493135"/>
          <a:ext cx="4474845" cy="156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10175" y="3493135"/>
                        <a:ext cx="4474845" cy="1563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39750" y="1268095"/>
            <a:ext cx="0" cy="32137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5" idx="2"/>
          </p:cNvCxnSpPr>
          <p:nvPr/>
        </p:nvCxnSpPr>
        <p:spPr>
          <a:xfrm flipV="1">
            <a:off x="566420" y="4481830"/>
            <a:ext cx="3657600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097020" y="461010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9690" y="1438910"/>
            <a:ext cx="493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J(x)</a:t>
            </a: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75970" y="1318895"/>
            <a:ext cx="2543175" cy="2842260"/>
          </a:xfrm>
          <a:custGeom>
            <a:avLst/>
            <a:gdLst>
              <a:gd name="connisteX0" fmla="*/ 0 w 2543175"/>
              <a:gd name="connsiteY0" fmla="*/ 45085 h 2842286"/>
              <a:gd name="connisteX1" fmla="*/ 1136650 w 2543175"/>
              <a:gd name="connsiteY1" fmla="*/ 2842260 h 2842286"/>
              <a:gd name="connisteX2" fmla="*/ 2543175 w 2543175"/>
              <a:gd name="connsiteY2" fmla="*/ 0 h 284228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43175" h="2842287">
                <a:moveTo>
                  <a:pt x="0" y="45085"/>
                </a:moveTo>
                <a:cubicBezTo>
                  <a:pt x="199390" y="661670"/>
                  <a:pt x="628015" y="2851150"/>
                  <a:pt x="1136650" y="2842260"/>
                </a:cubicBezTo>
                <a:cubicBezTo>
                  <a:pt x="1645285" y="2833370"/>
                  <a:pt x="2284730" y="624205"/>
                  <a:pt x="2543175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2759710" y="453771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905760" y="2302510"/>
            <a:ext cx="15875" cy="219456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856865" y="222694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6760845" y="3787140"/>
            <a:ext cx="1301750" cy="9874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750820" y="1692910"/>
            <a:ext cx="463550" cy="1271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5" grpId="0"/>
      <p:bldP spid="17" grpId="0" bldLvl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44160" y="1268095"/>
            <a:ext cx="4837430" cy="21094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line now has a positive slope and hence it has a positive derivative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so our update of x will be 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end moving our x to the left,and it is right since its in the direction of the minimum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gradient descent seems to be doing well since its making us move in the direction of minimum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339715" y="3444240"/>
          <a:ext cx="4406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2565400" imgH="901700" progId="Equation.KSEE3">
                  <p:embed/>
                </p:oleObj>
              </mc:Choice>
              <mc:Fallback>
                <p:oleObj name="" r:id="rId2" imgW="2565400" imgH="901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9715" y="3444240"/>
                        <a:ext cx="4406900" cy="14986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39750" y="1268095"/>
            <a:ext cx="0" cy="32137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5" idx="2"/>
          </p:cNvCxnSpPr>
          <p:nvPr/>
        </p:nvCxnSpPr>
        <p:spPr>
          <a:xfrm flipV="1">
            <a:off x="566420" y="4481830"/>
            <a:ext cx="3657600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097020" y="461010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9690" y="1438910"/>
            <a:ext cx="493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J(x)</a:t>
            </a: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75970" y="1318895"/>
            <a:ext cx="2543175" cy="2842260"/>
          </a:xfrm>
          <a:custGeom>
            <a:avLst/>
            <a:gdLst>
              <a:gd name="connisteX0" fmla="*/ 0 w 2543175"/>
              <a:gd name="connsiteY0" fmla="*/ 45085 h 2842286"/>
              <a:gd name="connisteX1" fmla="*/ 1136650 w 2543175"/>
              <a:gd name="connsiteY1" fmla="*/ 2842260 h 2842286"/>
              <a:gd name="connisteX2" fmla="*/ 2543175 w 2543175"/>
              <a:gd name="connsiteY2" fmla="*/ 0 h 284228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43175" h="2842287">
                <a:moveTo>
                  <a:pt x="0" y="45085"/>
                </a:moveTo>
                <a:cubicBezTo>
                  <a:pt x="199390" y="661670"/>
                  <a:pt x="628015" y="2851150"/>
                  <a:pt x="1136650" y="2842260"/>
                </a:cubicBezTo>
                <a:cubicBezTo>
                  <a:pt x="1645285" y="2833370"/>
                  <a:pt x="2284730" y="624205"/>
                  <a:pt x="2543175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2743835" y="4505325"/>
            <a:ext cx="295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a</a:t>
            </a:r>
            <a:endParaRPr lang="en-US" b="1"/>
          </a:p>
        </p:txBody>
      </p:sp>
      <p:sp>
        <p:nvSpPr>
          <p:cNvPr id="17" name="Oval 16"/>
          <p:cNvSpPr/>
          <p:nvPr/>
        </p:nvSpPr>
        <p:spPr>
          <a:xfrm>
            <a:off x="2856865" y="222694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750820" y="1692910"/>
            <a:ext cx="463550" cy="1271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5425" y="5030470"/>
          <a:ext cx="7077075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" imgW="4406900" imgH="1498600" progId="Equation.KSEE3">
                  <p:embed/>
                </p:oleObj>
              </mc:Choice>
              <mc:Fallback>
                <p:oleObj name="" r:id="rId4" imgW="4406900" imgH="14986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425" y="5030470"/>
                        <a:ext cx="7077075" cy="43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44160" y="1268095"/>
            <a:ext cx="4837430" cy="21094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now let us begin again with initializing x at point b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slope of the tangent  here is negative and hence our derivative term is negative too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our x updation would be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end um moving right side which is again towards our minimum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hence gradient descent is been doing well till now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339715" y="3444240"/>
          <a:ext cx="4406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2565400" imgH="901700" progId="Equation.KSEE3">
                  <p:embed/>
                </p:oleObj>
              </mc:Choice>
              <mc:Fallback>
                <p:oleObj name="" r:id="rId2" imgW="2565400" imgH="901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9715" y="3444240"/>
                        <a:ext cx="4406900" cy="14986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39750" y="1268095"/>
            <a:ext cx="0" cy="32137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5" idx="2"/>
          </p:cNvCxnSpPr>
          <p:nvPr/>
        </p:nvCxnSpPr>
        <p:spPr>
          <a:xfrm flipV="1">
            <a:off x="566420" y="4481830"/>
            <a:ext cx="3657600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097020" y="461010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9690" y="1438910"/>
            <a:ext cx="493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J(x)</a:t>
            </a: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75970" y="1318895"/>
            <a:ext cx="2543175" cy="2842260"/>
          </a:xfrm>
          <a:custGeom>
            <a:avLst/>
            <a:gdLst>
              <a:gd name="connisteX0" fmla="*/ 0 w 2543175"/>
              <a:gd name="connsiteY0" fmla="*/ 45085 h 2842286"/>
              <a:gd name="connisteX1" fmla="*/ 1136650 w 2543175"/>
              <a:gd name="connsiteY1" fmla="*/ 2842260 h 2842286"/>
              <a:gd name="connisteX2" fmla="*/ 2543175 w 2543175"/>
              <a:gd name="connsiteY2" fmla="*/ 0 h 284228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43175" h="2842287">
                <a:moveTo>
                  <a:pt x="0" y="45085"/>
                </a:moveTo>
                <a:cubicBezTo>
                  <a:pt x="199390" y="661670"/>
                  <a:pt x="628015" y="2851150"/>
                  <a:pt x="1136650" y="2842260"/>
                </a:cubicBezTo>
                <a:cubicBezTo>
                  <a:pt x="1645285" y="2833370"/>
                  <a:pt x="2284730" y="624205"/>
                  <a:pt x="2543175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927100" y="4481830"/>
            <a:ext cx="295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a</a:t>
            </a:r>
            <a:endParaRPr lang="en-US" b="1"/>
          </a:p>
        </p:txBody>
      </p:sp>
      <p:sp>
        <p:nvSpPr>
          <p:cNvPr id="17" name="Oval 16"/>
          <p:cNvSpPr/>
          <p:nvPr/>
        </p:nvSpPr>
        <p:spPr>
          <a:xfrm>
            <a:off x="927100" y="2231390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4" name="Object 3">
            <a:hlinkClick r:id="" action="ppaction://ole?verb="/>
          </p:cNvPr>
          <p:cNvGraphicFramePr/>
          <p:nvPr/>
        </p:nvGraphicFramePr>
        <p:xfrm>
          <a:off x="224790" y="5184775"/>
          <a:ext cx="7665720" cy="91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" imgW="3263900" imgH="431800" progId="Equation.KSEE3">
                  <p:embed/>
                </p:oleObj>
              </mc:Choice>
              <mc:Fallback>
                <p:oleObj name="" r:id="rId4" imgW="3263900" imgH="4318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790" y="5184775"/>
                        <a:ext cx="7665720" cy="916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>
            <a:stCxn id="15" idx="0"/>
            <a:endCxn id="17" idx="5"/>
          </p:cNvCxnSpPr>
          <p:nvPr/>
        </p:nvCxnSpPr>
        <p:spPr>
          <a:xfrm flipV="1">
            <a:off x="1075055" y="2387600"/>
            <a:ext cx="8255" cy="20942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5350" y="1842770"/>
            <a:ext cx="329565" cy="11068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The Perceptron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225425" y="1376045"/>
            <a:ext cx="7187565" cy="19443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A perceptron takes a </a:t>
            </a:r>
            <a:r>
              <a:rPr lang="en-IN" sz="2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vector of real-valued inputs</a:t>
            </a:r>
            <a:r>
              <a:rPr lang="en-IN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, calculates a </a:t>
            </a:r>
            <a:r>
              <a:rPr lang="en-IN" sz="2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linear combination</a:t>
            </a:r>
            <a:r>
              <a:rPr lang="en-IN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of these inputs, then outputs </a:t>
            </a:r>
            <a:r>
              <a:rPr lang="en-IN" sz="2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1</a:t>
            </a:r>
            <a:r>
              <a:rPr lang="en-IN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if the result is greater than some threshold and </a:t>
            </a:r>
            <a:r>
              <a:rPr lang="en-IN" sz="2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-1</a:t>
            </a:r>
            <a:r>
              <a:rPr lang="en-IN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" panose="020B0604020202020204"/>
              </a:rPr>
              <a:t> otherwise.</a:t>
            </a:r>
            <a:endParaRPr lang="en-IN" sz="2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58" name="Picture 57"/>
          <p:cNvPicPr/>
          <p:nvPr/>
        </p:nvPicPr>
        <p:blipFill>
          <a:blip r:embed="rId2"/>
          <a:stretch>
            <a:fillRect/>
          </a:stretch>
        </p:blipFill>
        <p:spPr>
          <a:xfrm>
            <a:off x="1056640" y="3281680"/>
            <a:ext cx="5178425" cy="342582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44160" y="1268095"/>
            <a:ext cx="4837430" cy="21094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now let us see what role does alpha play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suppose we keep our alpha too small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lets say we start a point x'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 alpha is too small on each updation we are changing our x with some small value i.e taking small steps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again from new point we take again small steps to get to minimum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so if alpha is small gradient descent can be slow to reach minimum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339715" y="3444240"/>
          <a:ext cx="4406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2565400" imgH="901700" progId="Equation.KSEE3">
                  <p:embed/>
                </p:oleObj>
              </mc:Choice>
              <mc:Fallback>
                <p:oleObj name="" r:id="rId2" imgW="2565400" imgH="901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9715" y="3444240"/>
                        <a:ext cx="4406900" cy="14986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39750" y="1268095"/>
            <a:ext cx="0" cy="2103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9750" y="3377565"/>
            <a:ext cx="3657600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001135" y="344424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9690" y="1438910"/>
            <a:ext cx="493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J(x)</a:t>
            </a: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75970" y="1318895"/>
            <a:ext cx="2543175" cy="1949450"/>
          </a:xfrm>
          <a:custGeom>
            <a:avLst/>
            <a:gdLst>
              <a:gd name="connisteX0" fmla="*/ 0 w 2543175"/>
              <a:gd name="connsiteY0" fmla="*/ 45085 h 2842286"/>
              <a:gd name="connisteX1" fmla="*/ 1136650 w 2543175"/>
              <a:gd name="connsiteY1" fmla="*/ 2842260 h 2842286"/>
              <a:gd name="connisteX2" fmla="*/ 2543175 w 2543175"/>
              <a:gd name="connsiteY2" fmla="*/ 0 h 284228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43175" h="2842287">
                <a:moveTo>
                  <a:pt x="0" y="45085"/>
                </a:moveTo>
                <a:cubicBezTo>
                  <a:pt x="199390" y="661670"/>
                  <a:pt x="628015" y="2851150"/>
                  <a:pt x="1136650" y="2842260"/>
                </a:cubicBezTo>
                <a:cubicBezTo>
                  <a:pt x="1645285" y="2833370"/>
                  <a:pt x="2284730" y="624205"/>
                  <a:pt x="2543175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35305" y="3994785"/>
            <a:ext cx="0" cy="2103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35305" y="6104255"/>
            <a:ext cx="3657600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996690" y="617093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55245" y="4165600"/>
            <a:ext cx="493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J(x)</a:t>
            </a:r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71525" y="4045585"/>
            <a:ext cx="2543175" cy="1949450"/>
          </a:xfrm>
          <a:custGeom>
            <a:avLst/>
            <a:gdLst>
              <a:gd name="connisteX0" fmla="*/ 0 w 2543175"/>
              <a:gd name="connsiteY0" fmla="*/ 45085 h 2842286"/>
              <a:gd name="connisteX1" fmla="*/ 1136650 w 2543175"/>
              <a:gd name="connsiteY1" fmla="*/ 2842260 h 2842286"/>
              <a:gd name="connisteX2" fmla="*/ 2543175 w 2543175"/>
              <a:gd name="connsiteY2" fmla="*/ 0 h 284228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43175" h="2842287">
                <a:moveTo>
                  <a:pt x="0" y="45085"/>
                </a:moveTo>
                <a:cubicBezTo>
                  <a:pt x="199390" y="661670"/>
                  <a:pt x="628015" y="2851150"/>
                  <a:pt x="1136650" y="2842260"/>
                </a:cubicBezTo>
                <a:cubicBezTo>
                  <a:pt x="1645285" y="2833370"/>
                  <a:pt x="2284730" y="624205"/>
                  <a:pt x="2543175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61335" y="149669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H="1">
            <a:off x="3049905" y="1652905"/>
            <a:ext cx="38100" cy="1600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905125" y="175577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887980" y="1938655"/>
            <a:ext cx="73025" cy="1473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722245" y="203898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722245" y="2221865"/>
            <a:ext cx="73025" cy="1473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69210" y="232600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44445" y="2508885"/>
            <a:ext cx="73025" cy="1473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386330" y="261302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332355" y="2795905"/>
            <a:ext cx="73025" cy="1473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149475" y="288480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5" idx="3"/>
            <a:endCxn id="37" idx="6"/>
          </p:cNvCxnSpPr>
          <p:nvPr/>
        </p:nvCxnSpPr>
        <p:spPr>
          <a:xfrm flipH="1">
            <a:off x="2032635" y="3041015"/>
            <a:ext cx="143510" cy="1358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849755" y="308546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bldLvl="0" animBg="1"/>
      <p:bldP spid="29" grpId="0" bldLvl="0" animBg="1"/>
      <p:bldP spid="31" grpId="0" bldLvl="0" animBg="1"/>
      <p:bldP spid="33" grpId="0" bldLvl="0" animBg="1"/>
      <p:bldP spid="35" grpId="0" bldLvl="0" animBg="1"/>
      <p:bldP spid="37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44160" y="1268095"/>
            <a:ext cx="4837430" cy="21094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 alpha is too large then gradient may overshoot to minimum or may never reach minimum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suppose we start at point x''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 alpha is too large we are taking a huge step 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say we take this step and reach at new point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on next updation we take a huge step and go the right far then the minimum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may continue and we may never end up reaching minimum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339715" y="3444240"/>
          <a:ext cx="4406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2565400" imgH="901700" progId="Equation.KSEE3">
                  <p:embed/>
                </p:oleObj>
              </mc:Choice>
              <mc:Fallback>
                <p:oleObj name="" r:id="rId2" imgW="2565400" imgH="901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9715" y="3444240"/>
                        <a:ext cx="4406900" cy="14986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39750" y="1268095"/>
            <a:ext cx="0" cy="2103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9750" y="3377565"/>
            <a:ext cx="3657600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001135" y="344424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9690" y="1438910"/>
            <a:ext cx="493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J(x)</a:t>
            </a: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75970" y="1318895"/>
            <a:ext cx="2543175" cy="1949450"/>
          </a:xfrm>
          <a:custGeom>
            <a:avLst/>
            <a:gdLst>
              <a:gd name="connisteX0" fmla="*/ 0 w 2543175"/>
              <a:gd name="connsiteY0" fmla="*/ 45085 h 2842286"/>
              <a:gd name="connisteX1" fmla="*/ 1136650 w 2543175"/>
              <a:gd name="connsiteY1" fmla="*/ 2842260 h 2842286"/>
              <a:gd name="connisteX2" fmla="*/ 2543175 w 2543175"/>
              <a:gd name="connsiteY2" fmla="*/ 0 h 284228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43175" h="2842287">
                <a:moveTo>
                  <a:pt x="0" y="45085"/>
                </a:moveTo>
                <a:cubicBezTo>
                  <a:pt x="199390" y="661670"/>
                  <a:pt x="628015" y="2851150"/>
                  <a:pt x="1136650" y="2842260"/>
                </a:cubicBezTo>
                <a:cubicBezTo>
                  <a:pt x="1645285" y="2833370"/>
                  <a:pt x="2284730" y="624205"/>
                  <a:pt x="2543175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35305" y="3994785"/>
            <a:ext cx="0" cy="2103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35305" y="6104255"/>
            <a:ext cx="3657600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996690" y="617093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55245" y="4165600"/>
            <a:ext cx="493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J(x)</a:t>
            </a:r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58850" y="4045585"/>
            <a:ext cx="2355850" cy="1949450"/>
          </a:xfrm>
          <a:custGeom>
            <a:avLst/>
            <a:gdLst>
              <a:gd name="connisteX0" fmla="*/ 0 w 2543175"/>
              <a:gd name="connsiteY0" fmla="*/ 45085 h 2842286"/>
              <a:gd name="connisteX1" fmla="*/ 1136650 w 2543175"/>
              <a:gd name="connsiteY1" fmla="*/ 2842260 h 2842286"/>
              <a:gd name="connisteX2" fmla="*/ 2543175 w 2543175"/>
              <a:gd name="connsiteY2" fmla="*/ 0 h 284228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43175" h="2842287">
                <a:moveTo>
                  <a:pt x="0" y="45085"/>
                </a:moveTo>
                <a:cubicBezTo>
                  <a:pt x="199390" y="661670"/>
                  <a:pt x="628015" y="2851150"/>
                  <a:pt x="1136650" y="2842260"/>
                </a:cubicBezTo>
                <a:cubicBezTo>
                  <a:pt x="1645285" y="2833370"/>
                  <a:pt x="2284730" y="624205"/>
                  <a:pt x="2543175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61335" y="149669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H="1">
            <a:off x="3049905" y="1652905"/>
            <a:ext cx="38100" cy="1600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905125" y="175577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887980" y="1938655"/>
            <a:ext cx="73025" cy="1473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722245" y="203898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722245" y="2221865"/>
            <a:ext cx="73025" cy="1473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69210" y="232600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44445" y="2508885"/>
            <a:ext cx="73025" cy="1473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386330" y="261302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332355" y="2795905"/>
            <a:ext cx="73025" cy="1473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149475" y="288480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5" idx="3"/>
            <a:endCxn id="37" idx="6"/>
          </p:cNvCxnSpPr>
          <p:nvPr/>
        </p:nvCxnSpPr>
        <p:spPr>
          <a:xfrm flipH="1">
            <a:off x="2032635" y="3041015"/>
            <a:ext cx="143510" cy="1358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849755" y="308546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58850" y="4165600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5"/>
          </p:cNvCxnSpPr>
          <p:nvPr/>
        </p:nvCxnSpPr>
        <p:spPr>
          <a:xfrm>
            <a:off x="1115060" y="4321810"/>
            <a:ext cx="425450" cy="11772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477010" y="5473700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5"/>
          </p:cNvCxnSpPr>
          <p:nvPr/>
        </p:nvCxnSpPr>
        <p:spPr>
          <a:xfrm flipV="1">
            <a:off x="1633220" y="5537200"/>
            <a:ext cx="923290" cy="9271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489200" y="5447030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362710" y="5168900"/>
            <a:ext cx="1130300" cy="3429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94130" y="5080000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19" idx="6"/>
          </p:cNvCxnSpPr>
          <p:nvPr/>
        </p:nvCxnSpPr>
        <p:spPr>
          <a:xfrm>
            <a:off x="1477010" y="5171440"/>
            <a:ext cx="838200" cy="5943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272665" y="5715000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9" idx="1"/>
          </p:cNvCxnSpPr>
          <p:nvPr/>
        </p:nvCxnSpPr>
        <p:spPr>
          <a:xfrm flipH="1" flipV="1">
            <a:off x="1146810" y="4635500"/>
            <a:ext cx="1152525" cy="11061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111250" y="4635500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7"/>
          </p:cNvCxnSpPr>
          <p:nvPr/>
        </p:nvCxnSpPr>
        <p:spPr>
          <a:xfrm>
            <a:off x="1267460" y="4662170"/>
            <a:ext cx="1517650" cy="4686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722245" y="5080000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5" grpId="0" bldLvl="0" animBg="1"/>
      <p:bldP spid="17" grpId="0" bldLvl="0" animBg="1"/>
      <p:bldP spid="19" grpId="0" bldLvl="0" animBg="1"/>
      <p:bldP spid="39" grpId="0" bldLvl="0" animBg="1"/>
      <p:bldP spid="41" grpId="0" bldLvl="0" animBg="1"/>
      <p:bldP spid="4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44160" y="1268095"/>
            <a:ext cx="4837430" cy="21094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now suppose our x is already at local minimum what would a gradient descent step do?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 local minimum the slope would be zero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hence the derivative term is zero 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hence it leaves our x unchanged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is the one problem with the gradient discent ,i.e you may get stuck in local minimum instead of global minimum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339715" y="3444240"/>
          <a:ext cx="4406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2565400" imgH="901700" progId="Equation.KSEE3">
                  <p:embed/>
                </p:oleObj>
              </mc:Choice>
              <mc:Fallback>
                <p:oleObj name="" r:id="rId2" imgW="2565400" imgH="901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9715" y="3444240"/>
                        <a:ext cx="4406900" cy="14986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39750" y="1268095"/>
            <a:ext cx="0" cy="2103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9750" y="3377565"/>
            <a:ext cx="3657600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59690" y="1438910"/>
            <a:ext cx="493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J(x)</a:t>
            </a: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504950" y="2595245"/>
            <a:ext cx="172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740410" y="1536700"/>
            <a:ext cx="2387600" cy="1609090"/>
          </a:xfrm>
          <a:custGeom>
            <a:avLst/>
            <a:gdLst>
              <a:gd name="connisteX0" fmla="*/ 0 w 2387600"/>
              <a:gd name="connsiteY0" fmla="*/ 0 h 1609392"/>
              <a:gd name="connisteX1" fmla="*/ 355600 w 2387600"/>
              <a:gd name="connsiteY1" fmla="*/ 1600200 h 1609392"/>
              <a:gd name="connisteX2" fmla="*/ 1066800 w 2387600"/>
              <a:gd name="connsiteY2" fmla="*/ 584200 h 1609392"/>
              <a:gd name="connisteX3" fmla="*/ 1574800 w 2387600"/>
              <a:gd name="connsiteY3" fmla="*/ 1104900 h 1609392"/>
              <a:gd name="connisteX4" fmla="*/ 2387600 w 2387600"/>
              <a:gd name="connsiteY4" fmla="*/ 203200 h 16093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387600" h="1609392">
                <a:moveTo>
                  <a:pt x="0" y="0"/>
                </a:moveTo>
                <a:cubicBezTo>
                  <a:pt x="57150" y="340360"/>
                  <a:pt x="142240" y="1483360"/>
                  <a:pt x="355600" y="1600200"/>
                </a:cubicBezTo>
                <a:cubicBezTo>
                  <a:pt x="568960" y="1717040"/>
                  <a:pt x="822960" y="683260"/>
                  <a:pt x="1066800" y="584200"/>
                </a:cubicBezTo>
                <a:cubicBezTo>
                  <a:pt x="1310640" y="485140"/>
                  <a:pt x="1310640" y="1181100"/>
                  <a:pt x="1574800" y="1104900"/>
                </a:cubicBezTo>
                <a:cubicBezTo>
                  <a:pt x="1838960" y="1028700"/>
                  <a:pt x="2235200" y="393700"/>
                  <a:pt x="2387600" y="20320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185035" y="250380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 in optimizing perceptron learning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Google Shape;164;p30"/>
          <p:cNvPicPr/>
          <p:nvPr/>
        </p:nvPicPr>
        <p:blipFill>
          <a:blip r:embed="rId2"/>
          <a:stretch>
            <a:fillRect/>
          </a:stretch>
        </p:blipFill>
        <p:spPr>
          <a:xfrm>
            <a:off x="-8255" y="1268095"/>
            <a:ext cx="5026025" cy="140208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239395" y="2670175"/>
            <a:ext cx="4531360" cy="19443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omine"/>
                <a:cs typeface="+mn-lt"/>
              </a:rPr>
              <a:t>E(w⃗)</a:t>
            </a:r>
            <a:r>
              <a:rPr lang="en-IN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omine"/>
                <a:cs typeface="+mn-lt"/>
              </a:rPr>
              <a:t> is the error in the output. We use the square of the error mainly for ease of differentiation.</a:t>
            </a:r>
            <a:endParaRPr lang="en-IN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IN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omine"/>
                <a:cs typeface="+mn-lt"/>
              </a:rPr>
              <a:t>t</a:t>
            </a:r>
            <a:r>
              <a:rPr lang="en-IN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omine"/>
                <a:cs typeface="+mn-lt"/>
              </a:rPr>
              <a:t>d</a:t>
            </a:r>
            <a:r>
              <a:rPr lang="en-IN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omine"/>
                <a:cs typeface="+mn-lt"/>
              </a:rPr>
              <a:t> is the training output (expected) for the current data row. </a:t>
            </a:r>
            <a:endParaRPr lang="en-IN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IN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omine"/>
                <a:cs typeface="+mn-lt"/>
              </a:rPr>
              <a:t>o</a:t>
            </a:r>
            <a:r>
              <a:rPr lang="en-IN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omine"/>
                <a:cs typeface="+mn-lt"/>
              </a:rPr>
              <a:t>d</a:t>
            </a:r>
            <a:r>
              <a:rPr lang="en-IN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omine"/>
                <a:cs typeface="+mn-lt"/>
              </a:rPr>
              <a:t> is the actual output of the perceptron for the “current” choice of weights.</a:t>
            </a:r>
            <a:endParaRPr lang="en-IN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omine"/>
              <a:cs typeface="+mn-lt"/>
            </a:endParaRPr>
          </a:p>
        </p:txBody>
      </p:sp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638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5344160" y="1268095"/>
            <a:ext cx="4837430" cy="21094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Let us define a error function for our perceptron learning 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 is the function of w ,i,e our weights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Let us consider two input perceptron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let x1,and x2 be the inputs and w</a:t>
            </a:r>
            <a:r>
              <a:rPr lang="en-US" sz="16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0,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en-US" sz="16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1,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en-US" sz="16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 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be bias and weights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represent  </a:t>
            </a:r>
            <a:r>
              <a:rPr lang="en-US"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en-US" sz="16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+w</a:t>
            </a:r>
            <a:r>
              <a:rPr lang="en-US" sz="16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*x</a:t>
            </a:r>
            <a:r>
              <a:rPr lang="en-US" sz="16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+w</a:t>
            </a:r>
            <a:r>
              <a:rPr lang="en-US" sz="16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*x</a:t>
            </a:r>
            <a:r>
              <a:rPr lang="en-US" sz="16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en-US" sz="1600" baseline="-25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Gradient Descent in optimizing perceptron learning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Google Shape;164;p30"/>
          <p:cNvPicPr/>
          <p:nvPr/>
        </p:nvPicPr>
        <p:blipFill>
          <a:blip r:embed="rId2"/>
          <a:stretch>
            <a:fillRect/>
          </a:stretch>
        </p:blipFill>
        <p:spPr>
          <a:xfrm>
            <a:off x="-8255" y="1209675"/>
            <a:ext cx="3502025" cy="1084580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638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5344160" y="1268095"/>
            <a:ext cx="4837430" cy="207200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Let us define a error function for our perceptron learning 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 is the function of w ,i,e our weights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Let us consider two input perceptron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let x1,and x2 be the inputs and w</a:t>
            </a:r>
            <a:r>
              <a:rPr lang="en-US" sz="16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0,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en-US" sz="16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1,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en-US" sz="16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 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be bias and weights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represent  </a:t>
            </a:r>
            <a:r>
              <a:rPr lang="en-US"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en-US" sz="16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+w</a:t>
            </a:r>
            <a:r>
              <a:rPr lang="en-US" sz="16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*x</a:t>
            </a:r>
            <a:r>
              <a:rPr lang="en-US" sz="16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+w</a:t>
            </a:r>
            <a:r>
              <a:rPr lang="en-US" sz="16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*x</a:t>
            </a:r>
            <a:r>
              <a:rPr lang="en-US" sz="16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en-US" sz="1600" baseline="-25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87960" y="2413000"/>
            <a:ext cx="48545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will use gradient descent to move to minimum of our error function updating value of 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 </a:t>
            </a:r>
            <a:r>
              <a:rPr lang="en-US"/>
              <a:t>using the update rule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thus we will reach minimum of the error function and end up finding optimal value for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4287946" y="354058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srinivasks@pes.edu</a:t>
            </a:r>
            <a:endParaRPr lang="en-IN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173705" y="393741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80 2672 1983 Extn 701</a:t>
            </a:r>
            <a:endParaRPr lang="en-IN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FA267"/>
                </a:solidFill>
              </a:rPr>
              <a:t>T</a:t>
            </a:r>
            <a:r>
              <a:rPr lang="en-IN" sz="3000" b="1" dirty="0">
                <a:solidFill>
                  <a:srgbClr val="DFA267"/>
                </a:solidFill>
              </a:rPr>
              <a:t>HANK YOU</a:t>
            </a:r>
            <a:endParaRPr lang="en-IN" sz="3000" b="1" dirty="0">
              <a:solidFill>
                <a:srgbClr val="DFA26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The Perceptron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25425" y="1268095"/>
            <a:ext cx="4817110" cy="3213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225480" y="1534025"/>
            <a:ext cx="7270560" cy="444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Frank Rosenblatt, an American psychologist, proposed the classical perceptron model (1958)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A more general computational model than McCulloch–Pitts neurons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Main differences: Introduction of numerical weights for inputs and a mechanism for learning these weights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Inputs are no longer limited to boolean values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Refined and carefully analyzed by Minsky and Papert (1969) - their model is referred to as the perceptron model here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The Perceptron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252220" y="2099310"/>
            <a:ext cx="574040" cy="5289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2" idx="5"/>
          </p:cNvCxnSpPr>
          <p:nvPr/>
        </p:nvCxnSpPr>
        <p:spPr>
          <a:xfrm flipH="1" flipV="1">
            <a:off x="1742440" y="2550795"/>
            <a:ext cx="642620" cy="6057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628140" y="2577465"/>
            <a:ext cx="317500" cy="7251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" idx="4"/>
          </p:cNvCxnSpPr>
          <p:nvPr/>
        </p:nvCxnSpPr>
        <p:spPr>
          <a:xfrm flipV="1">
            <a:off x="1524000" y="2628265"/>
            <a:ext cx="15240" cy="6191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56640" y="2580005"/>
            <a:ext cx="362585" cy="5886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" idx="2"/>
          </p:cNvCxnSpPr>
          <p:nvPr/>
        </p:nvCxnSpPr>
        <p:spPr>
          <a:xfrm>
            <a:off x="254635" y="2355850"/>
            <a:ext cx="997585" cy="82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0"/>
          </p:cNvCxnSpPr>
          <p:nvPr/>
        </p:nvCxnSpPr>
        <p:spPr>
          <a:xfrm flipH="1" flipV="1">
            <a:off x="1524000" y="1600835"/>
            <a:ext cx="15240" cy="498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599565" y="1464945"/>
            <a:ext cx="286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25425" y="1995805"/>
            <a:ext cx="728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/>
              <a:t>w</a:t>
            </a:r>
            <a:r>
              <a:rPr lang="en-US" i="1" baseline="-25000"/>
              <a:t>0</a:t>
            </a:r>
            <a:r>
              <a:rPr lang="en-US" i="1"/>
              <a:t>=-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baseline="-25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38505" y="3187065"/>
            <a:ext cx="357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r>
              <a:rPr lang="en-US" baseline="-25000"/>
              <a:t>1</a:t>
            </a:r>
            <a:endParaRPr lang="en-US" baseline="-25000"/>
          </a:p>
        </p:txBody>
      </p:sp>
      <p:sp>
        <p:nvSpPr>
          <p:cNvPr id="19" name="Text Box 18"/>
          <p:cNvSpPr txBox="1"/>
          <p:nvPr/>
        </p:nvSpPr>
        <p:spPr>
          <a:xfrm>
            <a:off x="2298700" y="3073400"/>
            <a:ext cx="360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r>
              <a:rPr lang="en-US" baseline="-25000"/>
              <a:t>n</a:t>
            </a:r>
            <a:endParaRPr lang="en-US" baseline="-25000"/>
          </a:p>
        </p:txBody>
      </p:sp>
      <p:sp>
        <p:nvSpPr>
          <p:cNvPr id="20" name="Text Box 19"/>
          <p:cNvSpPr txBox="1"/>
          <p:nvPr/>
        </p:nvSpPr>
        <p:spPr>
          <a:xfrm>
            <a:off x="830580" y="2628265"/>
            <a:ext cx="421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</a:t>
            </a:r>
            <a:r>
              <a:rPr lang="en-US" baseline="-25000"/>
              <a:t>1</a:t>
            </a:r>
            <a:endParaRPr lang="en-US" baseline="-25000"/>
          </a:p>
        </p:txBody>
      </p:sp>
      <p:sp>
        <p:nvSpPr>
          <p:cNvPr id="21" name="Text Box 20"/>
          <p:cNvSpPr txBox="1"/>
          <p:nvPr/>
        </p:nvSpPr>
        <p:spPr>
          <a:xfrm>
            <a:off x="2082800" y="2642870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</a:t>
            </a:r>
            <a:r>
              <a:rPr lang="en-US" baseline="-25000"/>
              <a:t>n</a:t>
            </a:r>
            <a:endParaRPr lang="en-US" baseline="-25000"/>
          </a:p>
        </p:txBody>
      </p:sp>
      <p:sp>
        <p:nvSpPr>
          <p:cNvPr id="22" name="Rounded Rectangle 21"/>
          <p:cNvSpPr/>
          <p:nvPr/>
        </p:nvSpPr>
        <p:spPr>
          <a:xfrm>
            <a:off x="5406390" y="1325245"/>
            <a:ext cx="5015865" cy="206946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consider this single perceptron, we call w</a:t>
            </a:r>
            <a:r>
              <a:rPr lang="en-US" baseline="-25000">
                <a:solidFill>
                  <a:schemeClr val="tx1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 as bias and X</a:t>
            </a:r>
            <a:r>
              <a:rPr lang="en-US" baseline="-25000">
                <a:solidFill>
                  <a:schemeClr val="tx1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=1</a:t>
            </a:r>
            <a:endParaRPr lang="en-US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.....w</a:t>
            </a:r>
            <a:r>
              <a:rPr lang="en-US" baseline="-25000">
                <a:solidFill>
                  <a:schemeClr val="tx1"/>
                </a:solidFill>
              </a:rPr>
              <a:t>n </a:t>
            </a:r>
            <a:r>
              <a:rPr lang="en-US">
                <a:solidFill>
                  <a:schemeClr val="tx1"/>
                </a:solidFill>
              </a:rPr>
              <a:t>are weights associated with inputs x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...x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y is the output </a:t>
            </a:r>
            <a:endParaRPr lang="en-US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let us try to frame equation for the output y</a:t>
            </a:r>
            <a:endParaRPr lang="en-US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3" name="Content Placeholder 22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971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1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Content Placeholder 25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740025" y="1550670"/>
          <a:ext cx="243332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333500" imgH="889000" progId="Equation.KSEE3">
                  <p:embed/>
                </p:oleObj>
              </mc:Choice>
              <mc:Fallback>
                <p:oleObj name="" r:id="rId4" imgW="1333500" imgH="8890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0025" y="1550670"/>
                        <a:ext cx="243332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7"/>
          <p:cNvSpPr txBox="1"/>
          <p:nvPr/>
        </p:nvSpPr>
        <p:spPr>
          <a:xfrm>
            <a:off x="2740025" y="3168650"/>
            <a:ext cx="227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where w</a:t>
            </a:r>
            <a:r>
              <a:rPr lang="en-US" baseline="-25000"/>
              <a:t>0</a:t>
            </a:r>
            <a:r>
              <a:rPr lang="en-US"/>
              <a:t> =-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/>
              <a:t> and x</a:t>
            </a:r>
            <a:r>
              <a:rPr lang="en-US" baseline="-25000"/>
              <a:t>0</a:t>
            </a:r>
            <a:r>
              <a:rPr lang="en-US"/>
              <a:t>=1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/>
      <p:bldP spid="18" grpId="0"/>
      <p:bldP spid="19" grpId="0"/>
      <p:bldP spid="20" grpId="0"/>
      <p:bldP spid="21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The Perceptron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252220" y="2099310"/>
            <a:ext cx="574040" cy="5289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2" idx="5"/>
          </p:cNvCxnSpPr>
          <p:nvPr/>
        </p:nvCxnSpPr>
        <p:spPr>
          <a:xfrm flipH="1" flipV="1">
            <a:off x="1742440" y="2550795"/>
            <a:ext cx="642620" cy="6057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628140" y="2577465"/>
            <a:ext cx="317500" cy="7251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" idx="4"/>
          </p:cNvCxnSpPr>
          <p:nvPr/>
        </p:nvCxnSpPr>
        <p:spPr>
          <a:xfrm flipV="1">
            <a:off x="1524000" y="2628265"/>
            <a:ext cx="15240" cy="6191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56640" y="2580005"/>
            <a:ext cx="362585" cy="5886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" idx="2"/>
          </p:cNvCxnSpPr>
          <p:nvPr/>
        </p:nvCxnSpPr>
        <p:spPr>
          <a:xfrm>
            <a:off x="254635" y="2355850"/>
            <a:ext cx="997585" cy="82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0"/>
          </p:cNvCxnSpPr>
          <p:nvPr/>
        </p:nvCxnSpPr>
        <p:spPr>
          <a:xfrm flipH="1" flipV="1">
            <a:off x="1524000" y="1600835"/>
            <a:ext cx="15240" cy="498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599565" y="1464945"/>
            <a:ext cx="286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25425" y="1995805"/>
            <a:ext cx="728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/>
              <a:t>w</a:t>
            </a:r>
            <a:r>
              <a:rPr lang="en-US" i="1" baseline="-25000"/>
              <a:t>0</a:t>
            </a:r>
            <a:r>
              <a:rPr lang="en-US" i="1"/>
              <a:t>=-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baseline="-25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38505" y="3187065"/>
            <a:ext cx="357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r>
              <a:rPr lang="en-US" baseline="-25000"/>
              <a:t>1</a:t>
            </a:r>
            <a:endParaRPr lang="en-US" baseline="-25000"/>
          </a:p>
        </p:txBody>
      </p:sp>
      <p:sp>
        <p:nvSpPr>
          <p:cNvPr id="19" name="Text Box 18"/>
          <p:cNvSpPr txBox="1"/>
          <p:nvPr/>
        </p:nvSpPr>
        <p:spPr>
          <a:xfrm>
            <a:off x="2298700" y="3073400"/>
            <a:ext cx="360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r>
              <a:rPr lang="en-US" baseline="-25000"/>
              <a:t>n</a:t>
            </a:r>
            <a:endParaRPr lang="en-US" baseline="-25000"/>
          </a:p>
        </p:txBody>
      </p:sp>
      <p:sp>
        <p:nvSpPr>
          <p:cNvPr id="20" name="Text Box 19"/>
          <p:cNvSpPr txBox="1"/>
          <p:nvPr/>
        </p:nvSpPr>
        <p:spPr>
          <a:xfrm>
            <a:off x="830580" y="2628265"/>
            <a:ext cx="421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</a:t>
            </a:r>
            <a:r>
              <a:rPr lang="en-US" baseline="-25000"/>
              <a:t>1</a:t>
            </a:r>
            <a:endParaRPr lang="en-US" baseline="-25000"/>
          </a:p>
        </p:txBody>
      </p:sp>
      <p:sp>
        <p:nvSpPr>
          <p:cNvPr id="21" name="Text Box 20"/>
          <p:cNvSpPr txBox="1"/>
          <p:nvPr/>
        </p:nvSpPr>
        <p:spPr>
          <a:xfrm>
            <a:off x="2082800" y="2642870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</a:t>
            </a:r>
            <a:r>
              <a:rPr lang="en-US" baseline="-25000"/>
              <a:t>n</a:t>
            </a:r>
            <a:endParaRPr lang="en-US" baseline="-25000"/>
          </a:p>
        </p:txBody>
      </p:sp>
      <p:sp>
        <p:nvSpPr>
          <p:cNvPr id="22" name="Rounded Rectangle 21"/>
          <p:cNvSpPr/>
          <p:nvPr/>
        </p:nvSpPr>
        <p:spPr>
          <a:xfrm>
            <a:off x="5406390" y="1325245"/>
            <a:ext cx="5015865" cy="206946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</a:t>
            </a:r>
            <a:r>
              <a:rPr lang="en-US" baseline="-25000">
                <a:solidFill>
                  <a:schemeClr val="tx1"/>
                </a:solidFill>
              </a:rPr>
              <a:t>0*</a:t>
            </a:r>
            <a:r>
              <a:rPr lang="en-US">
                <a:solidFill>
                  <a:schemeClr val="tx1"/>
                </a:solidFill>
              </a:rPr>
              <a:t>x</a:t>
            </a:r>
            <a:r>
              <a:rPr lang="en-US" baseline="-25000">
                <a:solidFill>
                  <a:schemeClr val="tx1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 are known ,hence we can rewrite the equation as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3" name="Content Placeholder 22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971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1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93" y="3776980"/>
          <a:ext cx="282638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1548765" imgH="889000" progId="Equation.KSEE3">
                  <p:embed/>
                </p:oleObj>
              </mc:Choice>
              <mc:Fallback>
                <p:oleObj name="" r:id="rId4" imgW="1548765" imgH="8890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93" y="3776980"/>
                        <a:ext cx="282638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Content Placeholder 26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740025" y="1550670"/>
          <a:ext cx="243332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1333500" imgH="889000" progId="Equation.KSEE3">
                  <p:embed/>
                </p:oleObj>
              </mc:Choice>
              <mc:Fallback>
                <p:oleObj name="" r:id="rId6" imgW="1333500" imgH="8890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0025" y="1550670"/>
                        <a:ext cx="243332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9"/>
          <p:cNvSpPr txBox="1"/>
          <p:nvPr/>
        </p:nvSpPr>
        <p:spPr>
          <a:xfrm>
            <a:off x="2740025" y="3168650"/>
            <a:ext cx="227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where w</a:t>
            </a:r>
            <a:r>
              <a:rPr lang="en-US" baseline="-25000"/>
              <a:t>0</a:t>
            </a:r>
            <a:r>
              <a:rPr lang="en-US"/>
              <a:t> =-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/>
              <a:t> and x</a:t>
            </a:r>
            <a:r>
              <a:rPr lang="en-US" baseline="-25000"/>
              <a:t>0</a:t>
            </a:r>
            <a:r>
              <a:rPr lang="en-US"/>
              <a:t>=1</a:t>
            </a:r>
            <a:endParaRPr lang="en-US"/>
          </a:p>
        </p:txBody>
      </p:sp>
      <p:graphicFrame>
        <p:nvGraphicFramePr>
          <p:cNvPr id="31" name="Object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4473" y="5237480"/>
          <a:ext cx="245681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8" imgW="1346200" imgH="889000" progId="Equation.KSEE3">
                  <p:embed/>
                </p:oleObj>
              </mc:Choice>
              <mc:Fallback>
                <p:oleObj name="" r:id="rId8" imgW="1346200" imgH="8890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64473" y="5237480"/>
                        <a:ext cx="245681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Simple Example Perceptron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07920" y="1268095"/>
            <a:ext cx="12458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x1 =actor</a:t>
            </a:r>
            <a:endParaRPr lang="en-US"/>
          </a:p>
          <a:p>
            <a:r>
              <a:rPr lang="en-US"/>
              <a:t>x2=genre</a:t>
            </a:r>
            <a:endParaRPr lang="en-US"/>
          </a:p>
          <a:p>
            <a:r>
              <a:rPr lang="en-US"/>
              <a:t>x3=director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609975" y="1343660"/>
            <a:ext cx="45853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Consider the task of predicting whether we would like a movie or not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  <a:sym typeface="+mn-ea"/>
            </a:endParaRPr>
          </a:p>
          <a:p>
            <a:endParaRPr lang="en-US"/>
          </a:p>
          <a:p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Suppose, we base our decision on 3 inputs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  <a:sym typeface="+mn-ea"/>
            </a:endParaRPr>
          </a:p>
          <a:p>
            <a:endParaRPr lang="en-US"/>
          </a:p>
          <a:p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Based on our past viewing experience (data), we may give a high weight to Director as compared to the other inputs</a:t>
            </a:r>
            <a:endParaRPr lang="en-IN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6675" y="4032885"/>
            <a:ext cx="76600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Specifically, even if the actor is not xyz and the genre is not thriller we would still want to cross the threshold θ by assigning a high weight to </a:t>
            </a:r>
            <a:r>
              <a:rPr lang="en-US" alt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director</a:t>
            </a:r>
            <a:endParaRPr lang="en-US" alt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  <a:sym typeface="+mn-ea"/>
            </a:endParaRPr>
          </a:p>
          <a:p>
            <a:pPr algn="l"/>
            <a:endParaRPr lang="en-US" altLang="en-IN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  <a:sym typeface="+mn-ea"/>
            </a:endParaRPr>
          </a:p>
          <a:p>
            <a:pPr algn="l"/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A movie buff may have a very low threshold and may watch any movie irrespective of the genre, actor, director [θ = 0]</a:t>
            </a:r>
            <a:endParaRPr lang="en-IN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252220" y="2099310"/>
            <a:ext cx="574040" cy="5289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endCxn id="2" idx="5"/>
          </p:cNvCxnSpPr>
          <p:nvPr/>
        </p:nvCxnSpPr>
        <p:spPr>
          <a:xfrm flipH="1" flipV="1">
            <a:off x="1742440" y="2550795"/>
            <a:ext cx="642620" cy="6057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39240" y="2642870"/>
            <a:ext cx="15240" cy="6191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56640" y="2580005"/>
            <a:ext cx="362585" cy="5886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" idx="2"/>
          </p:cNvCxnSpPr>
          <p:nvPr/>
        </p:nvCxnSpPr>
        <p:spPr>
          <a:xfrm>
            <a:off x="254635" y="2355850"/>
            <a:ext cx="997585" cy="82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0"/>
          </p:cNvCxnSpPr>
          <p:nvPr/>
        </p:nvCxnSpPr>
        <p:spPr>
          <a:xfrm flipH="1" flipV="1">
            <a:off x="1524000" y="1600835"/>
            <a:ext cx="15240" cy="498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599565" y="1464945"/>
            <a:ext cx="286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25425" y="1995805"/>
            <a:ext cx="728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/>
              <a:t>w</a:t>
            </a:r>
            <a:r>
              <a:rPr lang="en-US" i="1" baseline="-25000"/>
              <a:t>0</a:t>
            </a:r>
            <a:r>
              <a:rPr lang="en-US" i="1"/>
              <a:t>=-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i="1" baseline="-25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38505" y="3187065"/>
            <a:ext cx="357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r>
              <a:rPr lang="en-US" baseline="-25000"/>
              <a:t>1</a:t>
            </a:r>
            <a:endParaRPr lang="en-US" baseline="-25000"/>
          </a:p>
        </p:txBody>
      </p:sp>
      <p:sp>
        <p:nvSpPr>
          <p:cNvPr id="19" name="Text Box 18"/>
          <p:cNvSpPr txBox="1"/>
          <p:nvPr/>
        </p:nvSpPr>
        <p:spPr>
          <a:xfrm>
            <a:off x="2284095" y="3073400"/>
            <a:ext cx="357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r>
              <a:rPr lang="en-US" baseline="-25000"/>
              <a:t>3</a:t>
            </a:r>
            <a:endParaRPr lang="en-US" baseline="-25000"/>
          </a:p>
        </p:txBody>
      </p:sp>
      <p:sp>
        <p:nvSpPr>
          <p:cNvPr id="20" name="Text Box 19"/>
          <p:cNvSpPr txBox="1"/>
          <p:nvPr/>
        </p:nvSpPr>
        <p:spPr>
          <a:xfrm>
            <a:off x="830580" y="2628265"/>
            <a:ext cx="421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</a:t>
            </a:r>
            <a:r>
              <a:rPr lang="en-US" baseline="-25000"/>
              <a:t>1</a:t>
            </a:r>
            <a:endParaRPr lang="en-US" baseline="-25000"/>
          </a:p>
        </p:txBody>
      </p:sp>
      <p:sp>
        <p:nvSpPr>
          <p:cNvPr id="21" name="Text Box 20"/>
          <p:cNvSpPr txBox="1"/>
          <p:nvPr/>
        </p:nvSpPr>
        <p:spPr>
          <a:xfrm>
            <a:off x="2082800" y="2642870"/>
            <a:ext cx="421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</a:t>
            </a:r>
            <a:r>
              <a:rPr lang="en-US" baseline="-25000"/>
              <a:t>3</a:t>
            </a:r>
            <a:endParaRPr lang="en-US" baseline="-25000"/>
          </a:p>
        </p:txBody>
      </p:sp>
      <p:sp>
        <p:nvSpPr>
          <p:cNvPr id="22" name="Text Box 21"/>
          <p:cNvSpPr txBox="1"/>
          <p:nvPr/>
        </p:nvSpPr>
        <p:spPr>
          <a:xfrm>
            <a:off x="1376680" y="3138805"/>
            <a:ext cx="357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r>
              <a:rPr lang="en-US" baseline="-25000"/>
              <a:t>2</a:t>
            </a:r>
            <a:endParaRPr lang="en-US" baseline="-25000"/>
          </a:p>
        </p:txBody>
      </p:sp>
      <p:sp>
        <p:nvSpPr>
          <p:cNvPr id="23" name="Text Box 22"/>
          <p:cNvSpPr txBox="1"/>
          <p:nvPr/>
        </p:nvSpPr>
        <p:spPr>
          <a:xfrm>
            <a:off x="1468755" y="2755265"/>
            <a:ext cx="421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</a:t>
            </a:r>
            <a:r>
              <a:rPr lang="en-US" baseline="-25000"/>
              <a:t>2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/>
      <p:bldP spid="20" grpId="0"/>
      <p:bldP spid="18" grpId="0"/>
      <p:bldP spid="23" grpId="0"/>
      <p:bldP spid="22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Logical OR learning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rcRect l="6538" t="1074" r="60086" b="63101"/>
          <a:stretch>
            <a:fillRect/>
          </a:stretch>
        </p:blipFill>
        <p:spPr>
          <a:xfrm>
            <a:off x="115570" y="1344295"/>
            <a:ext cx="1828165" cy="1737360"/>
          </a:xfrm>
          <a:prstGeom prst="rect">
            <a:avLst/>
          </a:prstGeom>
          <a:ln>
            <a:noFill/>
          </a:ln>
        </p:spPr>
      </p:pic>
      <p:sp>
        <p:nvSpPr>
          <p:cNvPr id="4" name="Rounded Rectangle 3"/>
          <p:cNvSpPr/>
          <p:nvPr/>
        </p:nvSpPr>
        <p:spPr>
          <a:xfrm>
            <a:off x="5414645" y="1494790"/>
            <a:ext cx="4139565" cy="1994535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414645" y="1751965"/>
            <a:ext cx="4048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consider the truth table of  logic OR</a:t>
            </a:r>
            <a:endParaRPr lang="en-US"/>
          </a:p>
          <a:p>
            <a:r>
              <a:rPr lang="en-US"/>
              <a:t>and our perceptron equation</a:t>
            </a:r>
            <a:endParaRPr lang="en-US"/>
          </a:p>
        </p:txBody>
      </p:sp>
      <p:graphicFrame>
        <p:nvGraphicFramePr>
          <p:cNvPr id="12" name="Content Placeholder 11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0039985" y="4248309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39985" y="4248309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13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136775" y="1574165"/>
          <a:ext cx="2961005" cy="158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016000" imgH="1066800" progId="Equation.KSEE3">
                  <p:embed/>
                </p:oleObj>
              </mc:Choice>
              <mc:Fallback>
                <p:oleObj name="" r:id="rId5" imgW="1016000" imgH="10668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6775" y="1574165"/>
                        <a:ext cx="2961005" cy="158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5505450" y="2343785"/>
            <a:ext cx="4048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let us frame the perceptron eqn for each input</a:t>
            </a: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917565" y="3982085"/>
            <a:ext cx="15240" cy="230314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917565" y="6278245"/>
            <a:ext cx="2609215" cy="698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7446010" y="6435090"/>
            <a:ext cx="397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x1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 flipH="1">
            <a:off x="5513705" y="3982085"/>
            <a:ext cx="61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x2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513705" y="6278245"/>
            <a:ext cx="609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(0,0)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5323205" y="5130165"/>
            <a:ext cx="609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(0,1)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6503670" y="6285230"/>
            <a:ext cx="609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(1,0)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6735445" y="5130165"/>
            <a:ext cx="609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(1,1)</a:t>
            </a: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86450" y="536384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71640" y="626300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31965" y="539369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5340985" y="4972050"/>
            <a:ext cx="1842770" cy="180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/>
          <p:nvPr/>
        </p:nvPicPr>
        <p:blipFill>
          <a:blip r:embed="rId2"/>
          <a:srcRect l="1159" t="77479" r="2249" b="2473"/>
          <a:stretch>
            <a:fillRect/>
          </a:stretch>
        </p:blipFill>
        <p:spPr>
          <a:xfrm>
            <a:off x="169545" y="5290820"/>
            <a:ext cx="4451350" cy="972185"/>
          </a:xfrm>
          <a:prstGeom prst="rect">
            <a:avLst/>
          </a:prstGeom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372110" y="1710055"/>
            <a:ext cx="340360" cy="30035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62330" y="1711325"/>
            <a:ext cx="340360" cy="30035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22400" y="1712595"/>
            <a:ext cx="340360" cy="30035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07010" y="3321685"/>
            <a:ext cx="2654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</a:t>
            </a:r>
            <a:r>
              <a:rPr lang="en-US" baseline="-25000"/>
              <a:t>0</a:t>
            </a:r>
            <a:r>
              <a:rPr lang="en-US"/>
              <a:t>+w</a:t>
            </a:r>
            <a:r>
              <a:rPr lang="en-US" baseline="-25000"/>
              <a:t>1</a:t>
            </a:r>
            <a:r>
              <a:rPr lang="en-US"/>
              <a:t>.</a:t>
            </a:r>
            <a:r>
              <a:rPr lang="en-US">
                <a:solidFill>
                  <a:srgbClr val="00B050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+w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 b="1">
                <a:solidFill>
                  <a:schemeClr val="accent1"/>
                </a:solidFill>
              </a:rPr>
              <a:t>&lt;</a:t>
            </a:r>
            <a:r>
              <a:rPr lang="en-US">
                <a:solidFill>
                  <a:schemeClr val="tx1"/>
                </a:solidFill>
              </a:rPr>
              <a:t>0  </a:t>
            </a:r>
            <a:r>
              <a:rPr lang="en-US">
                <a:solidFill>
                  <a:schemeClr val="accent1"/>
                </a:solidFill>
              </a:rPr>
              <a:t>   </a:t>
            </a:r>
            <a:r>
              <a:rPr lang="en-US">
                <a:solidFill>
                  <a:schemeClr val="tx1"/>
                </a:solidFill>
              </a:rPr>
              <a:t>=&gt;w</a:t>
            </a:r>
            <a:r>
              <a:rPr lang="en-US" baseline="-25000">
                <a:solidFill>
                  <a:schemeClr val="tx1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&lt;0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3380" y="2018665"/>
            <a:ext cx="340360" cy="30035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63600" y="2019935"/>
            <a:ext cx="340360" cy="30035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23670" y="2021205"/>
            <a:ext cx="340360" cy="30035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207010" y="3689985"/>
            <a:ext cx="2878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</a:t>
            </a:r>
            <a:r>
              <a:rPr lang="en-US" baseline="-25000"/>
              <a:t>0</a:t>
            </a:r>
            <a:r>
              <a:rPr lang="en-US"/>
              <a:t>+w</a:t>
            </a:r>
            <a:r>
              <a:rPr lang="en-US" baseline="-25000"/>
              <a:t>1</a:t>
            </a:r>
            <a:r>
              <a:rPr lang="en-US"/>
              <a:t>.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+w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>
                <a:solidFill>
                  <a:schemeClr val="tx1"/>
                </a:solidFill>
              </a:rPr>
              <a:t>0     </a:t>
            </a:r>
            <a:r>
              <a:rPr lang="en-US">
                <a:solidFill>
                  <a:schemeClr val="tx1"/>
                </a:solidFill>
              </a:rPr>
              <a:t>=&gt;w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≥-</a:t>
            </a:r>
            <a:r>
              <a:rPr lang="en-US">
                <a:solidFill>
                  <a:schemeClr val="tx1"/>
                </a:solidFill>
                <a:cs typeface="+mn-lt"/>
              </a:rPr>
              <a:t>w</a:t>
            </a:r>
            <a:r>
              <a:rPr lang="en-US" baseline="-25000">
                <a:solidFill>
                  <a:schemeClr val="tx1"/>
                </a:solidFill>
                <a:cs typeface="+mn-lt"/>
              </a:rPr>
              <a:t>0</a:t>
            </a:r>
            <a:endParaRPr lang="en-US" baseline="-25000">
              <a:solidFill>
                <a:schemeClr val="tx1"/>
              </a:solidFill>
              <a:cs typeface="+mn-lt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15265" y="3321685"/>
            <a:ext cx="2654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tx1"/>
                </a:solidFill>
              </a:rPr>
              <a:t>w</a:t>
            </a:r>
            <a:r>
              <a:rPr lang="en-US" baseline="-25000">
                <a:solidFill>
                  <a:schemeClr val="tx1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+w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.0+w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.0</a:t>
            </a:r>
            <a:r>
              <a:rPr lang="en-US" b="1">
                <a:solidFill>
                  <a:schemeClr val="tx1"/>
                </a:solidFill>
              </a:rPr>
              <a:t>&lt;</a:t>
            </a:r>
            <a:r>
              <a:rPr lang="en-US">
                <a:solidFill>
                  <a:schemeClr val="tx1"/>
                </a:solidFill>
              </a:rPr>
              <a:t>0     =&gt;w</a:t>
            </a:r>
            <a:r>
              <a:rPr lang="en-US" baseline="-25000">
                <a:solidFill>
                  <a:schemeClr val="tx1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&lt;0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215265" y="3689985"/>
            <a:ext cx="2878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tx1"/>
                </a:solidFill>
              </a:rPr>
              <a:t>w</a:t>
            </a:r>
            <a:r>
              <a:rPr lang="en-US" baseline="-25000">
                <a:solidFill>
                  <a:schemeClr val="tx1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+w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.1+w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.0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>
                <a:solidFill>
                  <a:schemeClr val="tx1"/>
                </a:solidFill>
              </a:rPr>
              <a:t>0     =&gt;w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≥-</a:t>
            </a:r>
            <a:r>
              <a:rPr lang="en-US">
                <a:solidFill>
                  <a:schemeClr val="tx1"/>
                </a:solidFill>
                <a:cs typeface="+mn-lt"/>
              </a:rPr>
              <a:t>w</a:t>
            </a:r>
            <a:r>
              <a:rPr lang="en-US" baseline="-25000">
                <a:solidFill>
                  <a:schemeClr val="tx1"/>
                </a:solidFill>
                <a:cs typeface="+mn-lt"/>
              </a:rPr>
              <a:t>0</a:t>
            </a:r>
            <a:endParaRPr lang="en-US" baseline="-25000">
              <a:solidFill>
                <a:schemeClr val="tx1"/>
              </a:solidFill>
              <a:cs typeface="+mn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8620" y="2341245"/>
            <a:ext cx="340360" cy="30035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78840" y="2342515"/>
            <a:ext cx="340360" cy="30035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38910" y="2343785"/>
            <a:ext cx="340360" cy="30035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207010" y="4058285"/>
            <a:ext cx="2878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</a:t>
            </a:r>
            <a:r>
              <a:rPr lang="en-US" baseline="-25000"/>
              <a:t>0</a:t>
            </a:r>
            <a:r>
              <a:rPr lang="en-US"/>
              <a:t>+w</a:t>
            </a:r>
            <a:r>
              <a:rPr lang="en-US" baseline="-25000"/>
              <a:t>1</a:t>
            </a:r>
            <a:r>
              <a:rPr lang="en-US"/>
              <a:t>.</a:t>
            </a:r>
            <a:r>
              <a:rPr lang="en-US">
                <a:solidFill>
                  <a:srgbClr val="00B050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+w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>
                <a:solidFill>
                  <a:schemeClr val="tx1"/>
                </a:solidFill>
              </a:rPr>
              <a:t>0</a:t>
            </a:r>
            <a:r>
              <a:rPr lang="en-US">
                <a:solidFill>
                  <a:schemeClr val="accent1"/>
                </a:solidFill>
              </a:rPr>
              <a:t>     </a:t>
            </a:r>
            <a:r>
              <a:rPr lang="en-US">
                <a:solidFill>
                  <a:schemeClr val="tx1"/>
                </a:solidFill>
              </a:rPr>
              <a:t>=&gt;w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≥-</a:t>
            </a:r>
            <a:r>
              <a:rPr lang="en-US">
                <a:solidFill>
                  <a:schemeClr val="tx1"/>
                </a:solidFill>
                <a:cs typeface="+mn-lt"/>
              </a:rPr>
              <a:t>w</a:t>
            </a:r>
            <a:r>
              <a:rPr lang="en-US" baseline="-25000">
                <a:solidFill>
                  <a:schemeClr val="tx1"/>
                </a:solidFill>
                <a:cs typeface="+mn-lt"/>
              </a:rPr>
              <a:t>0</a:t>
            </a:r>
            <a:endParaRPr lang="en-US" baseline="-25000">
              <a:solidFill>
                <a:schemeClr val="tx1"/>
              </a:solidFill>
              <a:cs typeface="+mn-lt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215265" y="4058285"/>
            <a:ext cx="2878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tx1"/>
                </a:solidFill>
              </a:rPr>
              <a:t>w</a:t>
            </a:r>
            <a:r>
              <a:rPr lang="en-US" baseline="-25000">
                <a:solidFill>
                  <a:schemeClr val="tx1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+w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.0+w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.1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>
                <a:solidFill>
                  <a:schemeClr val="tx1"/>
                </a:solidFill>
              </a:rPr>
              <a:t>0     =&gt;w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≥-</a:t>
            </a:r>
            <a:r>
              <a:rPr lang="en-US">
                <a:solidFill>
                  <a:schemeClr val="tx1"/>
                </a:solidFill>
                <a:cs typeface="+mn-lt"/>
              </a:rPr>
              <a:t>w</a:t>
            </a:r>
            <a:r>
              <a:rPr lang="en-US" baseline="-25000">
                <a:solidFill>
                  <a:schemeClr val="tx1"/>
                </a:solidFill>
                <a:cs typeface="+mn-lt"/>
              </a:rPr>
              <a:t>0</a:t>
            </a:r>
            <a:endParaRPr lang="en-US" baseline="-25000">
              <a:solidFill>
                <a:schemeClr val="tx1"/>
              </a:solidFill>
              <a:cs typeface="+mn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75920" y="2635885"/>
            <a:ext cx="340360" cy="30035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6140" y="2637155"/>
            <a:ext cx="340360" cy="30035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426210" y="2638425"/>
            <a:ext cx="340360" cy="30035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215265" y="4464050"/>
            <a:ext cx="323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w</a:t>
            </a:r>
            <a:r>
              <a:rPr lang="en-US" baseline="-25000"/>
              <a:t>0</a:t>
            </a:r>
            <a:r>
              <a:rPr lang="en-US"/>
              <a:t>+w</a:t>
            </a:r>
            <a:r>
              <a:rPr lang="en-US" baseline="-25000"/>
              <a:t>1</a:t>
            </a:r>
            <a:r>
              <a:rPr lang="en-US"/>
              <a:t>.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+w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>
                <a:solidFill>
                  <a:schemeClr val="tx1"/>
                </a:solidFill>
              </a:rPr>
              <a:t>0</a:t>
            </a:r>
            <a:r>
              <a:rPr lang="en-US">
                <a:solidFill>
                  <a:schemeClr val="accent1"/>
                </a:solidFill>
              </a:rPr>
              <a:t>     </a:t>
            </a:r>
            <a:r>
              <a:rPr lang="en-US">
                <a:solidFill>
                  <a:schemeClr val="tx1"/>
                </a:solidFill>
              </a:rPr>
              <a:t>=&gt;w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+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1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≥-</a:t>
            </a:r>
            <a:r>
              <a:rPr lang="en-US">
                <a:solidFill>
                  <a:schemeClr val="tx1"/>
                </a:solidFill>
                <a:cs typeface="+mn-lt"/>
              </a:rPr>
              <a:t>w</a:t>
            </a:r>
            <a:r>
              <a:rPr lang="en-US" baseline="-25000">
                <a:solidFill>
                  <a:schemeClr val="tx1"/>
                </a:solidFill>
                <a:cs typeface="+mn-lt"/>
              </a:rPr>
              <a:t>0</a:t>
            </a:r>
            <a:endParaRPr lang="en-US" baseline="-25000">
              <a:solidFill>
                <a:schemeClr val="tx1"/>
              </a:solidFill>
              <a:cs typeface="+mn-lt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215265" y="4464050"/>
            <a:ext cx="323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tx1"/>
                </a:solidFill>
              </a:rPr>
              <a:t>w</a:t>
            </a:r>
            <a:r>
              <a:rPr lang="en-US" baseline="-25000">
                <a:solidFill>
                  <a:schemeClr val="tx1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+w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.1+w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.1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>
                <a:solidFill>
                  <a:schemeClr val="tx1"/>
                </a:solidFill>
              </a:rPr>
              <a:t>0     =&gt;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2</a:t>
            </a:r>
            <a:r>
              <a:rPr lang="en-US">
                <a:sym typeface="+mn-ea"/>
              </a:rPr>
              <a:t>+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1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≥-</a:t>
            </a:r>
            <a:r>
              <a:rPr lang="en-US">
                <a:cs typeface="+mn-lt"/>
                <a:sym typeface="+mn-ea"/>
              </a:rPr>
              <a:t>w</a:t>
            </a:r>
            <a:r>
              <a:rPr lang="en-US" baseline="-25000">
                <a:cs typeface="+mn-lt"/>
                <a:sym typeface="+mn-ea"/>
              </a:rPr>
              <a:t>0</a:t>
            </a:r>
            <a:endParaRPr lang="en-US" baseline="-25000">
              <a:solidFill>
                <a:schemeClr val="tx1"/>
              </a:solidFill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" grpId="0" animBg="1"/>
      <p:bldP spid="3" grpId="0" animBg="1"/>
      <p:bldP spid="5" grpId="0" animBg="1"/>
      <p:bldP spid="11" grpId="0"/>
      <p:bldP spid="2" grpId="1" animBg="1"/>
      <p:bldP spid="3" grpId="1" animBg="1"/>
      <p:bldP spid="5" grpId="1" animBg="1"/>
      <p:bldP spid="37" grpId="0"/>
      <p:bldP spid="11" grpId="1"/>
      <p:bldP spid="15" grpId="0" animBg="1"/>
      <p:bldP spid="30" grpId="0" animBg="1"/>
      <p:bldP spid="29" grpId="0" animBg="1"/>
      <p:bldP spid="36" grpId="0"/>
      <p:bldP spid="36" grpId="1"/>
      <p:bldP spid="38" grpId="1"/>
      <p:bldP spid="30" grpId="1" animBg="1"/>
      <p:bldP spid="29" grpId="1" animBg="1"/>
      <p:bldP spid="15" grpId="1" animBg="1"/>
      <p:bldP spid="39" grpId="0" bldLvl="0" animBg="1"/>
      <p:bldP spid="41" grpId="0" bldLvl="0" animBg="1"/>
      <p:bldP spid="40" grpId="0" bldLvl="0" animBg="1"/>
      <p:bldP spid="41" grpId="1" bldLvl="0" animBg="1"/>
      <p:bldP spid="40" grpId="1" bldLvl="0" animBg="1"/>
      <p:bldP spid="39" grpId="1" bldLvl="0" animBg="1"/>
      <p:bldP spid="42" grpId="0"/>
      <p:bldP spid="42" grpId="1"/>
      <p:bldP spid="43" grpId="1"/>
      <p:bldP spid="44" grpId="0" bldLvl="0" animBg="1"/>
      <p:bldP spid="46" grpId="0" bldLvl="0" animBg="1"/>
      <p:bldP spid="45" grpId="0" bldLvl="0" animBg="1"/>
      <p:bldP spid="46" grpId="1" bldLvl="0" animBg="1"/>
      <p:bldP spid="45" grpId="1" bldLvl="0" animBg="1"/>
      <p:bldP spid="44" grpId="1" bldLvl="0" animBg="1"/>
      <p:bldP spid="47" grpId="0"/>
      <p:bldP spid="47" grpId="1"/>
      <p:bldP spid="48" grpId="1"/>
      <p:bldP spid="23" grpId="0"/>
      <p:bldP spid="24" grpId="0"/>
      <p:bldP spid="25" grpId="0"/>
      <p:bldP spid="26" grpId="0"/>
      <p:bldP spid="27" grpId="0"/>
      <p:bldP spid="28" grpId="0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Perceptron Learning Algorithm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rcRect t="9800" r="14681" b="79640"/>
          <a:stretch>
            <a:fillRect/>
          </a:stretch>
        </p:blipFill>
        <p:spPr>
          <a:xfrm>
            <a:off x="223520" y="1512570"/>
            <a:ext cx="4701540" cy="528955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2"/>
          <a:srcRect l="-1003" t="82277" r="4056" b="5198"/>
          <a:stretch>
            <a:fillRect/>
          </a:stretch>
        </p:blipFill>
        <p:spPr>
          <a:xfrm>
            <a:off x="223520" y="5528945"/>
            <a:ext cx="5342255" cy="62738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2"/>
          <a:srcRect l="1106" t="20703" r="20592" b="73022"/>
          <a:stretch>
            <a:fillRect/>
          </a:stretch>
        </p:blipFill>
        <p:spPr>
          <a:xfrm>
            <a:off x="223520" y="2157095"/>
            <a:ext cx="4314825" cy="314325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2"/>
          <a:srcRect l="-196" t="26686" r="6856" b="16836"/>
          <a:stretch>
            <a:fillRect/>
          </a:stretch>
        </p:blipFill>
        <p:spPr>
          <a:xfrm>
            <a:off x="223520" y="2557145"/>
            <a:ext cx="5143500" cy="2828925"/>
          </a:xfrm>
          <a:prstGeom prst="rect">
            <a:avLst/>
          </a:prstGeom>
          <a:ln>
            <a:noFill/>
          </a:ln>
        </p:spPr>
      </p:pic>
      <p:sp>
        <p:nvSpPr>
          <p:cNvPr id="2" name="Rectangles 1"/>
          <p:cNvSpPr/>
          <p:nvPr/>
        </p:nvSpPr>
        <p:spPr>
          <a:xfrm>
            <a:off x="5777865" y="1330325"/>
            <a:ext cx="2049145" cy="2020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>
                <a:solidFill>
                  <a:schemeClr val="tx1"/>
                </a:solidFill>
              </a:rPr>
              <a:t>we will look at the concept of convergence later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9494</Words>
  <Application>WPS Presentation</Application>
  <PresentationFormat>Widescreen</PresentationFormat>
  <Paragraphs>465</Paragraphs>
  <Slides>35</Slides>
  <Notes>1</Notes>
  <HiddenSlides>0</HiddenSlides>
  <MMClips>4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35</vt:i4>
      </vt:variant>
    </vt:vector>
  </HeadingPairs>
  <TitlesOfParts>
    <vt:vector size="72" baseType="lpstr">
      <vt:lpstr>Arial</vt:lpstr>
      <vt:lpstr>SimSun</vt:lpstr>
      <vt:lpstr>Wingdings</vt:lpstr>
      <vt:lpstr>Arial</vt:lpstr>
      <vt:lpstr>DejaVu Sans</vt:lpstr>
      <vt:lpstr>Calibri</vt:lpstr>
      <vt:lpstr>Microsoft YaHei</vt:lpstr>
      <vt:lpstr>Arial Unicode MS</vt:lpstr>
      <vt:lpstr>Calibri Light</vt:lpstr>
      <vt:lpstr>Domine</vt:lpstr>
      <vt:lpstr>Segoe Print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VIGHNESH</cp:lastModifiedBy>
  <cp:revision>265</cp:revision>
  <dcterms:created xsi:type="dcterms:W3CDTF">2019-05-30T23:14:00Z</dcterms:created>
  <dcterms:modified xsi:type="dcterms:W3CDTF">2020-06-23T13:52:17Z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</Properties>
</file>