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1" r:id="rId3"/>
    <p:sldId id="358" r:id="rId4"/>
    <p:sldId id="485" r:id="rId5"/>
    <p:sldId id="487" r:id="rId6"/>
    <p:sldId id="488" r:id="rId7"/>
    <p:sldId id="489" r:id="rId8"/>
    <p:sldId id="490" r:id="rId9"/>
    <p:sldId id="491" r:id="rId10"/>
    <p:sldId id="492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CAF"/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49"/>
        <p:guide pos="34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Multi layer Network and Back propagation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Forward propagation in ANN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0040" y="1393825"/>
            <a:ext cx="44653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This whole process from the input layer to the output layer is known as forward-propagation.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Forward Propagation is cool,but how do we know whether the output generated by the neural network is correct?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answer is defining a cost function and backpropgating the error</a:t>
            </a:r>
            <a:endParaRPr lang="en-US">
              <a:sym typeface="+mn-ea"/>
            </a:endParaRPr>
          </a:p>
        </p:txBody>
      </p:sp>
      <p:pic>
        <p:nvPicPr>
          <p:cNvPr id="5" name="Picture 4" descr="Screenshot_2020-06-23-21-48-57-016_com.amazon.kindle"/>
          <p:cNvPicPr>
            <a:picLocks noChangeAspect="1"/>
          </p:cNvPicPr>
          <p:nvPr/>
        </p:nvPicPr>
        <p:blipFill>
          <a:blip r:embed="rId2"/>
          <a:srcRect l="10043" t="32311" r="10909" b="32967"/>
          <a:stretch>
            <a:fillRect/>
          </a:stretch>
        </p:blipFill>
        <p:spPr>
          <a:xfrm>
            <a:off x="5243195" y="1268730"/>
            <a:ext cx="5372735" cy="3544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Backward propagation in ANN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0040" y="1393825"/>
            <a:ext cx="6389370" cy="3689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Iteratively process a set of training tuples &amp; compare the network's prediction with the actual known target value</a:t>
            </a: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For each training tuple, the weights are modified to </a:t>
            </a:r>
            <a:r>
              <a:rPr lang="en-IN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minimiz</a:t>
            </a:r>
            <a:r>
              <a:rPr lang="en-US" altLang="en-IN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e the loss function</a:t>
            </a: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 between the network's prediction and the actual target value </a:t>
            </a: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Modifications are made in the “</a:t>
            </a:r>
            <a:r>
              <a:rPr lang="en-IN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backwards</a:t>
            </a: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” direction: from the output layer, through each hidden layer down to the first hidden layer, hence “</a:t>
            </a:r>
            <a:r>
              <a:rPr lang="en-IN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back propagation</a:t>
            </a: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”</a:t>
            </a: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Backward propagation in ANN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0040" y="1393825"/>
            <a:ext cx="638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let us first define our loss function</a:t>
            </a:r>
            <a:endParaRPr lang="en-US">
              <a:sym typeface="+mn-ea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479880" y="1924370"/>
            <a:ext cx="8230320" cy="41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Error as a function the weight vector for a single output unit: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Stochastic approximation: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Error function for multiple output units: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4" name="Google Shape;233;p42"/>
          <p:cNvPicPr/>
          <p:nvPr/>
        </p:nvPicPr>
        <p:blipFill>
          <a:blip r:embed="rId2"/>
          <a:stretch>
            <a:fillRect/>
          </a:stretch>
        </p:blipFill>
        <p:spPr>
          <a:xfrm>
            <a:off x="4392000" y="2307410"/>
            <a:ext cx="4773960" cy="108504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234;p42"/>
          <p:cNvPicPr/>
          <p:nvPr/>
        </p:nvPicPr>
        <p:blipFill>
          <a:blip r:embed="rId3"/>
          <a:stretch>
            <a:fillRect/>
          </a:stretch>
        </p:blipFill>
        <p:spPr>
          <a:xfrm>
            <a:off x="3672000" y="4330250"/>
            <a:ext cx="3712320" cy="107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Derivation of Back propagation Rule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7" name="Google Shape;242;p43"/>
          <p:cNvPicPr/>
          <p:nvPr/>
        </p:nvPicPr>
        <p:blipFill>
          <a:blip r:embed="rId2"/>
          <a:srcRect b="88125"/>
          <a:stretch>
            <a:fillRect/>
          </a:stretch>
        </p:blipFill>
        <p:spPr>
          <a:xfrm>
            <a:off x="648970" y="1440180"/>
            <a:ext cx="9141460" cy="421005"/>
          </a:xfrm>
          <a:prstGeom prst="rect">
            <a:avLst/>
          </a:prstGeom>
          <a:ln>
            <a:noFill/>
          </a:ln>
        </p:spPr>
      </p:pic>
      <p:pic>
        <p:nvPicPr>
          <p:cNvPr id="5" name="Google Shape;242;p43"/>
          <p:cNvPicPr/>
          <p:nvPr/>
        </p:nvPicPr>
        <p:blipFill>
          <a:blip r:embed="rId2"/>
          <a:srcRect l="-306" t="11141" r="695" b="79187"/>
          <a:stretch>
            <a:fillRect/>
          </a:stretch>
        </p:blipFill>
        <p:spPr>
          <a:xfrm>
            <a:off x="648970" y="1868805"/>
            <a:ext cx="9105900" cy="342900"/>
          </a:xfrm>
          <a:prstGeom prst="rect">
            <a:avLst/>
          </a:prstGeom>
          <a:ln>
            <a:noFill/>
          </a:ln>
        </p:spPr>
      </p:pic>
      <p:pic>
        <p:nvPicPr>
          <p:cNvPr id="10" name="Google Shape;242;p43"/>
          <p:cNvPicPr/>
          <p:nvPr/>
        </p:nvPicPr>
        <p:blipFill>
          <a:blip r:embed="rId2"/>
          <a:srcRect l="-514" t="24037" r="903" b="66291"/>
          <a:stretch>
            <a:fillRect/>
          </a:stretch>
        </p:blipFill>
        <p:spPr>
          <a:xfrm>
            <a:off x="684530" y="2414905"/>
            <a:ext cx="9105900" cy="342900"/>
          </a:xfrm>
          <a:prstGeom prst="rect">
            <a:avLst/>
          </a:prstGeom>
          <a:ln>
            <a:noFill/>
          </a:ln>
        </p:spPr>
      </p:pic>
      <p:pic>
        <p:nvPicPr>
          <p:cNvPr id="12" name="Google Shape;242;p43"/>
          <p:cNvPicPr/>
          <p:nvPr/>
        </p:nvPicPr>
        <p:blipFill>
          <a:blip r:embed="rId2"/>
          <a:srcRect l="-306" t="34784" r="695" b="55544"/>
          <a:stretch>
            <a:fillRect/>
          </a:stretch>
        </p:blipFill>
        <p:spPr>
          <a:xfrm>
            <a:off x="648970" y="2941955"/>
            <a:ext cx="9105900" cy="342900"/>
          </a:xfrm>
          <a:prstGeom prst="rect">
            <a:avLst/>
          </a:prstGeom>
          <a:ln>
            <a:noFill/>
          </a:ln>
        </p:spPr>
      </p:pic>
      <p:pic>
        <p:nvPicPr>
          <p:cNvPr id="14" name="Google Shape;242;p43"/>
          <p:cNvPicPr/>
          <p:nvPr/>
        </p:nvPicPr>
        <p:blipFill>
          <a:blip r:embed="rId2"/>
          <a:srcRect l="-98" t="46068" r="487" b="44260"/>
          <a:stretch>
            <a:fillRect/>
          </a:stretch>
        </p:blipFill>
        <p:spPr>
          <a:xfrm>
            <a:off x="684530" y="3411855"/>
            <a:ext cx="9105900" cy="342900"/>
          </a:xfrm>
          <a:prstGeom prst="rect">
            <a:avLst/>
          </a:prstGeom>
          <a:ln>
            <a:noFill/>
          </a:ln>
        </p:spPr>
      </p:pic>
      <p:pic>
        <p:nvPicPr>
          <p:cNvPr id="16" name="Google Shape;242;p43"/>
          <p:cNvPicPr/>
          <p:nvPr/>
        </p:nvPicPr>
        <p:blipFill>
          <a:blip r:embed="rId2"/>
          <a:srcRect l="-515" t="58427" r="904" b="31901"/>
          <a:stretch>
            <a:fillRect/>
          </a:stretch>
        </p:blipFill>
        <p:spPr>
          <a:xfrm>
            <a:off x="225425" y="3754755"/>
            <a:ext cx="9105900" cy="342900"/>
          </a:xfrm>
          <a:prstGeom prst="rect">
            <a:avLst/>
          </a:prstGeom>
          <a:ln>
            <a:noFill/>
          </a:ln>
        </p:spPr>
      </p:pic>
      <p:pic>
        <p:nvPicPr>
          <p:cNvPr id="18" name="Google Shape;242;p43"/>
          <p:cNvPicPr/>
          <p:nvPr/>
        </p:nvPicPr>
        <p:blipFill>
          <a:blip r:embed="rId2"/>
          <a:srcRect l="-237" t="78434" r="1" b="-8524"/>
          <a:stretch>
            <a:fillRect/>
          </a:stretch>
        </p:blipFill>
        <p:spPr>
          <a:xfrm>
            <a:off x="144145" y="4262755"/>
            <a:ext cx="8248650" cy="10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Derivation of Back propagation Rule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7" name="Google Shape;240;p43"/>
          <p:cNvPicPr/>
          <p:nvPr/>
        </p:nvPicPr>
        <p:blipFill>
          <a:blip r:embed="rId2"/>
          <a:stretch>
            <a:fillRect/>
          </a:stretch>
        </p:blipFill>
        <p:spPr>
          <a:xfrm>
            <a:off x="326795" y="1440455"/>
            <a:ext cx="2618280" cy="102240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241;p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66875" y="1384655"/>
            <a:ext cx="4550760" cy="12531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43;p43"/>
          <p:cNvPicPr/>
          <p:nvPr/>
        </p:nvPicPr>
        <p:blipFill>
          <a:blip r:embed="rId4"/>
          <a:stretch>
            <a:fillRect/>
          </a:stretch>
        </p:blipFill>
        <p:spPr>
          <a:xfrm>
            <a:off x="270635" y="3688655"/>
            <a:ext cx="3394440" cy="111816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244;p43"/>
          <p:cNvPicPr/>
          <p:nvPr/>
        </p:nvPicPr>
        <p:blipFill>
          <a:blip r:embed="rId5"/>
          <a:stretch>
            <a:fillRect/>
          </a:stretch>
        </p:blipFill>
        <p:spPr>
          <a:xfrm>
            <a:off x="3742835" y="3688655"/>
            <a:ext cx="2082240" cy="1022400"/>
          </a:xfrm>
          <a:prstGeom prst="rect">
            <a:avLst/>
          </a:prstGeom>
          <a:ln>
            <a:noFill/>
          </a:ln>
        </p:spPr>
      </p:pic>
      <p:pic>
        <p:nvPicPr>
          <p:cNvPr id="171" name="Google Shape;245;p43"/>
          <p:cNvPicPr/>
          <p:nvPr/>
        </p:nvPicPr>
        <p:blipFill>
          <a:blip r:embed="rId6"/>
          <a:stretch>
            <a:fillRect/>
          </a:stretch>
        </p:blipFill>
        <p:spPr>
          <a:xfrm>
            <a:off x="4962875" y="5303255"/>
            <a:ext cx="2382840" cy="54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Derivation of Back propagation Rule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1" name="Google Shape;251;p44"/>
          <p:cNvPicPr/>
          <p:nvPr/>
        </p:nvPicPr>
        <p:blipFill>
          <a:blip r:embed="rId2"/>
          <a:stretch>
            <a:fillRect/>
          </a:stretch>
        </p:blipFill>
        <p:spPr>
          <a:xfrm>
            <a:off x="390600" y="1564015"/>
            <a:ext cx="2559600" cy="93096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252;p4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640" y="2431255"/>
            <a:ext cx="3883680" cy="930960"/>
          </a:xfrm>
          <a:prstGeom prst="rect">
            <a:avLst/>
          </a:prstGeom>
          <a:ln>
            <a:noFill/>
          </a:ln>
        </p:spPr>
      </p:pic>
      <p:pic>
        <p:nvPicPr>
          <p:cNvPr id="183" name="Google Shape;255;p44"/>
          <p:cNvPicPr/>
          <p:nvPr/>
        </p:nvPicPr>
        <p:blipFill>
          <a:blip r:embed="rId4"/>
          <a:stretch>
            <a:fillRect/>
          </a:stretch>
        </p:blipFill>
        <p:spPr>
          <a:xfrm>
            <a:off x="4176000" y="2428015"/>
            <a:ext cx="2321640" cy="883440"/>
          </a:xfrm>
          <a:prstGeom prst="rect">
            <a:avLst/>
          </a:prstGeom>
          <a:ln>
            <a:noFill/>
          </a:ln>
        </p:spPr>
      </p:pic>
      <p:pic>
        <p:nvPicPr>
          <p:cNvPr id="184" name="Google Shape;256;p44"/>
          <p:cNvPicPr/>
          <p:nvPr/>
        </p:nvPicPr>
        <p:blipFill>
          <a:blip r:embed="rId5"/>
          <a:stretch>
            <a:fillRect/>
          </a:stretch>
        </p:blipFill>
        <p:spPr>
          <a:xfrm>
            <a:off x="838080" y="3292015"/>
            <a:ext cx="3121560" cy="826200"/>
          </a:xfrm>
          <a:prstGeom prst="rect">
            <a:avLst/>
          </a:prstGeom>
          <a:ln>
            <a:noFill/>
          </a:ln>
        </p:spPr>
      </p:pic>
      <p:pic>
        <p:nvPicPr>
          <p:cNvPr id="186" name="Google Shape;258;p44"/>
          <p:cNvPicPr/>
          <p:nvPr/>
        </p:nvPicPr>
        <p:blipFill>
          <a:blip r:embed="rId6"/>
          <a:stretch>
            <a:fillRect/>
          </a:stretch>
        </p:blipFill>
        <p:spPr>
          <a:xfrm>
            <a:off x="144000" y="4120015"/>
            <a:ext cx="2321640" cy="79344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259;p44"/>
          <p:cNvPicPr/>
          <p:nvPr/>
        </p:nvPicPr>
        <p:blipFill>
          <a:blip r:embed="rId7"/>
          <a:stretch>
            <a:fillRect/>
          </a:stretch>
        </p:blipFill>
        <p:spPr>
          <a:xfrm>
            <a:off x="2520000" y="4238095"/>
            <a:ext cx="1933560" cy="47880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253;p44"/>
          <p:cNvPicPr/>
          <p:nvPr/>
        </p:nvPicPr>
        <p:blipFill>
          <a:blip r:embed="rId8"/>
          <a:stretch>
            <a:fillRect/>
          </a:stretch>
        </p:blipFill>
        <p:spPr>
          <a:xfrm>
            <a:off x="178920" y="4916695"/>
            <a:ext cx="4416840" cy="934200"/>
          </a:xfrm>
          <a:prstGeom prst="rect">
            <a:avLst/>
          </a:prstGeom>
          <a:ln>
            <a:noFill/>
          </a:ln>
        </p:spPr>
      </p:pic>
      <p:pic>
        <p:nvPicPr>
          <p:cNvPr id="189" name="Google Shape;254;p44"/>
          <p:cNvPicPr/>
          <p:nvPr/>
        </p:nvPicPr>
        <p:blipFill>
          <a:blip r:embed="rId9"/>
          <a:stretch>
            <a:fillRect/>
          </a:stretch>
        </p:blipFill>
        <p:spPr>
          <a:xfrm>
            <a:off x="216000" y="5925415"/>
            <a:ext cx="5814360" cy="93096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260;p44"/>
          <p:cNvPicPr/>
          <p:nvPr/>
        </p:nvPicPr>
        <p:blipFill>
          <a:blip r:embed="rId10"/>
          <a:stretch>
            <a:fillRect/>
          </a:stretch>
        </p:blipFill>
        <p:spPr>
          <a:xfrm>
            <a:off x="5184000" y="5380015"/>
            <a:ext cx="2382840" cy="543600"/>
          </a:xfrm>
          <a:prstGeom prst="rect">
            <a:avLst/>
          </a:prstGeom>
          <a:ln>
            <a:noFill/>
          </a:ln>
        </p:spPr>
      </p:pic>
      <p:pic>
        <p:nvPicPr>
          <p:cNvPr id="191" name="Google Shape;250;p44"/>
          <p:cNvPicPr/>
          <p:nvPr/>
        </p:nvPicPr>
        <p:blipFill>
          <a:blip r:embed="rId11"/>
          <a:stretch>
            <a:fillRect/>
          </a:stretch>
        </p:blipFill>
        <p:spPr>
          <a:xfrm>
            <a:off x="3218150" y="1372435"/>
            <a:ext cx="6760080" cy="39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Derivation of Back propagation Rule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1" name="Google Shape;265;p45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40" y="1321825"/>
            <a:ext cx="6941160" cy="35928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268;p45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2042905"/>
            <a:ext cx="4493160" cy="205488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269;p45"/>
          <p:cNvPicPr/>
          <p:nvPr/>
        </p:nvPicPr>
        <p:blipFill>
          <a:blip r:embed="rId4"/>
          <a:stretch>
            <a:fillRect/>
          </a:stretch>
        </p:blipFill>
        <p:spPr>
          <a:xfrm>
            <a:off x="4646520" y="2978905"/>
            <a:ext cx="4207680" cy="93096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270;p45"/>
          <p:cNvPicPr/>
          <p:nvPr/>
        </p:nvPicPr>
        <p:blipFill>
          <a:blip r:embed="rId5"/>
          <a:stretch>
            <a:fillRect/>
          </a:stretch>
        </p:blipFill>
        <p:spPr>
          <a:xfrm>
            <a:off x="1152000" y="4274905"/>
            <a:ext cx="3902760" cy="93096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271;p45"/>
          <p:cNvPicPr/>
          <p:nvPr/>
        </p:nvPicPr>
        <p:blipFill>
          <a:blip r:embed="rId6"/>
          <a:stretch>
            <a:fillRect/>
          </a:stretch>
        </p:blipFill>
        <p:spPr>
          <a:xfrm>
            <a:off x="4824000" y="4219825"/>
            <a:ext cx="4502880" cy="845280"/>
          </a:xfrm>
          <a:prstGeom prst="rect">
            <a:avLst/>
          </a:prstGeom>
          <a:ln>
            <a:noFill/>
          </a:ln>
        </p:spPr>
      </p:pic>
      <p:pic>
        <p:nvPicPr>
          <p:cNvPr id="206" name="Google Shape;266;p45"/>
          <p:cNvPicPr/>
          <p:nvPr/>
        </p:nvPicPr>
        <p:blipFill>
          <a:blip r:embed="rId7"/>
          <a:stretch>
            <a:fillRect/>
          </a:stretch>
        </p:blipFill>
        <p:spPr>
          <a:xfrm>
            <a:off x="380880" y="5262745"/>
            <a:ext cx="4569480" cy="54036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267;p45"/>
          <p:cNvPicPr/>
          <p:nvPr/>
        </p:nvPicPr>
        <p:blipFill>
          <a:blip r:embed="rId8"/>
          <a:stretch>
            <a:fillRect/>
          </a:stretch>
        </p:blipFill>
        <p:spPr>
          <a:xfrm>
            <a:off x="648000" y="5930905"/>
            <a:ext cx="4474080" cy="81648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272;p45"/>
          <p:cNvPicPr/>
          <p:nvPr/>
        </p:nvPicPr>
        <p:blipFill>
          <a:blip r:embed="rId9"/>
          <a:stretch>
            <a:fillRect/>
          </a:stretch>
        </p:blipFill>
        <p:spPr>
          <a:xfrm>
            <a:off x="5832000" y="6146905"/>
            <a:ext cx="2382840" cy="54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18" name="Google Shape;283;p47"/>
          <p:cNvPicPr/>
          <p:nvPr/>
        </p:nvPicPr>
        <p:blipFill>
          <a:blip r:embed="rId2"/>
          <a:srcRect b="89329"/>
          <a:stretch>
            <a:fillRect/>
          </a:stretch>
        </p:blipFill>
        <p:spPr>
          <a:xfrm>
            <a:off x="393065" y="1268095"/>
            <a:ext cx="6960870" cy="584835"/>
          </a:xfrm>
          <a:prstGeom prst="rect">
            <a:avLst/>
          </a:prstGeom>
          <a:ln>
            <a:noFill/>
          </a:ln>
        </p:spPr>
      </p:pic>
      <p:pic>
        <p:nvPicPr>
          <p:cNvPr id="4" name="Google Shape;283;p47"/>
          <p:cNvPicPr/>
          <p:nvPr/>
        </p:nvPicPr>
        <p:blipFill>
          <a:blip r:embed="rId2"/>
          <a:srcRect t="7913" r="-611" b="76445"/>
          <a:stretch>
            <a:fillRect/>
          </a:stretch>
        </p:blipFill>
        <p:spPr>
          <a:xfrm>
            <a:off x="225425" y="1852930"/>
            <a:ext cx="7003415" cy="857250"/>
          </a:xfrm>
          <a:prstGeom prst="rect">
            <a:avLst/>
          </a:prstGeom>
          <a:ln>
            <a:noFill/>
          </a:ln>
        </p:spPr>
      </p:pic>
      <p:pic>
        <p:nvPicPr>
          <p:cNvPr id="7" name="Google Shape;283;p47"/>
          <p:cNvPicPr/>
          <p:nvPr/>
        </p:nvPicPr>
        <p:blipFill>
          <a:blip r:embed="rId2"/>
          <a:srcRect t="23231" r="447" b="48614"/>
          <a:stretch>
            <a:fillRect/>
          </a:stretch>
        </p:blipFill>
        <p:spPr>
          <a:xfrm>
            <a:off x="393065" y="2710180"/>
            <a:ext cx="6929755" cy="1543050"/>
          </a:xfrm>
          <a:prstGeom prst="rect">
            <a:avLst/>
          </a:prstGeom>
          <a:ln>
            <a:noFill/>
          </a:ln>
        </p:spPr>
      </p:pic>
      <p:pic>
        <p:nvPicPr>
          <p:cNvPr id="11" name="Google Shape;283;p47"/>
          <p:cNvPicPr/>
          <p:nvPr/>
        </p:nvPicPr>
        <p:blipFill>
          <a:blip r:embed="rId2"/>
          <a:srcRect t="52104" r="-976" b="-72"/>
          <a:stretch>
            <a:fillRect/>
          </a:stretch>
        </p:blipFill>
        <p:spPr>
          <a:xfrm>
            <a:off x="325120" y="4253230"/>
            <a:ext cx="7028815" cy="2628900"/>
          </a:xfrm>
          <a:prstGeom prst="rect">
            <a:avLst/>
          </a:prstGeom>
          <a:ln>
            <a:noFill/>
          </a:ln>
        </p:spPr>
      </p:pic>
      <p:sp>
        <p:nvSpPr>
          <p:cNvPr id="13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Backward propagation in ANN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Over fitting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25520" y="1375130"/>
            <a:ext cx="9152280" cy="524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Analogous to the Decision Tree case.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With several weights to update and several iterations, the Back propagation Algorithm over fits.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Over fitting occurs because the weights are being </a:t>
            </a:r>
            <a:r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tuned to fit idiosyncrasies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of the training examples that are not representative of the general distribution of examples.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A solution: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	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Maintain a different </a:t>
            </a:r>
            <a:r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validation set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, apart from training set and test set.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	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Every now and then measure the accuracy over the validation set.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	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Choose the set of weights that produce the </a:t>
            </a:r>
            <a:r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least </a:t>
            </a:r>
            <a:r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	</a:t>
            </a:r>
            <a:r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validation-set error</a:t>
            </a: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  <a:endParaRPr lang="en-IN" sz="3000" b="1" dirty="0">
              <a:solidFill>
                <a:srgbClr val="DFA26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2"/>
          <p:cNvSpPr/>
          <p:nvPr/>
        </p:nvSpPr>
        <p:spPr>
          <a:xfrm>
            <a:off x="313421" y="2829255"/>
            <a:ext cx="7497214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Multi layer Network and Back propagation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Multi layer Network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421005" y="1437640"/>
            <a:ext cx="55486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while neurons are really cool,we cannot just use a single neuron to perform complex tasks.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the reason our brain has billions of neuron,stacked in layers forming a network 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Similarly ,artificial neurons are arranged in layers.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and every layer will be connected in such a way that information is passed from one layer to another.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typical ANN consists of the following layers: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INPUT LAYER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HIDDEN LAYER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OUTPUT LAYER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Each layer has a collection of neurons and the neurons in one layer interact with all the neurons in other layers.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We use the term </a:t>
            </a:r>
            <a:r>
              <a:rPr lang="en-US" b="1"/>
              <a:t>nodes or units </a:t>
            </a:r>
            <a:r>
              <a:rPr lang="en-US"/>
              <a:t>to represent the neurons in an ANN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66180" y="217614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66180" y="303466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58710" y="1437640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58710" y="260794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1095" y="217614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5710" y="369506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1095" y="303466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7"/>
            <a:endCxn id="15" idx="2"/>
          </p:cNvCxnSpPr>
          <p:nvPr/>
        </p:nvCxnSpPr>
        <p:spPr>
          <a:xfrm flipV="1">
            <a:off x="6747510" y="1704340"/>
            <a:ext cx="711200" cy="5499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6" idx="1"/>
          </p:cNvCxnSpPr>
          <p:nvPr/>
        </p:nvCxnSpPr>
        <p:spPr>
          <a:xfrm>
            <a:off x="6830060" y="2442845"/>
            <a:ext cx="711200" cy="2432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5"/>
            <a:endCxn id="18" idx="1"/>
          </p:cNvCxnSpPr>
          <p:nvPr/>
        </p:nvCxnSpPr>
        <p:spPr>
          <a:xfrm>
            <a:off x="6747510" y="2631440"/>
            <a:ext cx="920750" cy="11417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7"/>
          </p:cNvCxnSpPr>
          <p:nvPr/>
        </p:nvCxnSpPr>
        <p:spPr>
          <a:xfrm flipV="1">
            <a:off x="6747510" y="1751330"/>
            <a:ext cx="741045" cy="13614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"/>
            <a:endCxn id="16" idx="2"/>
          </p:cNvCxnSpPr>
          <p:nvPr/>
        </p:nvCxnSpPr>
        <p:spPr>
          <a:xfrm flipV="1">
            <a:off x="6830060" y="2874645"/>
            <a:ext cx="628650" cy="4267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  <a:endCxn id="18" idx="2"/>
          </p:cNvCxnSpPr>
          <p:nvPr/>
        </p:nvCxnSpPr>
        <p:spPr>
          <a:xfrm>
            <a:off x="6747510" y="3489960"/>
            <a:ext cx="838200" cy="4718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17" idx="1"/>
          </p:cNvCxnSpPr>
          <p:nvPr/>
        </p:nvCxnSpPr>
        <p:spPr>
          <a:xfrm>
            <a:off x="8022590" y="1704340"/>
            <a:ext cx="821055" cy="549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1"/>
          </p:cNvCxnSpPr>
          <p:nvPr/>
        </p:nvCxnSpPr>
        <p:spPr>
          <a:xfrm>
            <a:off x="8037195" y="1735455"/>
            <a:ext cx="806450" cy="1377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7" idx="1"/>
          </p:cNvCxnSpPr>
          <p:nvPr/>
        </p:nvCxnSpPr>
        <p:spPr>
          <a:xfrm flipV="1">
            <a:off x="7940040" y="2254250"/>
            <a:ext cx="903605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19" idx="2"/>
          </p:cNvCxnSpPr>
          <p:nvPr/>
        </p:nvCxnSpPr>
        <p:spPr>
          <a:xfrm>
            <a:off x="8022590" y="2874645"/>
            <a:ext cx="738505" cy="42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7"/>
            <a:endCxn id="17" idx="2"/>
          </p:cNvCxnSpPr>
          <p:nvPr/>
        </p:nvCxnSpPr>
        <p:spPr>
          <a:xfrm flipV="1">
            <a:off x="8067040" y="2442845"/>
            <a:ext cx="694055" cy="1330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6"/>
            <a:endCxn id="19" idx="3"/>
          </p:cNvCxnSpPr>
          <p:nvPr/>
        </p:nvCxnSpPr>
        <p:spPr>
          <a:xfrm flipV="1">
            <a:off x="8149590" y="3489960"/>
            <a:ext cx="694055" cy="47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6"/>
          </p:cNvCxnSpPr>
          <p:nvPr/>
        </p:nvCxnSpPr>
        <p:spPr>
          <a:xfrm flipV="1">
            <a:off x="9324975" y="244094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6"/>
          </p:cNvCxnSpPr>
          <p:nvPr/>
        </p:nvCxnSpPr>
        <p:spPr>
          <a:xfrm flipV="1">
            <a:off x="9324975" y="328676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45810" y="242316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845810" y="326898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7080885" y="1268095"/>
            <a:ext cx="2764155" cy="3150235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623560" y="1264285"/>
            <a:ext cx="1457325" cy="3150235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INPUT LAYER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25425" y="1398270"/>
            <a:ext cx="55486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input layer is where we feed in inputs to the network 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number of units in input layer is the number of inputs we feed to the network.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computation is performed in the input layer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66180" y="217614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66180" y="303466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58710" y="1437640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58710" y="260794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1095" y="217614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5710" y="369506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1095" y="303466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7"/>
            <a:endCxn id="15" idx="2"/>
          </p:cNvCxnSpPr>
          <p:nvPr/>
        </p:nvCxnSpPr>
        <p:spPr>
          <a:xfrm flipV="1">
            <a:off x="6747510" y="1704340"/>
            <a:ext cx="711200" cy="5499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6" idx="1"/>
          </p:cNvCxnSpPr>
          <p:nvPr/>
        </p:nvCxnSpPr>
        <p:spPr>
          <a:xfrm>
            <a:off x="6830060" y="2442845"/>
            <a:ext cx="711200" cy="2432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5"/>
            <a:endCxn id="18" idx="1"/>
          </p:cNvCxnSpPr>
          <p:nvPr/>
        </p:nvCxnSpPr>
        <p:spPr>
          <a:xfrm>
            <a:off x="6747510" y="2631440"/>
            <a:ext cx="920750" cy="11417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7"/>
          </p:cNvCxnSpPr>
          <p:nvPr/>
        </p:nvCxnSpPr>
        <p:spPr>
          <a:xfrm flipV="1">
            <a:off x="6747510" y="1751330"/>
            <a:ext cx="741045" cy="13614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"/>
            <a:endCxn id="16" idx="2"/>
          </p:cNvCxnSpPr>
          <p:nvPr/>
        </p:nvCxnSpPr>
        <p:spPr>
          <a:xfrm flipV="1">
            <a:off x="6830060" y="2874645"/>
            <a:ext cx="628650" cy="4267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  <a:endCxn id="18" idx="2"/>
          </p:cNvCxnSpPr>
          <p:nvPr/>
        </p:nvCxnSpPr>
        <p:spPr>
          <a:xfrm>
            <a:off x="6747510" y="3489960"/>
            <a:ext cx="838200" cy="4718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17" idx="1"/>
          </p:cNvCxnSpPr>
          <p:nvPr/>
        </p:nvCxnSpPr>
        <p:spPr>
          <a:xfrm>
            <a:off x="8022590" y="1704340"/>
            <a:ext cx="821055" cy="549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1"/>
          </p:cNvCxnSpPr>
          <p:nvPr/>
        </p:nvCxnSpPr>
        <p:spPr>
          <a:xfrm>
            <a:off x="8037195" y="1735455"/>
            <a:ext cx="806450" cy="1377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7" idx="1"/>
          </p:cNvCxnSpPr>
          <p:nvPr/>
        </p:nvCxnSpPr>
        <p:spPr>
          <a:xfrm flipV="1">
            <a:off x="7940040" y="2254250"/>
            <a:ext cx="903605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19" idx="2"/>
          </p:cNvCxnSpPr>
          <p:nvPr/>
        </p:nvCxnSpPr>
        <p:spPr>
          <a:xfrm>
            <a:off x="8022590" y="2874645"/>
            <a:ext cx="738505" cy="42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7"/>
            <a:endCxn id="17" idx="2"/>
          </p:cNvCxnSpPr>
          <p:nvPr/>
        </p:nvCxnSpPr>
        <p:spPr>
          <a:xfrm flipV="1">
            <a:off x="8067040" y="2442845"/>
            <a:ext cx="694055" cy="1330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6"/>
            <a:endCxn id="19" idx="3"/>
          </p:cNvCxnSpPr>
          <p:nvPr/>
        </p:nvCxnSpPr>
        <p:spPr>
          <a:xfrm flipV="1">
            <a:off x="8149590" y="3489960"/>
            <a:ext cx="694055" cy="47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6"/>
          </p:cNvCxnSpPr>
          <p:nvPr/>
        </p:nvCxnSpPr>
        <p:spPr>
          <a:xfrm flipV="1">
            <a:off x="9324975" y="244094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6"/>
          </p:cNvCxnSpPr>
          <p:nvPr/>
        </p:nvCxnSpPr>
        <p:spPr>
          <a:xfrm flipV="1">
            <a:off x="9324975" y="328676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45810" y="242316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845810" y="326898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011670" y="1264285"/>
            <a:ext cx="1457325" cy="3150235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92795" y="1268095"/>
            <a:ext cx="1452245" cy="3150235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623560" y="1264285"/>
            <a:ext cx="1457325" cy="3150235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HIDDEN LAYER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25425" y="1398270"/>
            <a:ext cx="5279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Any layer between the input layer and the output layer is called hidden layers.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process the input received from input layer.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hidden layer is responsible for deriving complex relationships between input and output 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That is hidden layer identifies the pattern in the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 core for learning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can be n number of hidden layer according to our use case.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66180" y="217614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66180" y="303466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58710" y="1437640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58710" y="260794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1095" y="217614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5710" y="369506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1095" y="303466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7"/>
            <a:endCxn id="15" idx="2"/>
          </p:cNvCxnSpPr>
          <p:nvPr/>
        </p:nvCxnSpPr>
        <p:spPr>
          <a:xfrm flipV="1">
            <a:off x="6747510" y="1704340"/>
            <a:ext cx="711200" cy="5499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6" idx="1"/>
          </p:cNvCxnSpPr>
          <p:nvPr/>
        </p:nvCxnSpPr>
        <p:spPr>
          <a:xfrm>
            <a:off x="6830060" y="2442845"/>
            <a:ext cx="711200" cy="2432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5"/>
            <a:endCxn id="18" idx="1"/>
          </p:cNvCxnSpPr>
          <p:nvPr/>
        </p:nvCxnSpPr>
        <p:spPr>
          <a:xfrm>
            <a:off x="6747510" y="2631440"/>
            <a:ext cx="920750" cy="11417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7"/>
          </p:cNvCxnSpPr>
          <p:nvPr/>
        </p:nvCxnSpPr>
        <p:spPr>
          <a:xfrm flipV="1">
            <a:off x="6747510" y="1751330"/>
            <a:ext cx="741045" cy="13614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"/>
            <a:endCxn id="16" idx="2"/>
          </p:cNvCxnSpPr>
          <p:nvPr/>
        </p:nvCxnSpPr>
        <p:spPr>
          <a:xfrm flipV="1">
            <a:off x="6830060" y="2874645"/>
            <a:ext cx="628650" cy="4267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  <a:endCxn id="18" idx="2"/>
          </p:cNvCxnSpPr>
          <p:nvPr/>
        </p:nvCxnSpPr>
        <p:spPr>
          <a:xfrm>
            <a:off x="6747510" y="3489960"/>
            <a:ext cx="838200" cy="4718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17" idx="1"/>
          </p:cNvCxnSpPr>
          <p:nvPr/>
        </p:nvCxnSpPr>
        <p:spPr>
          <a:xfrm>
            <a:off x="8022590" y="1704340"/>
            <a:ext cx="821055" cy="549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1"/>
          </p:cNvCxnSpPr>
          <p:nvPr/>
        </p:nvCxnSpPr>
        <p:spPr>
          <a:xfrm>
            <a:off x="8037195" y="1735455"/>
            <a:ext cx="806450" cy="1377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7" idx="1"/>
          </p:cNvCxnSpPr>
          <p:nvPr/>
        </p:nvCxnSpPr>
        <p:spPr>
          <a:xfrm flipV="1">
            <a:off x="7940040" y="2254250"/>
            <a:ext cx="903605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19" idx="2"/>
          </p:cNvCxnSpPr>
          <p:nvPr/>
        </p:nvCxnSpPr>
        <p:spPr>
          <a:xfrm>
            <a:off x="8022590" y="2874645"/>
            <a:ext cx="738505" cy="42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7"/>
            <a:endCxn id="17" idx="2"/>
          </p:cNvCxnSpPr>
          <p:nvPr/>
        </p:nvCxnSpPr>
        <p:spPr>
          <a:xfrm flipV="1">
            <a:off x="8067040" y="2442845"/>
            <a:ext cx="694055" cy="1330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6"/>
            <a:endCxn id="19" idx="3"/>
          </p:cNvCxnSpPr>
          <p:nvPr/>
        </p:nvCxnSpPr>
        <p:spPr>
          <a:xfrm flipV="1">
            <a:off x="8149590" y="3489960"/>
            <a:ext cx="694055" cy="47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6"/>
          </p:cNvCxnSpPr>
          <p:nvPr/>
        </p:nvCxnSpPr>
        <p:spPr>
          <a:xfrm flipV="1">
            <a:off x="9324975" y="244094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6"/>
          </p:cNvCxnSpPr>
          <p:nvPr/>
        </p:nvCxnSpPr>
        <p:spPr>
          <a:xfrm flipV="1">
            <a:off x="9324975" y="328676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45810" y="242316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845810" y="326898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628640" y="1331595"/>
            <a:ext cx="2764155" cy="3150235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288020" y="1331595"/>
            <a:ext cx="1457325" cy="3150235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OUTPUT LAYER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25425" y="1398270"/>
            <a:ext cx="5548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processing the input the hidden layer sends its results to the output layer.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 the name suggests the output layer emits output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66180" y="217614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66180" y="3034665"/>
            <a:ext cx="56388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58710" y="1437640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58710" y="260794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1095" y="217614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5710" y="3695065"/>
            <a:ext cx="56388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1095" y="3034665"/>
            <a:ext cx="56388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7"/>
            <a:endCxn id="15" idx="2"/>
          </p:cNvCxnSpPr>
          <p:nvPr/>
        </p:nvCxnSpPr>
        <p:spPr>
          <a:xfrm flipV="1">
            <a:off x="6747510" y="1704340"/>
            <a:ext cx="711200" cy="5499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6" idx="1"/>
          </p:cNvCxnSpPr>
          <p:nvPr/>
        </p:nvCxnSpPr>
        <p:spPr>
          <a:xfrm>
            <a:off x="6830060" y="2442845"/>
            <a:ext cx="711200" cy="2432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5"/>
            <a:endCxn id="18" idx="1"/>
          </p:cNvCxnSpPr>
          <p:nvPr/>
        </p:nvCxnSpPr>
        <p:spPr>
          <a:xfrm>
            <a:off x="6747510" y="2631440"/>
            <a:ext cx="920750" cy="11417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7"/>
          </p:cNvCxnSpPr>
          <p:nvPr/>
        </p:nvCxnSpPr>
        <p:spPr>
          <a:xfrm flipV="1">
            <a:off x="6747510" y="1751330"/>
            <a:ext cx="741045" cy="13614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"/>
            <a:endCxn id="16" idx="2"/>
          </p:cNvCxnSpPr>
          <p:nvPr/>
        </p:nvCxnSpPr>
        <p:spPr>
          <a:xfrm flipV="1">
            <a:off x="6830060" y="2874645"/>
            <a:ext cx="628650" cy="4267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  <a:endCxn id="18" idx="2"/>
          </p:cNvCxnSpPr>
          <p:nvPr/>
        </p:nvCxnSpPr>
        <p:spPr>
          <a:xfrm>
            <a:off x="6747510" y="3489960"/>
            <a:ext cx="838200" cy="4718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17" idx="1"/>
          </p:cNvCxnSpPr>
          <p:nvPr/>
        </p:nvCxnSpPr>
        <p:spPr>
          <a:xfrm>
            <a:off x="8022590" y="1704340"/>
            <a:ext cx="821055" cy="549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1"/>
          </p:cNvCxnSpPr>
          <p:nvPr/>
        </p:nvCxnSpPr>
        <p:spPr>
          <a:xfrm>
            <a:off x="8037195" y="1735455"/>
            <a:ext cx="806450" cy="1377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7" idx="1"/>
          </p:cNvCxnSpPr>
          <p:nvPr/>
        </p:nvCxnSpPr>
        <p:spPr>
          <a:xfrm flipV="1">
            <a:off x="7940040" y="2254250"/>
            <a:ext cx="903605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19" idx="2"/>
          </p:cNvCxnSpPr>
          <p:nvPr/>
        </p:nvCxnSpPr>
        <p:spPr>
          <a:xfrm>
            <a:off x="8022590" y="2874645"/>
            <a:ext cx="738505" cy="42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7"/>
            <a:endCxn id="17" idx="2"/>
          </p:cNvCxnSpPr>
          <p:nvPr/>
        </p:nvCxnSpPr>
        <p:spPr>
          <a:xfrm flipV="1">
            <a:off x="8067040" y="2442845"/>
            <a:ext cx="694055" cy="1330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6"/>
            <a:endCxn id="19" idx="3"/>
          </p:cNvCxnSpPr>
          <p:nvPr/>
        </p:nvCxnSpPr>
        <p:spPr>
          <a:xfrm flipV="1">
            <a:off x="8149590" y="3489960"/>
            <a:ext cx="694055" cy="47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6"/>
          </p:cNvCxnSpPr>
          <p:nvPr/>
        </p:nvCxnSpPr>
        <p:spPr>
          <a:xfrm flipV="1">
            <a:off x="9324975" y="244094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6"/>
          </p:cNvCxnSpPr>
          <p:nvPr/>
        </p:nvCxnSpPr>
        <p:spPr>
          <a:xfrm flipV="1">
            <a:off x="9324975" y="328676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45810" y="2423160"/>
            <a:ext cx="42037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845810" y="3268980"/>
            <a:ext cx="420370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Activation Functions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5" name="Google Shape;220;p40"/>
          <p:cNvPicPr/>
          <p:nvPr/>
        </p:nvPicPr>
        <p:blipFill>
          <a:blip r:embed="rId2"/>
          <a:srcRect b="39473"/>
          <a:stretch>
            <a:fillRect/>
          </a:stretch>
        </p:blipFill>
        <p:spPr>
          <a:xfrm>
            <a:off x="5988050" y="1962150"/>
            <a:ext cx="5605145" cy="2519680"/>
          </a:xfrm>
          <a:prstGeom prst="rect">
            <a:avLst/>
          </a:prstGeom>
          <a:ln>
            <a:noFill/>
          </a:ln>
        </p:spPr>
      </p:pic>
      <p:graphicFrame>
        <p:nvGraphicFramePr>
          <p:cNvPr id="12" name="Content Placeholder 11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532890" y="4665980"/>
          <a:ext cx="350964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890" y="4665980"/>
                        <a:ext cx="350964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25425" y="1268095"/>
            <a:ext cx="55486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 activation function,also known as transfer function plays vital role in neural networks.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used to introduce a non-linearity in neural networks.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apply activation function to the inputs which is multiplied by weights and added to bias ,i.e f(z),where z=(inputs*weights)+bias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we do not apply the activation function,then a neuron simply resembles the linear regression.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 for an activation function is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Sigmoid Activation Function: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we will learn in deep about activation function in upcoming sessions</a:t>
            </a:r>
            <a:endParaRPr lang="en-US"/>
          </a:p>
          <a:p>
            <a:pPr lvl="2" indent="0">
              <a:buFont typeface="Arial" panose="020B0604020202020204" pitchFamily="34" charset="0"/>
              <a:buNone/>
            </a:pPr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Forward propagation in ANN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0040" y="1393825"/>
            <a:ext cx="49231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number of layer in an ANN is number of hidden layer +output layer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 the following two layer neural network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inputs---&gt;2 (x1,x2)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hidden layer units ---&gt;&gt;4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output layer units --&gt;&gt;&gt;1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 the inputs will be multiplied by weights and we add bias and propagate the result value to the hidden layer where the activation function will be applied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Before that we need to initialize the weight matrix.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real world we don't know which input is more important than the other so that we can weight them accordingly to compute the output.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hence we randomly initialize weights and the bias value.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2" descr="Screenshot_2020-06-23-21-48-57-016_com.amazon.kindle"/>
          <p:cNvPicPr>
            <a:picLocks noChangeAspect="1"/>
          </p:cNvPicPr>
          <p:nvPr/>
        </p:nvPicPr>
        <p:blipFill>
          <a:blip r:embed="rId2"/>
          <a:srcRect l="10043" t="32311" r="10909" b="32967"/>
          <a:stretch>
            <a:fillRect/>
          </a:stretch>
        </p:blipFill>
        <p:spPr>
          <a:xfrm>
            <a:off x="5243195" y="1393825"/>
            <a:ext cx="496125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Forward propagation in ANN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0040" y="1393825"/>
            <a:ext cx="50755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 the weight and bias between input and the hidden layer be represented as</a:t>
            </a:r>
            <a:r>
              <a:rPr lang="en-US" b="1"/>
              <a:t> W</a:t>
            </a:r>
            <a:r>
              <a:rPr lang="en-US" b="1" baseline="-25000"/>
              <a:t>xh  </a:t>
            </a:r>
            <a:r>
              <a:rPr lang="en-US" b="1"/>
              <a:t>and b</a:t>
            </a:r>
            <a:r>
              <a:rPr lang="en-US" b="1" baseline="-25000"/>
              <a:t>h</a:t>
            </a:r>
            <a:r>
              <a:rPr lang="en-US" baseline="-25000"/>
              <a:t> </a:t>
            </a:r>
            <a:r>
              <a:rPr lang="en-US"/>
              <a:t>respectively.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let </a:t>
            </a:r>
            <a:r>
              <a:rPr lang="en-US" b="1"/>
              <a:t>Z1=X</a:t>
            </a:r>
            <a:r>
              <a:rPr lang="en-US" b="1">
                <a:sym typeface="+mn-ea"/>
              </a:rPr>
              <a:t>W</a:t>
            </a:r>
            <a:r>
              <a:rPr lang="en-US" b="1" baseline="-25000">
                <a:sym typeface="+mn-ea"/>
              </a:rPr>
              <a:t>xh</a:t>
            </a:r>
            <a:r>
              <a:rPr lang="en-US" b="1">
                <a:sym typeface="+mn-ea"/>
              </a:rPr>
              <a:t>+b</a:t>
            </a:r>
            <a:r>
              <a:rPr lang="en-US" b="1" baseline="-25000">
                <a:sym typeface="+mn-ea"/>
              </a:rPr>
              <a:t>h</a:t>
            </a:r>
            <a:endParaRPr lang="en-US" b="1" baseline="-25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 now this is passed through the hidden layer ,we apply activation function here (sigmoid)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ɑ1=σ(z1)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This makes our inputs to the output layer ready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we then multiply this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ɑ1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with weight matrix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b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add with bias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b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which is weight matrix and bias between hidden layer and output layer.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we get </a:t>
            </a:r>
            <a:r>
              <a:rPr lang="en-US" b="1">
                <a:sym typeface="+mn-ea"/>
              </a:rPr>
              <a:t>Z2=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ɑ1</a:t>
            </a:r>
            <a:r>
              <a:rPr lang="en-US" b="1">
                <a:sym typeface="+mn-ea"/>
              </a:rPr>
              <a:t>W</a:t>
            </a:r>
            <a:r>
              <a:rPr lang="en-US" b="1" baseline="-25000">
                <a:sym typeface="+mn-ea"/>
              </a:rPr>
              <a:t>hy</a:t>
            </a:r>
            <a:r>
              <a:rPr lang="en-US" b="1">
                <a:sym typeface="+mn-ea"/>
              </a:rPr>
              <a:t>+b</a:t>
            </a:r>
            <a:r>
              <a:rPr lang="en-US" b="1" baseline="-25000">
                <a:sym typeface="+mn-ea"/>
              </a:rPr>
              <a:t>y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which is then passed to sigmoid activation function in the output layer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get our final output as 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ŷ=σ(z2)</a:t>
            </a:r>
            <a:endParaRPr lang="en-US" b="1" baseline="-25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664960" y="1318895"/>
            <a:ext cx="3950970" cy="15570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b="1" u="sng">
                <a:solidFill>
                  <a:schemeClr val="tx1"/>
                </a:solidFill>
              </a:rPr>
              <a:t>Dimension Alert!!</a:t>
            </a:r>
            <a:endParaRPr lang="en-US" b="1" u="sng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will be the dimension of the weight matrix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number of units in current layer X number units in next layer</a:t>
            </a:r>
            <a:endParaRPr lang="en-US" sz="140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5" name="Picture 4" descr="Screenshot_2020-06-23-21-48-57-016_com.amazon.kindle"/>
          <p:cNvPicPr>
            <a:picLocks noChangeAspect="1"/>
          </p:cNvPicPr>
          <p:nvPr/>
        </p:nvPicPr>
        <p:blipFill>
          <a:blip r:embed="rId2"/>
          <a:srcRect l="10043" t="32311" r="10909" b="32967"/>
          <a:stretch>
            <a:fillRect/>
          </a:stretch>
        </p:blipFill>
        <p:spPr>
          <a:xfrm>
            <a:off x="5243195" y="1268730"/>
            <a:ext cx="5372735" cy="3544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5403</Words>
  <Application>WPS Presentation</Application>
  <PresentationFormat>Widescreen</PresentationFormat>
  <Paragraphs>191</Paragraphs>
  <Slides>19</Slides>
  <Notes>1</Notes>
  <HiddenSlides>0</HiddenSlides>
  <MMClips>4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Arial</vt:lpstr>
      <vt:lpstr>DejaVu Sans</vt:lpstr>
      <vt:lpstr>Calibri</vt:lpstr>
      <vt:lpstr>Microsoft YaHei</vt:lpstr>
      <vt:lpstr>Arial Unicode MS</vt:lpstr>
      <vt:lpstr>Calibri Light</vt:lpstr>
      <vt:lpstr>Office Theme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VIGHNESH</cp:lastModifiedBy>
  <cp:revision>270</cp:revision>
  <dcterms:created xsi:type="dcterms:W3CDTF">2019-05-30T23:14:00Z</dcterms:created>
  <dcterms:modified xsi:type="dcterms:W3CDTF">2020-06-23T16:40:38Z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