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71" r:id="rId3"/>
    <p:sldId id="358" r:id="rId4"/>
    <p:sldId id="485" r:id="rId5"/>
    <p:sldId id="504" r:id="rId6"/>
    <p:sldId id="506" r:id="rId7"/>
    <p:sldId id="509" r:id="rId8"/>
    <p:sldId id="508" r:id="rId9"/>
    <p:sldId id="511" r:id="rId10"/>
    <p:sldId id="513" r:id="rId11"/>
    <p:sldId id="514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CAF"/>
    <a:srgbClr val="AD7E66"/>
    <a:srgbClr val="24FA24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>
        <p:guide orient="horz" pos="2147"/>
        <p:guide pos="34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5F1D9-884D-41D9-96D2-9A92A479312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C58D0-0259-4AA5-A861-577CA019336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MACHINE 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INTELLIGENCE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1916" y="2841955"/>
            <a:ext cx="749721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Activation functions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K.S.Srinivas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Softmax Function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Content Placeholder 2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2130425" y="2823210"/>
          <a:ext cx="2967990" cy="788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002665" imgH="482600" progId="Equation.KSEE3">
                  <p:embed/>
                </p:oleObj>
              </mc:Choice>
              <mc:Fallback>
                <p:oleObj name="" r:id="rId2" imgW="1002665" imgH="4826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30425" y="2823210"/>
                        <a:ext cx="2967990" cy="788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393065" y="1223645"/>
            <a:ext cx="530098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 softmax function is basically generalization of the sigmoid function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usually used in the final layer of the ANN while performing multi-class classification tasks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gives the probabilities of each class for being the output and thus the sum of the softmax values will always be equal to 1.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can be represented as</a:t>
            </a:r>
            <a:endParaRPr lang="en-US" sz="1400"/>
          </a:p>
        </p:txBody>
      </p:sp>
      <p:sp>
        <p:nvSpPr>
          <p:cNvPr id="31" name="Oval 30"/>
          <p:cNvSpPr/>
          <p:nvPr/>
        </p:nvSpPr>
        <p:spPr>
          <a:xfrm>
            <a:off x="2854325" y="4939665"/>
            <a:ext cx="1721485" cy="15163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rgbClr val="FFFF00"/>
                </a:solidFill>
              </a:rPr>
              <a:t>softmax</a:t>
            </a:r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47320" y="3727450"/>
            <a:ext cx="5917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let x be the output of summation computation at output layer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948690" y="4281170"/>
            <a:ext cx="395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x=</a:t>
            </a:r>
            <a:endParaRPr lang="en-US"/>
          </a:p>
        </p:txBody>
      </p:sp>
      <p:graphicFrame>
        <p:nvGraphicFramePr>
          <p:cNvPr id="25" name="Table 24"/>
          <p:cNvGraphicFramePr/>
          <p:nvPr/>
        </p:nvGraphicFramePr>
        <p:xfrm>
          <a:off x="1344295" y="4283710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1.78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3.67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0.33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5.77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/>
          <p:nvPr/>
        </p:nvGraphicFramePr>
        <p:xfrm>
          <a:off x="704215" y="4932045"/>
          <a:ext cx="64008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1.78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3.67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0.33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5.77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/>
          <p:nvPr/>
        </p:nvGraphicFramePr>
        <p:xfrm>
          <a:off x="702945" y="4931410"/>
          <a:ext cx="64008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1.78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3.67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0.33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5.77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9" name="Straight Connector 28"/>
          <p:cNvCxnSpPr>
            <a:stCxn id="27" idx="3"/>
            <a:endCxn id="31" idx="2"/>
          </p:cNvCxnSpPr>
          <p:nvPr/>
        </p:nvCxnSpPr>
        <p:spPr>
          <a:xfrm>
            <a:off x="1343025" y="5693410"/>
            <a:ext cx="1511300" cy="444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75810" y="5688965"/>
            <a:ext cx="1511300" cy="444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/>
          <p:nvPr/>
        </p:nvGraphicFramePr>
        <p:xfrm>
          <a:off x="6087110" y="4928870"/>
          <a:ext cx="8229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0.016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0.106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0.0037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0.8731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/>
          <p:nvPr/>
        </p:nvGraphicFramePr>
        <p:xfrm>
          <a:off x="4457065" y="5318125"/>
          <a:ext cx="464185" cy="75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85"/>
              </a:tblGrid>
              <a:tr h="189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500" b="1">
                          <a:solidFill>
                            <a:schemeClr val="tx1"/>
                          </a:solidFill>
                        </a:rPr>
                        <a:t>0.016</a:t>
                      </a:r>
                      <a:endParaRPr lang="en-US" sz="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89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500" b="1">
                          <a:solidFill>
                            <a:schemeClr val="tx1"/>
                          </a:solidFill>
                        </a:rPr>
                        <a:t>0.106</a:t>
                      </a:r>
                      <a:endParaRPr lang="en-US" sz="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89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500" b="1">
                          <a:solidFill>
                            <a:schemeClr val="tx1"/>
                          </a:solidFill>
                        </a:rPr>
                        <a:t>0.0037</a:t>
                      </a:r>
                      <a:endParaRPr lang="en-US" sz="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89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500" b="1">
                          <a:solidFill>
                            <a:schemeClr val="tx1"/>
                          </a:solidFill>
                        </a:rPr>
                        <a:t>0.8731</a:t>
                      </a:r>
                      <a:endParaRPr lang="en-US" sz="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84062 0.004352 " pathEditMode="relative" ptsTypes="">
                                      <p:cBhvr>
                                        <p:cTn id="5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85 0.000741 L 0.112865 -0.001481 " pathEditMode="relative" ptsTypes="">
                                      <p:cBhvr>
                                        <p:cTn id="6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K.S.Srinivas</a:t>
            </a:r>
            <a:endParaRPr lang="en-IN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4287946" y="354058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srinivasks@pes.edu</a:t>
            </a:r>
            <a:endParaRPr lang="en-IN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173705" y="3937419"/>
            <a:ext cx="7497214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+91 80 2672 1983 Extn 701</a:t>
            </a:r>
            <a:endParaRPr lang="en-IN" sz="2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DFA267"/>
                </a:solidFill>
              </a:rPr>
              <a:t>T</a:t>
            </a:r>
            <a:r>
              <a:rPr lang="en-IN" sz="3000" b="1" dirty="0">
                <a:solidFill>
                  <a:srgbClr val="DFA267"/>
                </a:solidFill>
              </a:rPr>
              <a:t>HANK YOU</a:t>
            </a:r>
            <a:endParaRPr lang="en-IN" sz="3000" b="1" dirty="0">
              <a:solidFill>
                <a:srgbClr val="DFA26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MACHINE INTELLIGENCE</a:t>
            </a:r>
            <a:endParaRPr lang="en-US" sz="3600" b="1" cap="all" dirty="0"/>
          </a:p>
        </p:txBody>
      </p:sp>
      <p:sp>
        <p:nvSpPr>
          <p:cNvPr id="14" name="Rectangle 13"/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K.S.Srinivas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13421" y="2826715"/>
            <a:ext cx="7497214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Activation functions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Activation Functions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86080" y="1488440"/>
            <a:ext cx="53009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had already seen what is an activation function and what role it plays in a artificial neural network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will now look at some of the different activation functions which we will need for different application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Sigmoid Function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Content Placeholder 2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325245" y="2684780"/>
          <a:ext cx="2705100" cy="63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25245" y="2684780"/>
                        <a:ext cx="2705100" cy="638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386080" y="1466215"/>
            <a:ext cx="53009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sigmoid functions one of the most commonly used activation function.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sigmoid can be defined as follows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 scales the value between 0 and 1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86080" y="3704590"/>
            <a:ext cx="3449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let g(x) be linear function i.e g(x) =x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11810" y="4410710"/>
            <a:ext cx="0" cy="2174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6570" y="6586220"/>
            <a:ext cx="1964055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-8255" y="4379595"/>
            <a:ext cx="52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g(x)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415540" y="6456045"/>
            <a:ext cx="281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27050" y="5211445"/>
            <a:ext cx="1842770" cy="137477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83870" y="4050665"/>
            <a:ext cx="4855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the softmax f(x) does the following transformation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54325" y="4939665"/>
            <a:ext cx="1721485" cy="15163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rgbClr val="FFFF00"/>
                </a:solidFill>
              </a:rPr>
              <a:t>sigmoid</a:t>
            </a:r>
            <a:endParaRPr lang="en-US" sz="240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892675" y="4366895"/>
            <a:ext cx="22225" cy="22047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99660" y="6553835"/>
            <a:ext cx="1964055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4377690" y="4395470"/>
            <a:ext cx="490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f(x)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6818630" y="6471285"/>
            <a:ext cx="281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69875" y="52114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916170" y="4874260"/>
            <a:ext cx="2416175" cy="1689735"/>
          </a:xfrm>
          <a:custGeom>
            <a:avLst/>
            <a:gdLst>
              <a:gd name="connisteX0" fmla="*/ 0 w 2416237"/>
              <a:gd name="connsiteY0" fmla="*/ 1681347 h 1689914"/>
              <a:gd name="connisteX1" fmla="*/ 831215 w 2416237"/>
              <a:gd name="connsiteY1" fmla="*/ 1621022 h 1689914"/>
              <a:gd name="connisteX2" fmla="*/ 1148080 w 2416237"/>
              <a:gd name="connsiteY2" fmla="*/ 1153027 h 1689914"/>
              <a:gd name="connisteX3" fmla="*/ 1148080 w 2416237"/>
              <a:gd name="connsiteY3" fmla="*/ 1153027 h 1689914"/>
              <a:gd name="connisteX4" fmla="*/ 1480820 w 2416237"/>
              <a:gd name="connsiteY4" fmla="*/ 276727 h 1689914"/>
              <a:gd name="connisteX5" fmla="*/ 2326640 w 2416237"/>
              <a:gd name="connsiteY5" fmla="*/ 19552 h 1689914"/>
              <a:gd name="connisteX6" fmla="*/ 2357120 w 2416237"/>
              <a:gd name="connsiteY6" fmla="*/ 34792 h 168991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2416237" h="1689914">
                <a:moveTo>
                  <a:pt x="0" y="1681347"/>
                </a:moveTo>
                <a:cubicBezTo>
                  <a:pt x="160020" y="1678807"/>
                  <a:pt x="601345" y="1726432"/>
                  <a:pt x="831215" y="1621022"/>
                </a:cubicBezTo>
                <a:cubicBezTo>
                  <a:pt x="1061085" y="1515612"/>
                  <a:pt x="1084580" y="1246372"/>
                  <a:pt x="1148080" y="1153027"/>
                </a:cubicBezTo>
                <a:cubicBezTo>
                  <a:pt x="1211580" y="1059682"/>
                  <a:pt x="1081405" y="1328287"/>
                  <a:pt x="1148080" y="1153027"/>
                </a:cubicBezTo>
                <a:cubicBezTo>
                  <a:pt x="1214755" y="977767"/>
                  <a:pt x="1245235" y="503422"/>
                  <a:pt x="1480820" y="276727"/>
                </a:cubicBezTo>
                <a:cubicBezTo>
                  <a:pt x="1716405" y="50032"/>
                  <a:pt x="2151380" y="67812"/>
                  <a:pt x="2326640" y="19552"/>
                </a:cubicBezTo>
                <a:cubicBezTo>
                  <a:pt x="2501900" y="-28708"/>
                  <a:pt x="2367915" y="26537"/>
                  <a:pt x="2357120" y="34792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6" idx="5"/>
            <a:endCxn id="30" idx="0"/>
          </p:cNvCxnSpPr>
          <p:nvPr/>
        </p:nvCxnSpPr>
        <p:spPr>
          <a:xfrm>
            <a:off x="4323715" y="6233795"/>
            <a:ext cx="592455" cy="321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95935" y="5211445"/>
            <a:ext cx="1876425" cy="1905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188595" y="4247515"/>
            <a:ext cx="3098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6600">
                <a:latin typeface="Arial" panose="020B0604020202020204" pitchFamily="34" charset="0"/>
                <a:cs typeface="Arial" panose="020B0604020202020204" pitchFamily="34" charset="0"/>
              </a:rPr>
              <a:t>͚</a:t>
            </a:r>
            <a:endParaRPr lang="en-US" sz="6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4896485" y="4874260"/>
            <a:ext cx="2435860" cy="406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4575810" y="4740910"/>
            <a:ext cx="304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4715510" y="65151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213360" y="6471285"/>
            <a:ext cx="298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6" presetClass="emph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05729 -0.001019 " pathEditMode="relative" rAng="0" ptsTypes="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3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800"/>
                            </p:stCondLst>
                            <p:childTnLst>
                              <p:par>
                                <p:cTn id="9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300"/>
                            </p:stCondLst>
                            <p:childTnLst>
                              <p:par>
                                <p:cTn id="9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5" grpId="0"/>
      <p:bldP spid="15" grpId="0"/>
      <p:bldP spid="12" grpId="0"/>
      <p:bldP spid="13" grpId="0"/>
      <p:bldP spid="27" grpId="0"/>
      <p:bldP spid="23" grpId="0"/>
      <p:bldP spid="16" grpId="0" bldLvl="0" animBg="1"/>
      <p:bldP spid="19" grpId="0"/>
      <p:bldP spid="25" grpId="0"/>
      <p:bldP spid="26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Sigmoid Function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86080" y="1488440"/>
            <a:ext cx="53009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function is monotonic ,which implies it is either entirely non-decreasing or non-increasing.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Observe that this scales the value between 0 and 1. Can you think of something else that lies between 0 and 1 ??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Probability. </a:t>
            </a:r>
            <a:r>
              <a:rPr lang="en-US"/>
              <a:t>H</a:t>
            </a:r>
            <a:r>
              <a:rPr lang="en-US"/>
              <a:t>ence , this can be used for predicting probability of the output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Tanh Function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Content Placeholder 2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287463" y="2383790"/>
          <a:ext cx="2780665" cy="1240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39800" imgH="419100" progId="Equation.KSEE3">
                  <p:embed/>
                </p:oleObj>
              </mc:Choice>
              <mc:Fallback>
                <p:oleObj name="" r:id="rId2" imgW="939800" imgH="4191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87463" y="2383790"/>
                        <a:ext cx="2780665" cy="1240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386080" y="1466215"/>
            <a:ext cx="53009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hyperbolic tangent function outputs the value between -1 to +1 and is expressed as follows: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86080" y="3704590"/>
            <a:ext cx="3449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let g(x) be linear function i.e g(x) =x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11810" y="4410710"/>
            <a:ext cx="0" cy="2174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6570" y="6586220"/>
            <a:ext cx="1964055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-8255" y="4379595"/>
            <a:ext cx="52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g(x)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415540" y="6456045"/>
            <a:ext cx="281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27050" y="5211445"/>
            <a:ext cx="1842770" cy="137477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83870" y="4050665"/>
            <a:ext cx="4533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the tanh f(x) does the following transformation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103620" y="4395470"/>
            <a:ext cx="22225" cy="22047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06035" y="5690235"/>
            <a:ext cx="1964055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5613400" y="4247515"/>
            <a:ext cx="490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f(x)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7050405" y="5715000"/>
            <a:ext cx="281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69875" y="52114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916170" y="4874260"/>
            <a:ext cx="2416175" cy="1689735"/>
          </a:xfrm>
          <a:custGeom>
            <a:avLst/>
            <a:gdLst>
              <a:gd name="connisteX0" fmla="*/ 0 w 2416237"/>
              <a:gd name="connsiteY0" fmla="*/ 1681347 h 1689914"/>
              <a:gd name="connisteX1" fmla="*/ 831215 w 2416237"/>
              <a:gd name="connsiteY1" fmla="*/ 1621022 h 1689914"/>
              <a:gd name="connisteX2" fmla="*/ 1148080 w 2416237"/>
              <a:gd name="connsiteY2" fmla="*/ 1153027 h 1689914"/>
              <a:gd name="connisteX3" fmla="*/ 1148080 w 2416237"/>
              <a:gd name="connsiteY3" fmla="*/ 1153027 h 1689914"/>
              <a:gd name="connisteX4" fmla="*/ 1480820 w 2416237"/>
              <a:gd name="connsiteY4" fmla="*/ 276727 h 1689914"/>
              <a:gd name="connisteX5" fmla="*/ 2326640 w 2416237"/>
              <a:gd name="connsiteY5" fmla="*/ 19552 h 1689914"/>
              <a:gd name="connisteX6" fmla="*/ 2357120 w 2416237"/>
              <a:gd name="connsiteY6" fmla="*/ 34792 h 168991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2416237" h="1689914">
                <a:moveTo>
                  <a:pt x="0" y="1681347"/>
                </a:moveTo>
                <a:cubicBezTo>
                  <a:pt x="160020" y="1678807"/>
                  <a:pt x="601345" y="1726432"/>
                  <a:pt x="831215" y="1621022"/>
                </a:cubicBezTo>
                <a:cubicBezTo>
                  <a:pt x="1061085" y="1515612"/>
                  <a:pt x="1084580" y="1246372"/>
                  <a:pt x="1148080" y="1153027"/>
                </a:cubicBezTo>
                <a:cubicBezTo>
                  <a:pt x="1211580" y="1059682"/>
                  <a:pt x="1081405" y="1328287"/>
                  <a:pt x="1148080" y="1153027"/>
                </a:cubicBezTo>
                <a:cubicBezTo>
                  <a:pt x="1214755" y="977767"/>
                  <a:pt x="1245235" y="503422"/>
                  <a:pt x="1480820" y="276727"/>
                </a:cubicBezTo>
                <a:cubicBezTo>
                  <a:pt x="1716405" y="50032"/>
                  <a:pt x="2151380" y="67812"/>
                  <a:pt x="2326640" y="19552"/>
                </a:cubicBezTo>
                <a:cubicBezTo>
                  <a:pt x="2501900" y="-28708"/>
                  <a:pt x="2367915" y="26537"/>
                  <a:pt x="2357120" y="34792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6" idx="5"/>
            <a:endCxn id="30" idx="0"/>
          </p:cNvCxnSpPr>
          <p:nvPr/>
        </p:nvCxnSpPr>
        <p:spPr>
          <a:xfrm>
            <a:off x="4345940" y="6233795"/>
            <a:ext cx="570230" cy="321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95935" y="5211445"/>
            <a:ext cx="1876425" cy="1905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188595" y="4247515"/>
            <a:ext cx="3098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6600">
                <a:latin typeface="Arial" panose="020B0604020202020204" pitchFamily="34" charset="0"/>
                <a:cs typeface="Arial" panose="020B0604020202020204" pitchFamily="34" charset="0"/>
              </a:rPr>
              <a:t>͚</a:t>
            </a:r>
            <a:endParaRPr lang="en-US" sz="6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4898390" y="6555740"/>
            <a:ext cx="1252220" cy="2032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5775325" y="4747895"/>
            <a:ext cx="304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5709285" y="569023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213360" y="6471285"/>
            <a:ext cx="298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6194425" y="6262370"/>
            <a:ext cx="663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-1</a:t>
            </a:r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6106795" y="4853940"/>
            <a:ext cx="1252220" cy="2032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54325" y="4939665"/>
            <a:ext cx="1721485" cy="15163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rgbClr val="FFFF00"/>
                </a:solidFill>
              </a:rPr>
              <a:t>tanh</a:t>
            </a:r>
            <a:endParaRPr lang="en-US" sz="24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6" presetClass="emph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05729 -0.001019 " pathEditMode="relative" rAng="0" ptsTypes="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3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800"/>
                            </p:stCondLst>
                            <p:childTnLst>
                              <p:par>
                                <p:cTn id="8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3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5" grpId="0"/>
      <p:bldP spid="15" grpId="0"/>
      <p:bldP spid="12" grpId="0"/>
      <p:bldP spid="13" grpId="0"/>
      <p:bldP spid="27" grpId="0"/>
      <p:bldP spid="23" grpId="0"/>
      <p:bldP spid="19" grpId="0"/>
      <p:bldP spid="25" grpId="0"/>
      <p:bldP spid="26" grpId="0"/>
      <p:bldP spid="20" grpId="0"/>
      <p:bldP spid="28" grpId="0"/>
      <p:bldP spid="3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Tanh Function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86080" y="1488440"/>
            <a:ext cx="53009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function is monotonic.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advantage is that the negative inputs will be mapped strongly negative and the zero inputs will be mapped near zero in the tanh graph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ReLU Function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Content Placeholder 2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760730" y="2942590"/>
          <a:ext cx="3834130" cy="662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295400" imgH="405765" progId="Equation.KSEE3">
                  <p:embed/>
                </p:oleObj>
              </mc:Choice>
              <mc:Fallback>
                <p:oleObj name="" r:id="rId2" imgW="1295400" imgH="405765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0730" y="2942590"/>
                        <a:ext cx="3834130" cy="662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386080" y="1466215"/>
            <a:ext cx="53009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b="1"/>
              <a:t>Rectified Linear </a:t>
            </a:r>
            <a:r>
              <a:rPr lang="en-US"/>
              <a:t>Unit function is another one of the most commonly used activation functions.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 outputs the value from 0 to infinity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 is basically a peicewise function and can be expressed as follows: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86080" y="3704590"/>
            <a:ext cx="2492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let g(x) be some function 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012190" y="4427220"/>
            <a:ext cx="0" cy="2174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6080" y="5699760"/>
            <a:ext cx="1964055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393065" y="4427220"/>
            <a:ext cx="52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g(x)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258060" y="5523230"/>
            <a:ext cx="281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026795" y="5010150"/>
            <a:ext cx="906780" cy="69024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83870" y="4050665"/>
            <a:ext cx="5344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the Relu function f(x) does the following transformation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103620" y="4395470"/>
            <a:ext cx="22225" cy="22047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06035" y="5690235"/>
            <a:ext cx="1964055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5613400" y="4247515"/>
            <a:ext cx="490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f(x)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7050405" y="5715000"/>
            <a:ext cx="281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69875" y="52114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cxnSp>
        <p:nvCxnSpPr>
          <p:cNvPr id="21" name="Straight Connector 20"/>
          <p:cNvCxnSpPr>
            <a:stCxn id="16" idx="5"/>
          </p:cNvCxnSpPr>
          <p:nvPr/>
        </p:nvCxnSpPr>
        <p:spPr>
          <a:xfrm flipV="1">
            <a:off x="4345940" y="5716905"/>
            <a:ext cx="1785620" cy="516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54325" y="4939665"/>
            <a:ext cx="1721485" cy="15163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rgbClr val="FFFF00"/>
                </a:solidFill>
              </a:rPr>
              <a:t>ReLU</a:t>
            </a:r>
            <a:endParaRPr lang="en-US" sz="2400">
              <a:solidFill>
                <a:srgbClr val="FFFF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54940" y="5690235"/>
            <a:ext cx="871855" cy="71437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125845" y="5015230"/>
            <a:ext cx="906780" cy="69024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6340475" y="1423670"/>
            <a:ext cx="43192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When we feed any negative input to RELU function it converts it to zero.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snag for being zero for all negative values is a problem called </a:t>
            </a:r>
            <a:r>
              <a:rPr lang="en-US" b="1"/>
              <a:t>dying RELU, </a:t>
            </a:r>
            <a:r>
              <a:rPr lang="en-US"/>
              <a:t>and a neuron is said to be dead if it always outputs zero.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6" presetClass="emph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74844 -0.002130 " pathEditMode="relative" ptsTypes="">
                                      <p:cBhvr>
                                        <p:cTn id="6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05729 -0.001019 " pathEditMode="relative" rAng="0" ptsTypes="">
                                      <p:cBhvr>
                                        <p:cTn id="6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3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800"/>
                            </p:stCondLst>
                            <p:childTnLst>
                              <p:par>
                                <p:cTn id="8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3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2" grpId="0"/>
      <p:bldP spid="13" grpId="0"/>
      <p:bldP spid="19" grpId="0"/>
      <p:bldP spid="20" grpId="0"/>
      <p:bldP spid="3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Leaky ReLU Function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Content Placeholder 2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579755" y="2388235"/>
          <a:ext cx="4097020" cy="662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384300" imgH="405765" progId="Equation.KSEE3">
                  <p:embed/>
                </p:oleObj>
              </mc:Choice>
              <mc:Fallback>
                <p:oleObj name="" r:id="rId2" imgW="1384300" imgH="405765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9755" y="2388235"/>
                        <a:ext cx="4097020" cy="662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386080" y="1466215"/>
            <a:ext cx="53009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b="1"/>
              <a:t>Leaky Rectified Linear </a:t>
            </a:r>
            <a:r>
              <a:rPr lang="en-US"/>
              <a:t>is variant of the ReLU that solves the dying ReLU problem.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 can be expressed as follows: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value of alpha is typically set to some low value say 0.01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86080" y="3704590"/>
            <a:ext cx="2492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let g(x) be some function 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012190" y="4427220"/>
            <a:ext cx="0" cy="2174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6080" y="5699760"/>
            <a:ext cx="1964055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393065" y="4427220"/>
            <a:ext cx="52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g(x)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258060" y="5523230"/>
            <a:ext cx="281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026795" y="5010150"/>
            <a:ext cx="906780" cy="69024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83870" y="4050665"/>
            <a:ext cx="5922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the Leaky Relu function f(x) does the following transformation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103620" y="4395470"/>
            <a:ext cx="22225" cy="22047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06035" y="5690235"/>
            <a:ext cx="1964055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5613400" y="4247515"/>
            <a:ext cx="490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f(x)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7050405" y="5715000"/>
            <a:ext cx="281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69875" y="52114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cxnSp>
        <p:nvCxnSpPr>
          <p:cNvPr id="21" name="Straight Connector 20"/>
          <p:cNvCxnSpPr>
            <a:stCxn id="16" idx="5"/>
          </p:cNvCxnSpPr>
          <p:nvPr/>
        </p:nvCxnSpPr>
        <p:spPr>
          <a:xfrm flipV="1">
            <a:off x="4345940" y="5900420"/>
            <a:ext cx="752475" cy="333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54325" y="4939665"/>
            <a:ext cx="1721485" cy="15163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rgbClr val="FFFF00"/>
                </a:solidFill>
              </a:rPr>
              <a:t>Leaky</a:t>
            </a:r>
            <a:endParaRPr lang="en-US" sz="2400">
              <a:solidFill>
                <a:srgbClr val="FFFF00"/>
              </a:solidFill>
            </a:endParaRPr>
          </a:p>
          <a:p>
            <a:pPr algn="ctr"/>
            <a:r>
              <a:rPr lang="en-US" sz="2400">
                <a:solidFill>
                  <a:srgbClr val="FFFF00"/>
                </a:solidFill>
              </a:rPr>
              <a:t>ReLU</a:t>
            </a:r>
            <a:endParaRPr lang="en-US" sz="2400">
              <a:solidFill>
                <a:srgbClr val="FFFF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54940" y="5690235"/>
            <a:ext cx="871855" cy="71437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125845" y="5015230"/>
            <a:ext cx="906780" cy="69024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6340475" y="1423670"/>
            <a:ext cx="43192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instead of setting some default value to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ɑ, we can send them as a parameter to a neural network and make the network learn the optimal value for it.</a:t>
            </a:r>
            <a:r>
              <a:rPr lang="en-US"/>
              <a:t> </a:t>
            </a: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099050" y="5705475"/>
            <a:ext cx="1026795" cy="19113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6" presetClass="emph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74844 -0.002130 " pathEditMode="relative" ptsTypes="">
                                      <p:cBhvr>
                                        <p:cTn id="6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05729 -0.001019 " pathEditMode="relative" rAng="0" ptsTypes="">
                                      <p:cBhvr>
                                        <p:cTn id="6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3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800"/>
                            </p:stCondLst>
                            <p:childTnLst>
                              <p:par>
                                <p:cTn id="8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3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8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2" grpId="0"/>
      <p:bldP spid="13" grpId="0"/>
      <p:bldP spid="19" grpId="0"/>
      <p:bldP spid="20" grpId="0"/>
      <p:bldP spid="31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3084</Words>
  <Application>WPS Presentation</Application>
  <PresentationFormat>Widescreen</PresentationFormat>
  <Paragraphs>222</Paragraphs>
  <Slides>11</Slides>
  <Notes>1</Notes>
  <HiddenSlides>0</HiddenSlides>
  <MMClips>4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VIGHNESH</cp:lastModifiedBy>
  <cp:revision>281</cp:revision>
  <dcterms:created xsi:type="dcterms:W3CDTF">2019-05-30T23:14:00Z</dcterms:created>
  <dcterms:modified xsi:type="dcterms:W3CDTF">2020-06-29T12:14:09Z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1033-11.2.0.9260</vt:lpwstr>
  </property>
</Properties>
</file>