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371" r:id="rId3"/>
    <p:sldId id="358" r:id="rId4"/>
    <p:sldId id="487" r:id="rId5"/>
    <p:sldId id="575" r:id="rId6"/>
    <p:sldId id="576" r:id="rId7"/>
    <p:sldId id="577" r:id="rId8"/>
    <p:sldId id="578" r:id="rId9"/>
    <p:sldId id="579" r:id="rId10"/>
    <p:sldId id="580"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esit" initials="p"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ACAF"/>
    <a:srgbClr val="AD7E66"/>
    <a:srgbClr val="24FA24"/>
    <a:srgbClr val="DFA267"/>
    <a:srgbClr val="FEDC32"/>
    <a:srgbClr val="FDBA53"/>
    <a:srgbClr val="F4B350"/>
    <a:srgbClr val="10B9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392" autoAdjust="0"/>
    <p:restoredTop sz="94660"/>
  </p:normalViewPr>
  <p:slideViewPr>
    <p:cSldViewPr snapToGrid="0">
      <p:cViewPr varScale="1">
        <p:scale>
          <a:sx n="68" d="100"/>
          <a:sy n="68" d="100"/>
        </p:scale>
        <p:origin x="90" y="156"/>
      </p:cViewPr>
      <p:guideLst>
        <p:guide orient="horz" pos="2192"/>
        <p:guide pos="3408"/>
      </p:guideLst>
    </p:cSldViewPr>
  </p:slideViewPr>
  <p:notesTextViewPr>
    <p:cViewPr>
      <p:scale>
        <a:sx n="1" d="1"/>
        <a:sy n="1" d="1"/>
      </p:scale>
      <p:origin x="0" y="0"/>
    </p:cViewPr>
  </p:notesTextViewPr>
  <p:sorterViewPr>
    <p:cViewPr>
      <p:scale>
        <a:sx n="60" d="100"/>
        <a:sy n="60" d="100"/>
      </p:scale>
      <p:origin x="0" y="-966"/>
    </p:cViewPr>
  </p:sorterViewPr>
  <p:gridSpacing cx="36000" cy="36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15F1D9-884D-41D9-96D2-9A92A4793127}"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C58D0-0259-4AA5-A861-577CA019336C}"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0697723-E498-4D64-BBB6-490ED1364A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30BA08-B69C-4752-B2CF-0C56A0BACDE6}"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C0697723-E498-4D64-BBB6-490ED1364A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30BA08-B69C-4752-B2CF-0C56A0BACDE6}"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C0697723-E498-4D64-BBB6-490ED1364A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30BA08-B69C-4752-B2CF-0C56A0BACDE6}"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C0697723-E498-4D64-BBB6-490ED1364A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30BA08-B69C-4752-B2CF-0C56A0BACDE6}"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0697723-E498-4D64-BBB6-490ED1364A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30BA08-B69C-4752-B2CF-0C56A0BACDE6}"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C0697723-E498-4D64-BBB6-490ED1364AC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30BA08-B69C-4752-B2CF-0C56A0BACDE6}"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C0697723-E498-4D64-BBB6-490ED1364AC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30BA08-B69C-4752-B2CF-0C56A0BACDE6}"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0697723-E498-4D64-BBB6-490ED1364AC9}"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30BA08-B69C-4752-B2CF-0C56A0BACDE6}"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697723-E498-4D64-BBB6-490ED1364AC9}"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430BA08-B69C-4752-B2CF-0C56A0BACDE6}"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0697723-E498-4D64-BBB6-490ED1364AC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30BA08-B69C-4752-B2CF-0C56A0BACDE6}"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0697723-E498-4D64-BBB6-490ED1364AC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30BA08-B69C-4752-B2CF-0C56A0BACDE6}"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97723-E498-4D64-BBB6-490ED1364AC9}"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0BA08-B69C-4752-B2CF-0C56A0BACDE6}"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2.xml"/><Relationship Id="rId7" Type="http://schemas.openxmlformats.org/officeDocument/2006/relationships/image" Target="../media/image5.wmf"/><Relationship Id="rId6" Type="http://schemas.openxmlformats.org/officeDocument/2006/relationships/oleObject" Target="../embeddings/oleObject3.bin"/><Relationship Id="rId5" Type="http://schemas.openxmlformats.org/officeDocument/2006/relationships/image" Target="../media/image4.wmf"/><Relationship Id="rId4" Type="http://schemas.openxmlformats.org/officeDocument/2006/relationships/oleObject" Target="../embeddings/oleObject2.bin"/><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781916" y="1688267"/>
            <a:ext cx="7497214" cy="1200329"/>
          </a:xfrm>
          <a:prstGeom prst="rect">
            <a:avLst/>
          </a:prstGeom>
        </p:spPr>
        <p:txBody>
          <a:bodyPr wrap="square">
            <a:spAutoFit/>
          </a:bodyPr>
          <a:lstStyle/>
          <a:p>
            <a:r>
              <a:rPr lang="en-US" sz="3600" b="1" dirty="0">
                <a:solidFill>
                  <a:schemeClr val="accent2">
                    <a:lumMod val="75000"/>
                  </a:schemeClr>
                </a:solidFill>
              </a:rPr>
              <a:t>MACHINE </a:t>
            </a:r>
            <a:endParaRPr lang="en-US" sz="3600" b="1" dirty="0">
              <a:solidFill>
                <a:schemeClr val="accent2">
                  <a:lumMod val="75000"/>
                </a:schemeClr>
              </a:solidFill>
            </a:endParaRPr>
          </a:p>
          <a:p>
            <a:r>
              <a:rPr lang="en-US" sz="3600" b="1" dirty="0">
                <a:solidFill>
                  <a:schemeClr val="accent2">
                    <a:lumMod val="75000"/>
                  </a:schemeClr>
                </a:solidFill>
              </a:rPr>
              <a:t>INTELLIGENCE</a:t>
            </a:r>
            <a:endParaRPr lang="en-US" sz="3600" b="1" dirty="0">
              <a:solidFill>
                <a:schemeClr val="accent2">
                  <a:lumMod val="75000"/>
                </a:schemeClr>
              </a:solidFill>
            </a:endParaRPr>
          </a:p>
        </p:txBody>
      </p:sp>
      <p:sp>
        <p:nvSpPr>
          <p:cNvPr id="13" name="Rectangle 12"/>
          <p:cNvSpPr/>
          <p:nvPr/>
        </p:nvSpPr>
        <p:spPr>
          <a:xfrm>
            <a:off x="4781916" y="2841955"/>
            <a:ext cx="7497214" cy="1198880"/>
          </a:xfrm>
          <a:prstGeom prst="rect">
            <a:avLst/>
          </a:prstGeom>
        </p:spPr>
        <p:txBody>
          <a:bodyPr wrap="square">
            <a:spAutoFit/>
          </a:bodyPr>
          <a:lstStyle/>
          <a:p>
            <a:pPr algn="l">
              <a:lnSpc>
                <a:spcPct val="100000"/>
              </a:lnSpc>
            </a:pPr>
            <a:r>
              <a:rPr lang="en-US" sz="3600" b="1" dirty="0">
                <a:solidFill>
                  <a:schemeClr val="accent1">
                    <a:lumMod val="75000"/>
                  </a:schemeClr>
                </a:solidFill>
              </a:rPr>
              <a:t>VANISHING AND EXPLOIDING GRADIENTS</a:t>
            </a:r>
            <a:endParaRPr lang="en-US" sz="3600" b="1" dirty="0">
              <a:solidFill>
                <a:schemeClr val="accent1">
                  <a:lumMod val="75000"/>
                </a:schemeClr>
              </a:solidFill>
            </a:endParaRPr>
          </a:p>
        </p:txBody>
      </p:sp>
      <p:sp>
        <p:nvSpPr>
          <p:cNvPr id="14" name="Rectangle 13"/>
          <p:cNvSpPr/>
          <p:nvPr/>
        </p:nvSpPr>
        <p:spPr>
          <a:xfrm>
            <a:off x="4781916" y="4415503"/>
            <a:ext cx="7497214" cy="461665"/>
          </a:xfrm>
          <a:prstGeom prst="rect">
            <a:avLst/>
          </a:prstGeom>
        </p:spPr>
        <p:txBody>
          <a:bodyPr wrap="square">
            <a:spAutoFit/>
          </a:bodyPr>
          <a:lstStyle/>
          <a:p>
            <a:r>
              <a:rPr lang="en-US" sz="2400" b="1" dirty="0"/>
              <a:t>K.S.Srinivas</a:t>
            </a:r>
            <a:endParaRPr lang="en-IN" sz="2400" b="1" dirty="0"/>
          </a:p>
        </p:txBody>
      </p:sp>
      <p:sp>
        <p:nvSpPr>
          <p:cNvPr id="15" name="Rectangle 14"/>
          <p:cNvSpPr/>
          <p:nvPr/>
        </p:nvSpPr>
        <p:spPr>
          <a:xfrm>
            <a:off x="4781916" y="4813108"/>
            <a:ext cx="7497214" cy="461665"/>
          </a:xfrm>
          <a:prstGeom prst="rect">
            <a:avLst/>
          </a:prstGeom>
        </p:spPr>
        <p:txBody>
          <a:bodyPr wrap="square">
            <a:spAutoFit/>
          </a:bodyPr>
          <a:lstStyle/>
          <a:p>
            <a:r>
              <a:rPr lang="en-US" sz="2400" dirty="0"/>
              <a:t>Department of Computer Science and Engineering</a:t>
            </a:r>
            <a:endParaRPr lang="en-IN" sz="2400" dirty="0"/>
          </a:p>
        </p:txBody>
      </p:sp>
      <p:grpSp>
        <p:nvGrpSpPr>
          <p:cNvPr id="20" name="Group 19"/>
          <p:cNvGrpSpPr/>
          <p:nvPr/>
        </p:nvGrpSpPr>
        <p:grpSpPr>
          <a:xfrm>
            <a:off x="313844" y="5489699"/>
            <a:ext cx="1066895" cy="1078155"/>
            <a:chOff x="313844" y="5489699"/>
            <a:chExt cx="1066895" cy="1078155"/>
          </a:xfrm>
          <a:solidFill>
            <a:schemeClr val="accent2">
              <a:lumMod val="75000"/>
            </a:schemeClr>
          </a:solidFill>
        </p:grpSpPr>
        <p:sp>
          <p:nvSpPr>
            <p:cNvPr id="24" name="Rectangle 23"/>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flipV="1">
            <a:off x="4287946" y="2887307"/>
            <a:ext cx="4581449"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287946" y="3249144"/>
            <a:ext cx="7497214" cy="461665"/>
          </a:xfrm>
          <a:prstGeom prst="rect">
            <a:avLst/>
          </a:prstGeom>
        </p:spPr>
        <p:txBody>
          <a:bodyPr wrap="square">
            <a:spAutoFit/>
          </a:bodyPr>
          <a:lstStyle/>
          <a:p>
            <a:r>
              <a:rPr lang="en-US" sz="2400" b="1" dirty="0"/>
              <a:t>K.S.Srinivas</a:t>
            </a:r>
            <a:endParaRPr lang="en-IN" sz="2400" b="1" dirty="0"/>
          </a:p>
        </p:txBody>
      </p:sp>
      <p:sp>
        <p:nvSpPr>
          <p:cNvPr id="21" name="Rectangle 20"/>
          <p:cNvSpPr/>
          <p:nvPr/>
        </p:nvSpPr>
        <p:spPr>
          <a:xfrm>
            <a:off x="4287946" y="3540583"/>
            <a:ext cx="7497214" cy="461665"/>
          </a:xfrm>
          <a:prstGeom prst="rect">
            <a:avLst/>
          </a:prstGeom>
        </p:spPr>
        <p:txBody>
          <a:bodyPr wrap="square">
            <a:spAutoFit/>
          </a:bodyPr>
          <a:lstStyle/>
          <a:p>
            <a:r>
              <a:rPr lang="en-US" sz="2400" b="1" dirty="0"/>
              <a:t>srinivasks@pes.edu</a:t>
            </a:r>
            <a:endParaRPr lang="en-IN" sz="2400" b="1" dirty="0"/>
          </a:p>
        </p:txBody>
      </p:sp>
      <p:sp>
        <p:nvSpPr>
          <p:cNvPr id="22" name="Rectangle 21"/>
          <p:cNvSpPr/>
          <p:nvPr/>
        </p:nvSpPr>
        <p:spPr>
          <a:xfrm>
            <a:off x="4173705" y="3937419"/>
            <a:ext cx="7497214" cy="398780"/>
          </a:xfrm>
          <a:prstGeom prst="rect">
            <a:avLst/>
          </a:prstGeom>
        </p:spPr>
        <p:txBody>
          <a:bodyPr wrap="square">
            <a:spAutoFit/>
          </a:bodyPr>
          <a:lstStyle/>
          <a:p>
            <a:r>
              <a:rPr lang="en-US" sz="2000" dirty="0"/>
              <a:t>+91 80 2672 1983 Extn 701</a:t>
            </a:r>
            <a:endParaRPr lang="en-IN" sz="2000" dirty="0"/>
          </a:p>
        </p:txBody>
      </p:sp>
      <p:grpSp>
        <p:nvGrpSpPr>
          <p:cNvPr id="23" name="Group 22"/>
          <p:cNvGrpSpPr/>
          <p:nvPr/>
        </p:nvGrpSpPr>
        <p:grpSpPr>
          <a:xfrm>
            <a:off x="313844" y="349466"/>
            <a:ext cx="11518407" cy="6218388"/>
            <a:chOff x="313844" y="349466"/>
            <a:chExt cx="11518407" cy="6218388"/>
          </a:xfrm>
          <a:solidFill>
            <a:schemeClr val="accent2">
              <a:lumMod val="60000"/>
              <a:lumOff val="40000"/>
            </a:schemeClr>
          </a:solidFill>
        </p:grpSpPr>
        <p:sp>
          <p:nvSpPr>
            <p:cNvPr id="24" name="Rectangle 23"/>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2"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51752" y="1606241"/>
            <a:ext cx="2369218" cy="3550188"/>
          </a:xfrm>
          <a:prstGeom prst="rect">
            <a:avLst/>
          </a:prstGeom>
        </p:spPr>
      </p:pic>
      <p:sp>
        <p:nvSpPr>
          <p:cNvPr id="19" name="Rectangle 18"/>
          <p:cNvSpPr/>
          <p:nvPr/>
        </p:nvSpPr>
        <p:spPr>
          <a:xfrm>
            <a:off x="4287946" y="2068426"/>
            <a:ext cx="7497214" cy="553998"/>
          </a:xfrm>
          <a:prstGeom prst="rect">
            <a:avLst/>
          </a:prstGeom>
        </p:spPr>
        <p:txBody>
          <a:bodyPr wrap="square">
            <a:spAutoFit/>
          </a:bodyPr>
          <a:lstStyle/>
          <a:p>
            <a:r>
              <a:rPr lang="en-US" sz="3000" b="1" dirty="0">
                <a:solidFill>
                  <a:srgbClr val="DFA267"/>
                </a:solidFill>
              </a:rPr>
              <a:t>T</a:t>
            </a:r>
            <a:r>
              <a:rPr lang="en-IN" sz="3000" b="1" dirty="0">
                <a:solidFill>
                  <a:srgbClr val="DFA267"/>
                </a:solidFill>
              </a:rPr>
              <a:t>HANK YOU</a:t>
            </a:r>
            <a:endParaRPr lang="en-IN" sz="3000" b="1" dirty="0">
              <a:solidFill>
                <a:srgbClr val="DFA267"/>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98883" y="1849772"/>
            <a:ext cx="7497214" cy="646331"/>
          </a:xfrm>
          <a:prstGeom prst="rect">
            <a:avLst/>
          </a:prstGeom>
        </p:spPr>
        <p:txBody>
          <a:bodyPr wrap="square">
            <a:spAutoFit/>
          </a:bodyPr>
          <a:lstStyle/>
          <a:p>
            <a:r>
              <a:rPr lang="en-US" sz="3600" b="1" cap="all" dirty="0"/>
              <a:t>MACHINE INTELLIGENCE</a:t>
            </a:r>
            <a:endParaRPr lang="en-US" sz="3600" b="1" cap="all" dirty="0"/>
          </a:p>
        </p:txBody>
      </p:sp>
      <p:sp>
        <p:nvSpPr>
          <p:cNvPr id="14" name="Rectangle 13"/>
          <p:cNvSpPr/>
          <p:nvPr/>
        </p:nvSpPr>
        <p:spPr>
          <a:xfrm>
            <a:off x="598883" y="5489699"/>
            <a:ext cx="7497214" cy="461665"/>
          </a:xfrm>
          <a:prstGeom prst="rect">
            <a:avLst/>
          </a:prstGeom>
        </p:spPr>
        <p:txBody>
          <a:bodyPr wrap="square">
            <a:spAutoFit/>
          </a:bodyPr>
          <a:lstStyle/>
          <a:p>
            <a:r>
              <a:rPr lang="en-US" sz="2400" b="1" dirty="0" err="1"/>
              <a:t>K.S.Srinivas</a:t>
            </a:r>
            <a:endParaRPr lang="en-IN" sz="2400" b="1" dirty="0"/>
          </a:p>
        </p:txBody>
      </p:sp>
      <p:sp>
        <p:nvSpPr>
          <p:cNvPr id="15" name="Rectangle 14"/>
          <p:cNvSpPr/>
          <p:nvPr/>
        </p:nvSpPr>
        <p:spPr>
          <a:xfrm>
            <a:off x="598883" y="5887304"/>
            <a:ext cx="7497214" cy="400110"/>
          </a:xfrm>
          <a:prstGeom prst="rect">
            <a:avLst/>
          </a:prstGeom>
        </p:spPr>
        <p:txBody>
          <a:bodyPr wrap="square">
            <a:spAutoFit/>
          </a:bodyPr>
          <a:lstStyle/>
          <a:p>
            <a:r>
              <a:rPr lang="en-US" sz="2000" dirty="0"/>
              <a:t>Department of Computer Science and Engineering</a:t>
            </a:r>
            <a:endParaRPr lang="en-IN" sz="2000" dirty="0"/>
          </a:p>
        </p:txBody>
      </p:sp>
      <p:grpSp>
        <p:nvGrpSpPr>
          <p:cNvPr id="20" name="Group 19"/>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 name="Rectangle 12"/>
          <p:cNvSpPr/>
          <p:nvPr/>
        </p:nvSpPr>
        <p:spPr>
          <a:xfrm>
            <a:off x="313421" y="2829255"/>
            <a:ext cx="7497214" cy="1198880"/>
          </a:xfrm>
          <a:prstGeom prst="rect">
            <a:avLst/>
          </a:prstGeom>
        </p:spPr>
        <p:txBody>
          <a:bodyPr wrap="square">
            <a:spAutoFit/>
          </a:bodyPr>
          <a:p>
            <a:pPr algn="l">
              <a:lnSpc>
                <a:spcPct val="100000"/>
              </a:lnSpc>
            </a:pPr>
            <a:r>
              <a:rPr lang="en-US" sz="3600" b="1" dirty="0">
                <a:solidFill>
                  <a:schemeClr val="accent1">
                    <a:lumMod val="75000"/>
                  </a:schemeClr>
                </a:solidFill>
                <a:sym typeface="+mn-ea"/>
              </a:rPr>
              <a:t>VANISHING AND EXPLOIDING GRADIENTS</a:t>
            </a:r>
            <a:endParaRPr lang="en-US" sz="3600" b="1" dirty="0">
              <a:solidFill>
                <a:schemeClr val="accent1">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endParaRPr lang="en-US" sz="2400" b="1" dirty="0">
              <a:solidFill>
                <a:schemeClr val="accent1">
                  <a:lumMod val="75000"/>
                </a:schemeClr>
              </a:solidFill>
            </a:endParaRPr>
          </a:p>
        </p:txBody>
      </p:sp>
      <p:sp>
        <p:nvSpPr>
          <p:cNvPr id="55" name="CustomShape 3"/>
          <p:cNvSpPr/>
          <p:nvPr/>
        </p:nvSpPr>
        <p:spPr>
          <a:xfrm>
            <a:off x="225425" y="1268095"/>
            <a:ext cx="4817110" cy="32137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endParaRPr lang="en-IN" sz="1800" b="0" strike="noStrike" spc="-1">
              <a:solidFill>
                <a:srgbClr val="000000"/>
              </a:solidFill>
              <a:uFill>
                <a:solidFill>
                  <a:srgbClr val="FFFFFF"/>
                </a:solidFill>
              </a:uFill>
              <a:latin typeface="Arial" panose="020B0604020202020204"/>
            </a:endParaRPr>
          </a:p>
        </p:txBody>
      </p:sp>
      <p:sp>
        <p:nvSpPr>
          <p:cNvPr id="2" name="Rectangle 6"/>
          <p:cNvSpPr/>
          <p:nvPr/>
        </p:nvSpPr>
        <p:spPr>
          <a:xfrm>
            <a:off x="392835" y="713493"/>
            <a:ext cx="7999758" cy="460375"/>
          </a:xfrm>
          <a:prstGeom prst="rect">
            <a:avLst/>
          </a:prstGeom>
        </p:spPr>
        <p:txBody>
          <a:bodyPr wrap="square">
            <a:spAutoFit/>
          </a:bodyPr>
          <a:p>
            <a:r>
              <a:rPr lang="en-US" altLang="en-IN" sz="2400" b="1" dirty="0">
                <a:solidFill>
                  <a:schemeClr val="accent2">
                    <a:lumMod val="75000"/>
                  </a:schemeClr>
                </a:solidFill>
              </a:rPr>
              <a:t>Exploding and Vanishing Gradient</a:t>
            </a:r>
            <a:endParaRPr lang="en-US" altLang="en-IN" sz="2400" b="1" dirty="0">
              <a:solidFill>
                <a:schemeClr val="accent2">
                  <a:lumMod val="75000"/>
                </a:schemeClr>
              </a:solidFill>
            </a:endParaRPr>
          </a:p>
        </p:txBody>
      </p:sp>
      <p:sp>
        <p:nvSpPr>
          <p:cNvPr id="12" name="Rounded Rectangle 11"/>
          <p:cNvSpPr/>
          <p:nvPr/>
        </p:nvSpPr>
        <p:spPr>
          <a:xfrm>
            <a:off x="5250815" y="1384300"/>
            <a:ext cx="4968875" cy="2492375"/>
          </a:xfrm>
          <a:prstGeom prst="roundRect">
            <a:avLst/>
          </a:prstGeom>
          <a:noFill/>
          <a:ln w="38100">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marL="285750" indent="-285750" algn="l">
              <a:buFont typeface="Arial" panose="020B0604020202020204" pitchFamily="34" charset="0"/>
              <a:buChar char="•"/>
            </a:pPr>
            <a:r>
              <a:rPr lang="en-US">
                <a:solidFill>
                  <a:schemeClr val="tx1"/>
                </a:solidFill>
              </a:rPr>
              <a:t>one of the problem with training our deep neural network is that is vanishing and exploiding gradients</a:t>
            </a:r>
            <a:endParaRPr lang="en-US">
              <a:solidFill>
                <a:schemeClr val="tx1"/>
              </a:solidFill>
            </a:endParaRPr>
          </a:p>
          <a:p>
            <a:pPr marL="285750" indent="-285750" algn="l">
              <a:buFont typeface="Arial" panose="020B0604020202020204" pitchFamily="34" charset="0"/>
              <a:buChar char="•"/>
            </a:pPr>
            <a:r>
              <a:rPr lang="en-US">
                <a:solidFill>
                  <a:schemeClr val="tx1"/>
                </a:solidFill>
              </a:rPr>
              <a:t>which means when we calculate our derivative ,some times it may become very big or some times very small,which makes training difficult</a:t>
            </a: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Effect transition="in" filter="blinds(horizontal)">
                                      <p:cBhvr>
                                        <p:cTn id="11"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endParaRPr lang="en-US" sz="2400" b="1" dirty="0">
              <a:solidFill>
                <a:schemeClr val="accent1">
                  <a:lumMod val="75000"/>
                </a:schemeClr>
              </a:solidFill>
            </a:endParaRPr>
          </a:p>
        </p:txBody>
      </p:sp>
      <p:sp>
        <p:nvSpPr>
          <p:cNvPr id="55" name="CustomShape 3"/>
          <p:cNvSpPr/>
          <p:nvPr/>
        </p:nvSpPr>
        <p:spPr>
          <a:xfrm>
            <a:off x="225425" y="1268095"/>
            <a:ext cx="4817110" cy="32137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endParaRPr lang="en-IN" sz="1800" b="0" strike="noStrike" spc="-1">
              <a:solidFill>
                <a:srgbClr val="000000"/>
              </a:solidFill>
              <a:uFill>
                <a:solidFill>
                  <a:srgbClr val="FFFFFF"/>
                </a:solidFill>
              </a:uFill>
              <a:latin typeface="Arial" panose="020B0604020202020204"/>
            </a:endParaRPr>
          </a:p>
        </p:txBody>
      </p:sp>
      <p:sp>
        <p:nvSpPr>
          <p:cNvPr id="2" name="Rectangle 6"/>
          <p:cNvSpPr/>
          <p:nvPr/>
        </p:nvSpPr>
        <p:spPr>
          <a:xfrm>
            <a:off x="392835" y="713493"/>
            <a:ext cx="7999758" cy="460375"/>
          </a:xfrm>
          <a:prstGeom prst="rect">
            <a:avLst/>
          </a:prstGeom>
        </p:spPr>
        <p:txBody>
          <a:bodyPr wrap="square">
            <a:spAutoFit/>
          </a:bodyPr>
          <a:p>
            <a:r>
              <a:rPr lang="en-US" altLang="en-IN" sz="2400" b="1" dirty="0">
                <a:solidFill>
                  <a:schemeClr val="accent2">
                    <a:lumMod val="75000"/>
                  </a:schemeClr>
                </a:solidFill>
              </a:rPr>
              <a:t>Exploding and Vanishing Gradient</a:t>
            </a:r>
            <a:endParaRPr lang="en-US" altLang="en-IN" sz="2400" b="1" dirty="0">
              <a:solidFill>
                <a:schemeClr val="accent2">
                  <a:lumMod val="75000"/>
                </a:schemeClr>
              </a:solidFill>
            </a:endParaRPr>
          </a:p>
        </p:txBody>
      </p:sp>
      <p:sp>
        <p:nvSpPr>
          <p:cNvPr id="12" name="Rounded Rectangle 11"/>
          <p:cNvSpPr/>
          <p:nvPr/>
        </p:nvSpPr>
        <p:spPr>
          <a:xfrm>
            <a:off x="5610225" y="1268095"/>
            <a:ext cx="4968875" cy="2492375"/>
          </a:xfrm>
          <a:prstGeom prst="roundRect">
            <a:avLst/>
          </a:prstGeom>
          <a:noFill/>
          <a:ln w="38100">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marL="285750" indent="-285750" algn="l">
              <a:buFont typeface="Arial" panose="020B0604020202020204" pitchFamily="34" charset="0"/>
              <a:buChar char="•"/>
            </a:pPr>
            <a:r>
              <a:rPr lang="en-US">
                <a:solidFill>
                  <a:schemeClr val="tx1"/>
                </a:solidFill>
              </a:rPr>
              <a:t>consider deep neural network</a:t>
            </a:r>
            <a:endParaRPr lang="en-US">
              <a:solidFill>
                <a:schemeClr val="tx1"/>
              </a:solidFill>
            </a:endParaRPr>
          </a:p>
          <a:p>
            <a:pPr marL="285750" indent="-285750" algn="l">
              <a:buFont typeface="Arial" panose="020B0604020202020204" pitchFamily="34" charset="0"/>
              <a:buChar char="•"/>
            </a:pPr>
            <a:r>
              <a:rPr lang="en-US">
                <a:solidFill>
                  <a:schemeClr val="tx1"/>
                </a:solidFill>
              </a:rPr>
              <a:t>this network will have the following parameter</a:t>
            </a:r>
            <a:endParaRPr lang="en-US">
              <a:solidFill>
                <a:schemeClr val="tx1"/>
              </a:solidFill>
            </a:endParaRPr>
          </a:p>
          <a:p>
            <a:pPr marL="285750" indent="-285750" algn="l">
              <a:buFont typeface="Arial" panose="020B0604020202020204" pitchFamily="34" charset="0"/>
              <a:buChar char="•"/>
            </a:pPr>
            <a:r>
              <a:rPr lang="en-US">
                <a:solidFill>
                  <a:schemeClr val="tx1"/>
                </a:solidFill>
              </a:rPr>
              <a:t>For our simplicity lets say all bias are 0,and our activation function is linear that is a(x)=x</a:t>
            </a:r>
            <a:endParaRPr lang="en-US">
              <a:solidFill>
                <a:schemeClr val="tx1"/>
              </a:solidFill>
            </a:endParaRPr>
          </a:p>
          <a:p>
            <a:pPr marL="285750" indent="-285750" algn="l">
              <a:buFont typeface="Arial" panose="020B0604020202020204" pitchFamily="34" charset="0"/>
              <a:buChar char="•"/>
            </a:pPr>
            <a:r>
              <a:rPr lang="en-US">
                <a:solidFill>
                  <a:schemeClr val="tx1"/>
                </a:solidFill>
              </a:rPr>
              <a:t>then we can show that</a:t>
            </a:r>
            <a:endParaRPr lang="en-US">
              <a:solidFill>
                <a:schemeClr val="tx1"/>
              </a:solidFill>
            </a:endParaRPr>
          </a:p>
          <a:p>
            <a:pPr marL="285750" indent="-285750" algn="l">
              <a:buFont typeface="Arial" panose="020B0604020202020204" pitchFamily="34" charset="0"/>
              <a:buChar char="•"/>
            </a:pPr>
            <a:r>
              <a:rPr lang="en-US">
                <a:solidFill>
                  <a:schemeClr val="tx1"/>
                </a:solidFill>
              </a:rPr>
              <a:t>similarly</a:t>
            </a:r>
            <a:endParaRPr lang="en-US">
              <a:solidFill>
                <a:schemeClr val="tx1"/>
              </a:solidFill>
            </a:endParaRPr>
          </a:p>
        </p:txBody>
      </p:sp>
      <p:sp>
        <p:nvSpPr>
          <p:cNvPr id="3" name="Oval 2"/>
          <p:cNvSpPr/>
          <p:nvPr/>
        </p:nvSpPr>
        <p:spPr>
          <a:xfrm>
            <a:off x="1750695" y="4319905"/>
            <a:ext cx="347345" cy="3479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Oval 3"/>
          <p:cNvSpPr/>
          <p:nvPr/>
        </p:nvSpPr>
        <p:spPr>
          <a:xfrm>
            <a:off x="1750695" y="5217795"/>
            <a:ext cx="347345" cy="3479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Oval 4"/>
          <p:cNvSpPr/>
          <p:nvPr/>
        </p:nvSpPr>
        <p:spPr>
          <a:xfrm>
            <a:off x="2602865" y="4319905"/>
            <a:ext cx="347345" cy="3479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Oval 6"/>
          <p:cNvSpPr/>
          <p:nvPr/>
        </p:nvSpPr>
        <p:spPr>
          <a:xfrm>
            <a:off x="2602865" y="5217795"/>
            <a:ext cx="347345" cy="3479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0" name="Straight Arrow Connector 9"/>
          <p:cNvCxnSpPr>
            <a:stCxn id="3" idx="5"/>
            <a:endCxn id="7" idx="2"/>
          </p:cNvCxnSpPr>
          <p:nvPr/>
        </p:nvCxnSpPr>
        <p:spPr>
          <a:xfrm>
            <a:off x="2047240" y="4617085"/>
            <a:ext cx="555625" cy="774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6"/>
            <a:endCxn id="5" idx="1"/>
          </p:cNvCxnSpPr>
          <p:nvPr/>
        </p:nvCxnSpPr>
        <p:spPr>
          <a:xfrm flipV="1">
            <a:off x="2098040" y="4370705"/>
            <a:ext cx="555625" cy="1021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3" idx="6"/>
          </p:cNvCxnSpPr>
          <p:nvPr/>
        </p:nvCxnSpPr>
        <p:spPr>
          <a:xfrm>
            <a:off x="2098040" y="4493895"/>
            <a:ext cx="492125" cy="7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6"/>
          </p:cNvCxnSpPr>
          <p:nvPr/>
        </p:nvCxnSpPr>
        <p:spPr>
          <a:xfrm flipV="1">
            <a:off x="2098040" y="5377815"/>
            <a:ext cx="492125" cy="13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3309620" y="4327525"/>
            <a:ext cx="347345" cy="3479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Oval 15"/>
          <p:cNvSpPr/>
          <p:nvPr/>
        </p:nvSpPr>
        <p:spPr>
          <a:xfrm>
            <a:off x="3309620" y="5225415"/>
            <a:ext cx="347345" cy="3479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 name="Oval 16"/>
          <p:cNvSpPr/>
          <p:nvPr/>
        </p:nvSpPr>
        <p:spPr>
          <a:xfrm>
            <a:off x="4161790" y="4327525"/>
            <a:ext cx="347345" cy="3479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Oval 17"/>
          <p:cNvSpPr/>
          <p:nvPr/>
        </p:nvSpPr>
        <p:spPr>
          <a:xfrm>
            <a:off x="4161790" y="5225415"/>
            <a:ext cx="347345" cy="3479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9" name="Straight Arrow Connector 18"/>
          <p:cNvCxnSpPr>
            <a:stCxn id="15" idx="5"/>
            <a:endCxn id="18" idx="2"/>
          </p:cNvCxnSpPr>
          <p:nvPr/>
        </p:nvCxnSpPr>
        <p:spPr>
          <a:xfrm>
            <a:off x="3606165" y="4624705"/>
            <a:ext cx="555625" cy="774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6"/>
            <a:endCxn id="17" idx="1"/>
          </p:cNvCxnSpPr>
          <p:nvPr/>
        </p:nvCxnSpPr>
        <p:spPr>
          <a:xfrm flipV="1">
            <a:off x="3656965" y="4378325"/>
            <a:ext cx="555625" cy="1021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6"/>
          </p:cNvCxnSpPr>
          <p:nvPr/>
        </p:nvCxnSpPr>
        <p:spPr>
          <a:xfrm>
            <a:off x="3656965" y="4501515"/>
            <a:ext cx="492125" cy="7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6" idx="6"/>
          </p:cNvCxnSpPr>
          <p:nvPr/>
        </p:nvCxnSpPr>
        <p:spPr>
          <a:xfrm flipV="1">
            <a:off x="3656965" y="5385435"/>
            <a:ext cx="492125" cy="13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817745" y="4327525"/>
            <a:ext cx="347345" cy="3479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4" name="Oval 23"/>
          <p:cNvSpPr/>
          <p:nvPr/>
        </p:nvSpPr>
        <p:spPr>
          <a:xfrm>
            <a:off x="4817745" y="5225415"/>
            <a:ext cx="347345" cy="3479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5" name="Oval 24"/>
          <p:cNvSpPr/>
          <p:nvPr/>
        </p:nvSpPr>
        <p:spPr>
          <a:xfrm>
            <a:off x="5669915" y="4327525"/>
            <a:ext cx="347345" cy="3479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6" name="Oval 25"/>
          <p:cNvSpPr/>
          <p:nvPr/>
        </p:nvSpPr>
        <p:spPr>
          <a:xfrm>
            <a:off x="5669915" y="5225415"/>
            <a:ext cx="347345" cy="3479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27" name="Straight Arrow Connector 26"/>
          <p:cNvCxnSpPr>
            <a:stCxn id="23" idx="5"/>
            <a:endCxn id="26" idx="2"/>
          </p:cNvCxnSpPr>
          <p:nvPr/>
        </p:nvCxnSpPr>
        <p:spPr>
          <a:xfrm>
            <a:off x="5114290" y="4624705"/>
            <a:ext cx="555625" cy="774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4" idx="6"/>
            <a:endCxn id="25" idx="1"/>
          </p:cNvCxnSpPr>
          <p:nvPr/>
        </p:nvCxnSpPr>
        <p:spPr>
          <a:xfrm flipV="1">
            <a:off x="5165090" y="4378325"/>
            <a:ext cx="555625" cy="1021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3" idx="6"/>
          </p:cNvCxnSpPr>
          <p:nvPr/>
        </p:nvCxnSpPr>
        <p:spPr>
          <a:xfrm>
            <a:off x="5165090" y="4501515"/>
            <a:ext cx="492125" cy="7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4" idx="6"/>
          </p:cNvCxnSpPr>
          <p:nvPr/>
        </p:nvCxnSpPr>
        <p:spPr>
          <a:xfrm flipV="1">
            <a:off x="5165090" y="5385435"/>
            <a:ext cx="492125" cy="13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5" idx="6"/>
            <a:endCxn id="16" idx="2"/>
          </p:cNvCxnSpPr>
          <p:nvPr/>
        </p:nvCxnSpPr>
        <p:spPr>
          <a:xfrm>
            <a:off x="2950210" y="4493895"/>
            <a:ext cx="359410" cy="9055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7" idx="6"/>
            <a:endCxn id="15" idx="2"/>
          </p:cNvCxnSpPr>
          <p:nvPr/>
        </p:nvCxnSpPr>
        <p:spPr>
          <a:xfrm flipV="1">
            <a:off x="2950210" y="4501515"/>
            <a:ext cx="359410" cy="890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5" idx="6"/>
            <a:endCxn id="15" idx="2"/>
          </p:cNvCxnSpPr>
          <p:nvPr/>
        </p:nvCxnSpPr>
        <p:spPr>
          <a:xfrm>
            <a:off x="2950210" y="4493895"/>
            <a:ext cx="359410" cy="7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7" idx="6"/>
            <a:endCxn id="16" idx="2"/>
          </p:cNvCxnSpPr>
          <p:nvPr/>
        </p:nvCxnSpPr>
        <p:spPr>
          <a:xfrm>
            <a:off x="2950210" y="5391785"/>
            <a:ext cx="359410" cy="7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7" idx="6"/>
            <a:endCxn id="24" idx="2"/>
          </p:cNvCxnSpPr>
          <p:nvPr/>
        </p:nvCxnSpPr>
        <p:spPr>
          <a:xfrm>
            <a:off x="4509135" y="4501515"/>
            <a:ext cx="308610" cy="897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8" idx="6"/>
            <a:endCxn id="23" idx="1"/>
          </p:cNvCxnSpPr>
          <p:nvPr/>
        </p:nvCxnSpPr>
        <p:spPr>
          <a:xfrm flipV="1">
            <a:off x="4509135" y="4378325"/>
            <a:ext cx="359410" cy="1021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7" idx="6"/>
          </p:cNvCxnSpPr>
          <p:nvPr/>
        </p:nvCxnSpPr>
        <p:spPr>
          <a:xfrm flipV="1">
            <a:off x="4509135" y="4456430"/>
            <a:ext cx="271145" cy="450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8" idx="6"/>
            <a:endCxn id="24" idx="2"/>
          </p:cNvCxnSpPr>
          <p:nvPr/>
        </p:nvCxnSpPr>
        <p:spPr>
          <a:xfrm>
            <a:off x="4509135" y="5399405"/>
            <a:ext cx="30861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5" idx="6"/>
          </p:cNvCxnSpPr>
          <p:nvPr/>
        </p:nvCxnSpPr>
        <p:spPr>
          <a:xfrm>
            <a:off x="6017260" y="4501515"/>
            <a:ext cx="591185" cy="4229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6" idx="6"/>
          </p:cNvCxnSpPr>
          <p:nvPr/>
        </p:nvCxnSpPr>
        <p:spPr>
          <a:xfrm flipV="1">
            <a:off x="6017260" y="4924425"/>
            <a:ext cx="546100" cy="474980"/>
          </a:xfrm>
          <a:prstGeom prst="line">
            <a:avLst/>
          </a:prstGeom>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6563360" y="4667885"/>
            <a:ext cx="528955" cy="4984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2" name="Oval 41"/>
          <p:cNvSpPr/>
          <p:nvPr/>
        </p:nvSpPr>
        <p:spPr>
          <a:xfrm>
            <a:off x="904240" y="4667885"/>
            <a:ext cx="528955" cy="4984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43" name="Straight Arrow Connector 42"/>
          <p:cNvCxnSpPr>
            <a:stCxn id="42" idx="7"/>
            <a:endCxn id="3" idx="2"/>
          </p:cNvCxnSpPr>
          <p:nvPr/>
        </p:nvCxnSpPr>
        <p:spPr>
          <a:xfrm flipV="1">
            <a:off x="1355725" y="4493895"/>
            <a:ext cx="394970" cy="2470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2" idx="5"/>
            <a:endCxn id="4" idx="1"/>
          </p:cNvCxnSpPr>
          <p:nvPr/>
        </p:nvCxnSpPr>
        <p:spPr>
          <a:xfrm>
            <a:off x="1355725" y="5093335"/>
            <a:ext cx="445770" cy="175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 Box 44"/>
          <p:cNvSpPr txBox="1"/>
          <p:nvPr/>
        </p:nvSpPr>
        <p:spPr>
          <a:xfrm>
            <a:off x="622300" y="4820285"/>
            <a:ext cx="281940" cy="368300"/>
          </a:xfrm>
          <a:prstGeom prst="rect">
            <a:avLst/>
          </a:prstGeom>
          <a:noFill/>
        </p:spPr>
        <p:txBody>
          <a:bodyPr wrap="none" rtlCol="0">
            <a:spAutoFit/>
          </a:bodyPr>
          <a:p>
            <a:r>
              <a:rPr lang="en-US"/>
              <a:t>x</a:t>
            </a:r>
            <a:endParaRPr lang="en-US"/>
          </a:p>
        </p:txBody>
      </p:sp>
      <p:sp>
        <p:nvSpPr>
          <p:cNvPr id="46" name="Text Box 45"/>
          <p:cNvSpPr txBox="1"/>
          <p:nvPr/>
        </p:nvSpPr>
        <p:spPr>
          <a:xfrm>
            <a:off x="7092315" y="4900295"/>
            <a:ext cx="286385" cy="368300"/>
          </a:xfrm>
          <a:prstGeom prst="rect">
            <a:avLst/>
          </a:prstGeom>
          <a:noFill/>
        </p:spPr>
        <p:txBody>
          <a:bodyPr wrap="none" rtlCol="0">
            <a:spAutoFit/>
          </a:bodyPr>
          <a:p>
            <a:r>
              <a:rPr lang="en-US"/>
              <a:t>y</a:t>
            </a:r>
            <a:endParaRPr lang="en-US"/>
          </a:p>
        </p:txBody>
      </p:sp>
      <p:sp>
        <p:nvSpPr>
          <p:cNvPr id="47" name="Text Box 46"/>
          <p:cNvSpPr txBox="1"/>
          <p:nvPr/>
        </p:nvSpPr>
        <p:spPr>
          <a:xfrm>
            <a:off x="2151380" y="5664835"/>
            <a:ext cx="461645" cy="368300"/>
          </a:xfrm>
          <a:prstGeom prst="rect">
            <a:avLst/>
          </a:prstGeom>
          <a:noFill/>
        </p:spPr>
        <p:txBody>
          <a:bodyPr wrap="none" rtlCol="0">
            <a:spAutoFit/>
          </a:bodyPr>
          <a:p>
            <a:r>
              <a:rPr lang="en-US"/>
              <a:t>w1</a:t>
            </a:r>
            <a:endParaRPr lang="en-US"/>
          </a:p>
        </p:txBody>
      </p:sp>
      <p:sp>
        <p:nvSpPr>
          <p:cNvPr id="48" name="Text Box 47"/>
          <p:cNvSpPr txBox="1"/>
          <p:nvPr/>
        </p:nvSpPr>
        <p:spPr>
          <a:xfrm>
            <a:off x="2818765" y="5718810"/>
            <a:ext cx="461645" cy="368300"/>
          </a:xfrm>
          <a:prstGeom prst="rect">
            <a:avLst/>
          </a:prstGeom>
          <a:noFill/>
        </p:spPr>
        <p:txBody>
          <a:bodyPr wrap="square" rtlCol="0">
            <a:spAutoFit/>
          </a:bodyPr>
          <a:p>
            <a:r>
              <a:rPr lang="en-US"/>
              <a:t>w2</a:t>
            </a:r>
            <a:endParaRPr lang="en-US"/>
          </a:p>
        </p:txBody>
      </p:sp>
      <p:sp>
        <p:nvSpPr>
          <p:cNvPr id="49" name="Text Box 48"/>
          <p:cNvSpPr txBox="1"/>
          <p:nvPr/>
        </p:nvSpPr>
        <p:spPr>
          <a:xfrm>
            <a:off x="6221730" y="5470525"/>
            <a:ext cx="346075" cy="368300"/>
          </a:xfrm>
          <a:prstGeom prst="rect">
            <a:avLst/>
          </a:prstGeom>
          <a:noFill/>
        </p:spPr>
        <p:txBody>
          <a:bodyPr wrap="none" rtlCol="0">
            <a:spAutoFit/>
          </a:bodyPr>
          <a:p>
            <a:r>
              <a:rPr lang="en-US"/>
              <a:t>w</a:t>
            </a:r>
            <a:endParaRPr lang="en-US"/>
          </a:p>
        </p:txBody>
      </p:sp>
      <p:sp>
        <p:nvSpPr>
          <p:cNvPr id="50" name="Text Box 49"/>
          <p:cNvSpPr txBox="1"/>
          <p:nvPr/>
        </p:nvSpPr>
        <p:spPr>
          <a:xfrm>
            <a:off x="247650" y="1494790"/>
            <a:ext cx="2056765" cy="368300"/>
          </a:xfrm>
          <a:prstGeom prst="rect">
            <a:avLst/>
          </a:prstGeom>
          <a:noFill/>
        </p:spPr>
        <p:txBody>
          <a:bodyPr wrap="none" rtlCol="0">
            <a:spAutoFit/>
          </a:bodyPr>
          <a:p>
            <a:r>
              <a:rPr lang="en-US"/>
              <a:t>y=W</a:t>
            </a:r>
            <a:r>
              <a:rPr lang="en-US" baseline="30000"/>
              <a:t>L</a:t>
            </a:r>
            <a:r>
              <a:rPr lang="en-US"/>
              <a:t>.W</a:t>
            </a:r>
            <a:r>
              <a:rPr lang="en-US" baseline="30000"/>
              <a:t>L-1</a:t>
            </a:r>
            <a:r>
              <a:rPr lang="en-US"/>
              <a:t>.......W</a:t>
            </a:r>
            <a:r>
              <a:rPr lang="en-US" baseline="30000"/>
              <a:t>1</a:t>
            </a:r>
            <a:r>
              <a:rPr lang="en-US"/>
              <a:t>.[x]</a:t>
            </a:r>
            <a:endParaRPr lang="en-US"/>
          </a:p>
        </p:txBody>
      </p:sp>
      <p:sp>
        <p:nvSpPr>
          <p:cNvPr id="51" name="Text Box 50"/>
          <p:cNvSpPr txBox="1"/>
          <p:nvPr/>
        </p:nvSpPr>
        <p:spPr>
          <a:xfrm>
            <a:off x="368935" y="1963420"/>
            <a:ext cx="894715" cy="368300"/>
          </a:xfrm>
          <a:prstGeom prst="rect">
            <a:avLst/>
          </a:prstGeom>
          <a:noFill/>
        </p:spPr>
        <p:txBody>
          <a:bodyPr wrap="none" rtlCol="0">
            <a:spAutoFit/>
          </a:bodyPr>
          <a:p>
            <a:pPr algn="l"/>
            <a:r>
              <a:rPr lang="en-US"/>
              <a:t>Z</a:t>
            </a:r>
            <a:r>
              <a:rPr lang="en-US" baseline="-25000"/>
              <a:t>1</a:t>
            </a:r>
            <a:r>
              <a:rPr lang="en-US"/>
              <a:t>=</a:t>
            </a:r>
            <a:r>
              <a:rPr lang="en-US">
                <a:sym typeface="+mn-ea"/>
              </a:rPr>
              <a:t>W</a:t>
            </a:r>
            <a:r>
              <a:rPr lang="en-US" baseline="30000">
                <a:sym typeface="+mn-ea"/>
              </a:rPr>
              <a:t>1.</a:t>
            </a:r>
            <a:r>
              <a:rPr lang="en-US">
                <a:sym typeface="+mn-ea"/>
              </a:rPr>
              <a:t>x</a:t>
            </a:r>
            <a:endParaRPr lang="en-US"/>
          </a:p>
        </p:txBody>
      </p:sp>
      <p:sp>
        <p:nvSpPr>
          <p:cNvPr id="52" name="Text Box 51"/>
          <p:cNvSpPr txBox="1"/>
          <p:nvPr/>
        </p:nvSpPr>
        <p:spPr>
          <a:xfrm>
            <a:off x="461010" y="2331720"/>
            <a:ext cx="1208405" cy="368300"/>
          </a:xfrm>
          <a:prstGeom prst="rect">
            <a:avLst/>
          </a:prstGeom>
          <a:noFill/>
        </p:spPr>
        <p:txBody>
          <a:bodyPr wrap="none" rtlCol="0">
            <a:spAutoFit/>
          </a:bodyPr>
          <a:p>
            <a:pPr algn="l"/>
            <a:r>
              <a:rPr lang="en-US"/>
              <a:t>a</a:t>
            </a:r>
            <a:r>
              <a:rPr lang="en-US" baseline="-25000"/>
              <a:t>1</a:t>
            </a:r>
            <a:r>
              <a:rPr lang="en-US"/>
              <a:t>=a(Z</a:t>
            </a:r>
            <a:r>
              <a:rPr lang="en-US" baseline="-25000"/>
              <a:t>1</a:t>
            </a:r>
            <a:r>
              <a:rPr lang="en-US"/>
              <a:t>)=Z</a:t>
            </a:r>
            <a:r>
              <a:rPr lang="en-US" baseline="-25000"/>
              <a:t>1</a:t>
            </a:r>
            <a:endParaRPr lang="en-US" baseline="-25000"/>
          </a:p>
        </p:txBody>
      </p:sp>
      <p:sp>
        <p:nvSpPr>
          <p:cNvPr id="53" name="Text Box 52"/>
          <p:cNvSpPr txBox="1"/>
          <p:nvPr/>
        </p:nvSpPr>
        <p:spPr>
          <a:xfrm>
            <a:off x="1750695" y="2331720"/>
            <a:ext cx="1736725" cy="368300"/>
          </a:xfrm>
          <a:prstGeom prst="rect">
            <a:avLst/>
          </a:prstGeom>
          <a:noFill/>
        </p:spPr>
        <p:txBody>
          <a:bodyPr wrap="none" rtlCol="0">
            <a:spAutoFit/>
          </a:bodyPr>
          <a:p>
            <a:pPr algn="l"/>
            <a:r>
              <a:rPr lang="en-US"/>
              <a:t>a</a:t>
            </a:r>
            <a:r>
              <a:rPr lang="en-US" baseline="-25000"/>
              <a:t>2</a:t>
            </a:r>
            <a:r>
              <a:rPr lang="en-US"/>
              <a:t>=a(Z</a:t>
            </a:r>
            <a:r>
              <a:rPr lang="en-US" baseline="-25000"/>
              <a:t>2</a:t>
            </a:r>
            <a:r>
              <a:rPr lang="en-US"/>
              <a:t>)=a(W</a:t>
            </a:r>
            <a:r>
              <a:rPr lang="en-US" baseline="30000"/>
              <a:t>2</a:t>
            </a:r>
            <a:r>
              <a:rPr lang="en-US"/>
              <a:t>a</a:t>
            </a:r>
            <a:r>
              <a:rPr lang="en-US" baseline="-25000"/>
              <a:t>1</a:t>
            </a:r>
            <a:r>
              <a:rPr lang="en-US"/>
              <a:t>)</a:t>
            </a:r>
            <a:endParaRPr lang="en-US"/>
          </a:p>
        </p:txBody>
      </p:sp>
      <p:sp>
        <p:nvSpPr>
          <p:cNvPr id="54" name="Text Box 53"/>
          <p:cNvSpPr txBox="1"/>
          <p:nvPr/>
        </p:nvSpPr>
        <p:spPr>
          <a:xfrm>
            <a:off x="3776345" y="2329815"/>
            <a:ext cx="1833880" cy="368300"/>
          </a:xfrm>
          <a:prstGeom prst="rect">
            <a:avLst/>
          </a:prstGeom>
          <a:noFill/>
        </p:spPr>
        <p:txBody>
          <a:bodyPr wrap="none" rtlCol="0">
            <a:spAutoFit/>
          </a:bodyPr>
          <a:p>
            <a:pPr algn="l"/>
            <a:r>
              <a:rPr lang="en-US"/>
              <a:t>AL=a(Z</a:t>
            </a:r>
            <a:r>
              <a:rPr lang="en-US" baseline="-25000"/>
              <a:t>L</a:t>
            </a:r>
            <a:r>
              <a:rPr lang="en-US"/>
              <a:t>)=a(Wall</a:t>
            </a:r>
            <a:r>
              <a:rPr lang="en-US" baseline="-25000"/>
              <a:t>-1</a:t>
            </a:r>
            <a:r>
              <a:rPr lang="en-US"/>
              <a:t>)</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dissolve">
                                      <p:cBhvr>
                                        <p:cTn id="14" dur="500"/>
                                        <p:tgtEl>
                                          <p:spTgt spid="4"/>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500"/>
                                        <p:tgtEl>
                                          <p:spTgt spid="7"/>
                                        </p:tgtEl>
                                      </p:cBhvr>
                                    </p:animEffect>
                                  </p:childTnLst>
                                </p:cTn>
                              </p:par>
                              <p:par>
                                <p:cTn id="21" presetID="9"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dissolve">
                                      <p:cBhvr>
                                        <p:cTn id="23" dur="500"/>
                                        <p:tgtEl>
                                          <p:spTgt spid="10"/>
                                        </p:tgtEl>
                                      </p:cBhvr>
                                    </p:animEffect>
                                  </p:childTnLst>
                                </p:cTn>
                              </p:par>
                              <p:par>
                                <p:cTn id="24" presetID="9"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dissolve">
                                      <p:cBhvr>
                                        <p:cTn id="26" dur="500"/>
                                        <p:tgtEl>
                                          <p:spTgt spid="11"/>
                                        </p:tgtEl>
                                      </p:cBhvr>
                                    </p:animEffect>
                                  </p:childTnLst>
                                </p:cTn>
                              </p:par>
                              <p:par>
                                <p:cTn id="27" presetID="9"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dissolve">
                                      <p:cBhvr>
                                        <p:cTn id="29" dur="500"/>
                                        <p:tgtEl>
                                          <p:spTgt spid="13"/>
                                        </p:tgtEl>
                                      </p:cBhvr>
                                    </p:animEffect>
                                  </p:childTnLst>
                                </p:cTn>
                              </p:par>
                              <p:par>
                                <p:cTn id="30" presetID="9" presetClass="entr" presetSubtype="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ssolve">
                                      <p:cBhvr>
                                        <p:cTn id="32" dur="500"/>
                                        <p:tgtEl>
                                          <p:spTgt spid="14"/>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dissolve">
                                      <p:cBhvr>
                                        <p:cTn id="35" dur="500"/>
                                        <p:tgtEl>
                                          <p:spTgt spid="15"/>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dissolve">
                                      <p:cBhvr>
                                        <p:cTn id="38" dur="500"/>
                                        <p:tgtEl>
                                          <p:spTgt spid="16"/>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dissolve">
                                      <p:cBhvr>
                                        <p:cTn id="41" dur="500"/>
                                        <p:tgtEl>
                                          <p:spTgt spid="17"/>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dissolve">
                                      <p:cBhvr>
                                        <p:cTn id="44" dur="500"/>
                                        <p:tgtEl>
                                          <p:spTgt spid="18"/>
                                        </p:tgtEl>
                                      </p:cBhvr>
                                    </p:animEffect>
                                  </p:childTnLst>
                                </p:cTn>
                              </p:par>
                              <p:par>
                                <p:cTn id="45" presetID="9"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dissolve">
                                      <p:cBhvr>
                                        <p:cTn id="47" dur="500"/>
                                        <p:tgtEl>
                                          <p:spTgt spid="19"/>
                                        </p:tgtEl>
                                      </p:cBhvr>
                                    </p:animEffect>
                                  </p:childTnLst>
                                </p:cTn>
                              </p:par>
                              <p:par>
                                <p:cTn id="48" presetID="9" presetClass="entr" presetSubtype="0" fill="hold"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dissolve">
                                      <p:cBhvr>
                                        <p:cTn id="50" dur="500"/>
                                        <p:tgtEl>
                                          <p:spTgt spid="20"/>
                                        </p:tgtEl>
                                      </p:cBhvr>
                                    </p:animEffect>
                                  </p:childTnLst>
                                </p:cTn>
                              </p:par>
                              <p:par>
                                <p:cTn id="51" presetID="9" presetClass="entr" presetSubtype="0"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dissolve">
                                      <p:cBhvr>
                                        <p:cTn id="53" dur="500"/>
                                        <p:tgtEl>
                                          <p:spTgt spid="21"/>
                                        </p:tgtEl>
                                      </p:cBhvr>
                                    </p:animEffect>
                                  </p:childTnLst>
                                </p:cTn>
                              </p:par>
                              <p:par>
                                <p:cTn id="54" presetID="9" presetClass="entr" presetSubtype="0" fill="hold"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dissolve">
                                      <p:cBhvr>
                                        <p:cTn id="56" dur="500"/>
                                        <p:tgtEl>
                                          <p:spTgt spid="22"/>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dissolve">
                                      <p:cBhvr>
                                        <p:cTn id="59" dur="500"/>
                                        <p:tgtEl>
                                          <p:spTgt spid="23"/>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dissolve">
                                      <p:cBhvr>
                                        <p:cTn id="62" dur="500"/>
                                        <p:tgtEl>
                                          <p:spTgt spid="24"/>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dissolve">
                                      <p:cBhvr>
                                        <p:cTn id="65" dur="500"/>
                                        <p:tgtEl>
                                          <p:spTgt spid="25"/>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dissolve">
                                      <p:cBhvr>
                                        <p:cTn id="68" dur="500"/>
                                        <p:tgtEl>
                                          <p:spTgt spid="26"/>
                                        </p:tgtEl>
                                      </p:cBhvr>
                                    </p:animEffect>
                                  </p:childTnLst>
                                </p:cTn>
                              </p:par>
                              <p:par>
                                <p:cTn id="69" presetID="9" presetClass="entr" presetSubtype="0" fill="hold" nodeType="with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dissolve">
                                      <p:cBhvr>
                                        <p:cTn id="71" dur="500"/>
                                        <p:tgtEl>
                                          <p:spTgt spid="27"/>
                                        </p:tgtEl>
                                      </p:cBhvr>
                                    </p:animEffect>
                                  </p:childTnLst>
                                </p:cTn>
                              </p:par>
                              <p:par>
                                <p:cTn id="72" presetID="9" presetClass="entr" presetSubtype="0" fill="hold" nodeType="with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dissolve">
                                      <p:cBhvr>
                                        <p:cTn id="74" dur="500"/>
                                        <p:tgtEl>
                                          <p:spTgt spid="28"/>
                                        </p:tgtEl>
                                      </p:cBhvr>
                                    </p:animEffect>
                                  </p:childTnLst>
                                </p:cTn>
                              </p:par>
                              <p:par>
                                <p:cTn id="75" presetID="9" presetClass="entr" presetSubtype="0" fill="hold" nodeType="with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dissolve">
                                      <p:cBhvr>
                                        <p:cTn id="77" dur="500"/>
                                        <p:tgtEl>
                                          <p:spTgt spid="29"/>
                                        </p:tgtEl>
                                      </p:cBhvr>
                                    </p:animEffect>
                                  </p:childTnLst>
                                </p:cTn>
                              </p:par>
                              <p:par>
                                <p:cTn id="78" presetID="9" presetClass="entr" presetSubtype="0" fill="hold" nodeType="with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dissolve">
                                      <p:cBhvr>
                                        <p:cTn id="80" dur="500"/>
                                        <p:tgtEl>
                                          <p:spTgt spid="30"/>
                                        </p:tgtEl>
                                      </p:cBhvr>
                                    </p:animEffect>
                                  </p:childTnLst>
                                </p:cTn>
                              </p:par>
                              <p:par>
                                <p:cTn id="81" presetID="9" presetClass="entr" presetSubtype="0" fill="hold" nodeType="withEffect">
                                  <p:stCondLst>
                                    <p:cond delay="0"/>
                                  </p:stCondLst>
                                  <p:childTnLst>
                                    <p:set>
                                      <p:cBhvr>
                                        <p:cTn id="82" dur="1" fill="hold">
                                          <p:stCondLst>
                                            <p:cond delay="0"/>
                                          </p:stCondLst>
                                        </p:cTn>
                                        <p:tgtEl>
                                          <p:spTgt spid="31"/>
                                        </p:tgtEl>
                                        <p:attrNameLst>
                                          <p:attrName>style.visibility</p:attrName>
                                        </p:attrNameLst>
                                      </p:cBhvr>
                                      <p:to>
                                        <p:strVal val="visible"/>
                                      </p:to>
                                    </p:set>
                                    <p:animEffect transition="in" filter="dissolve">
                                      <p:cBhvr>
                                        <p:cTn id="83" dur="500"/>
                                        <p:tgtEl>
                                          <p:spTgt spid="31"/>
                                        </p:tgtEl>
                                      </p:cBhvr>
                                    </p:animEffect>
                                  </p:childTnLst>
                                </p:cTn>
                              </p:par>
                              <p:par>
                                <p:cTn id="84" presetID="9" presetClass="entr" presetSubtype="0" fill="hold" nodeType="with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dissolve">
                                      <p:cBhvr>
                                        <p:cTn id="86" dur="500"/>
                                        <p:tgtEl>
                                          <p:spTgt spid="32"/>
                                        </p:tgtEl>
                                      </p:cBhvr>
                                    </p:animEffect>
                                  </p:childTnLst>
                                </p:cTn>
                              </p:par>
                              <p:par>
                                <p:cTn id="87" presetID="9" presetClass="entr" presetSubtype="0" fill="hold" nodeType="withEffect">
                                  <p:stCondLst>
                                    <p:cond delay="0"/>
                                  </p:stCondLst>
                                  <p:childTnLst>
                                    <p:set>
                                      <p:cBhvr>
                                        <p:cTn id="88" dur="1" fill="hold">
                                          <p:stCondLst>
                                            <p:cond delay="0"/>
                                          </p:stCondLst>
                                        </p:cTn>
                                        <p:tgtEl>
                                          <p:spTgt spid="33"/>
                                        </p:tgtEl>
                                        <p:attrNameLst>
                                          <p:attrName>style.visibility</p:attrName>
                                        </p:attrNameLst>
                                      </p:cBhvr>
                                      <p:to>
                                        <p:strVal val="visible"/>
                                      </p:to>
                                    </p:set>
                                    <p:animEffect transition="in" filter="dissolve">
                                      <p:cBhvr>
                                        <p:cTn id="89" dur="500"/>
                                        <p:tgtEl>
                                          <p:spTgt spid="33"/>
                                        </p:tgtEl>
                                      </p:cBhvr>
                                    </p:animEffect>
                                  </p:childTnLst>
                                </p:cTn>
                              </p:par>
                              <p:par>
                                <p:cTn id="90" presetID="9" presetClass="entr" presetSubtype="0" fill="hold" nodeType="with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dissolve">
                                      <p:cBhvr>
                                        <p:cTn id="92" dur="500"/>
                                        <p:tgtEl>
                                          <p:spTgt spid="34"/>
                                        </p:tgtEl>
                                      </p:cBhvr>
                                    </p:animEffect>
                                  </p:childTnLst>
                                </p:cTn>
                              </p:par>
                              <p:par>
                                <p:cTn id="93" presetID="9" presetClass="entr" presetSubtype="0" fill="hold" nodeType="with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dissolve">
                                      <p:cBhvr>
                                        <p:cTn id="95" dur="500"/>
                                        <p:tgtEl>
                                          <p:spTgt spid="35"/>
                                        </p:tgtEl>
                                      </p:cBhvr>
                                    </p:animEffect>
                                  </p:childTnLst>
                                </p:cTn>
                              </p:par>
                              <p:par>
                                <p:cTn id="96" presetID="9" presetClass="entr" presetSubtype="0" fill="hold" nodeType="withEffect">
                                  <p:stCondLst>
                                    <p:cond delay="0"/>
                                  </p:stCondLst>
                                  <p:childTnLst>
                                    <p:set>
                                      <p:cBhvr>
                                        <p:cTn id="97" dur="1" fill="hold">
                                          <p:stCondLst>
                                            <p:cond delay="0"/>
                                          </p:stCondLst>
                                        </p:cTn>
                                        <p:tgtEl>
                                          <p:spTgt spid="36"/>
                                        </p:tgtEl>
                                        <p:attrNameLst>
                                          <p:attrName>style.visibility</p:attrName>
                                        </p:attrNameLst>
                                      </p:cBhvr>
                                      <p:to>
                                        <p:strVal val="visible"/>
                                      </p:to>
                                    </p:set>
                                    <p:animEffect transition="in" filter="dissolve">
                                      <p:cBhvr>
                                        <p:cTn id="98" dur="500"/>
                                        <p:tgtEl>
                                          <p:spTgt spid="36"/>
                                        </p:tgtEl>
                                      </p:cBhvr>
                                    </p:animEffect>
                                  </p:childTnLst>
                                </p:cTn>
                              </p:par>
                              <p:par>
                                <p:cTn id="99" presetID="9" presetClass="entr" presetSubtype="0" fill="hold" nodeType="with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dissolve">
                                      <p:cBhvr>
                                        <p:cTn id="101" dur="500"/>
                                        <p:tgtEl>
                                          <p:spTgt spid="37"/>
                                        </p:tgtEl>
                                      </p:cBhvr>
                                    </p:animEffect>
                                  </p:childTnLst>
                                </p:cTn>
                              </p:par>
                              <p:par>
                                <p:cTn id="102" presetID="9" presetClass="entr" presetSubtype="0" fill="hold" nodeType="withEffect">
                                  <p:stCondLst>
                                    <p:cond delay="0"/>
                                  </p:stCondLst>
                                  <p:childTnLst>
                                    <p:set>
                                      <p:cBhvr>
                                        <p:cTn id="103" dur="1" fill="hold">
                                          <p:stCondLst>
                                            <p:cond delay="0"/>
                                          </p:stCondLst>
                                        </p:cTn>
                                        <p:tgtEl>
                                          <p:spTgt spid="38"/>
                                        </p:tgtEl>
                                        <p:attrNameLst>
                                          <p:attrName>style.visibility</p:attrName>
                                        </p:attrNameLst>
                                      </p:cBhvr>
                                      <p:to>
                                        <p:strVal val="visible"/>
                                      </p:to>
                                    </p:set>
                                    <p:animEffect transition="in" filter="dissolve">
                                      <p:cBhvr>
                                        <p:cTn id="104" dur="500"/>
                                        <p:tgtEl>
                                          <p:spTgt spid="38"/>
                                        </p:tgtEl>
                                      </p:cBhvr>
                                    </p:animEffect>
                                  </p:childTnLst>
                                </p:cTn>
                              </p:par>
                              <p:par>
                                <p:cTn id="105" presetID="9" presetClass="entr" presetSubtype="0" fill="hold" nodeType="withEffect">
                                  <p:stCondLst>
                                    <p:cond delay="0"/>
                                  </p:stCondLst>
                                  <p:childTnLst>
                                    <p:set>
                                      <p:cBhvr>
                                        <p:cTn id="106" dur="1" fill="hold">
                                          <p:stCondLst>
                                            <p:cond delay="0"/>
                                          </p:stCondLst>
                                        </p:cTn>
                                        <p:tgtEl>
                                          <p:spTgt spid="39"/>
                                        </p:tgtEl>
                                        <p:attrNameLst>
                                          <p:attrName>style.visibility</p:attrName>
                                        </p:attrNameLst>
                                      </p:cBhvr>
                                      <p:to>
                                        <p:strVal val="visible"/>
                                      </p:to>
                                    </p:set>
                                    <p:animEffect transition="in" filter="dissolve">
                                      <p:cBhvr>
                                        <p:cTn id="107" dur="500"/>
                                        <p:tgtEl>
                                          <p:spTgt spid="39"/>
                                        </p:tgtEl>
                                      </p:cBhvr>
                                    </p:animEffect>
                                  </p:childTnLst>
                                </p:cTn>
                              </p:par>
                              <p:par>
                                <p:cTn id="108" presetID="9" presetClass="entr" presetSubtype="0" fill="hold" nodeType="withEffect">
                                  <p:stCondLst>
                                    <p:cond delay="0"/>
                                  </p:stCondLst>
                                  <p:childTnLst>
                                    <p:set>
                                      <p:cBhvr>
                                        <p:cTn id="109" dur="1" fill="hold">
                                          <p:stCondLst>
                                            <p:cond delay="0"/>
                                          </p:stCondLst>
                                        </p:cTn>
                                        <p:tgtEl>
                                          <p:spTgt spid="40"/>
                                        </p:tgtEl>
                                        <p:attrNameLst>
                                          <p:attrName>style.visibility</p:attrName>
                                        </p:attrNameLst>
                                      </p:cBhvr>
                                      <p:to>
                                        <p:strVal val="visible"/>
                                      </p:to>
                                    </p:set>
                                    <p:animEffect transition="in" filter="dissolve">
                                      <p:cBhvr>
                                        <p:cTn id="110" dur="500"/>
                                        <p:tgtEl>
                                          <p:spTgt spid="40"/>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41"/>
                                        </p:tgtEl>
                                        <p:attrNameLst>
                                          <p:attrName>style.visibility</p:attrName>
                                        </p:attrNameLst>
                                      </p:cBhvr>
                                      <p:to>
                                        <p:strVal val="visible"/>
                                      </p:to>
                                    </p:set>
                                    <p:animEffect transition="in" filter="dissolve">
                                      <p:cBhvr>
                                        <p:cTn id="113" dur="500"/>
                                        <p:tgtEl>
                                          <p:spTgt spid="41"/>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42"/>
                                        </p:tgtEl>
                                        <p:attrNameLst>
                                          <p:attrName>style.visibility</p:attrName>
                                        </p:attrNameLst>
                                      </p:cBhvr>
                                      <p:to>
                                        <p:strVal val="visible"/>
                                      </p:to>
                                    </p:set>
                                    <p:animEffect transition="in" filter="dissolve">
                                      <p:cBhvr>
                                        <p:cTn id="116" dur="500"/>
                                        <p:tgtEl>
                                          <p:spTgt spid="42"/>
                                        </p:tgtEl>
                                      </p:cBhvr>
                                    </p:animEffect>
                                  </p:childTnLst>
                                </p:cTn>
                              </p:par>
                              <p:par>
                                <p:cTn id="117" presetID="9" presetClass="entr" presetSubtype="0" fill="hold" nodeType="withEffect">
                                  <p:stCondLst>
                                    <p:cond delay="0"/>
                                  </p:stCondLst>
                                  <p:childTnLst>
                                    <p:set>
                                      <p:cBhvr>
                                        <p:cTn id="118" dur="1" fill="hold">
                                          <p:stCondLst>
                                            <p:cond delay="0"/>
                                          </p:stCondLst>
                                        </p:cTn>
                                        <p:tgtEl>
                                          <p:spTgt spid="43"/>
                                        </p:tgtEl>
                                        <p:attrNameLst>
                                          <p:attrName>style.visibility</p:attrName>
                                        </p:attrNameLst>
                                      </p:cBhvr>
                                      <p:to>
                                        <p:strVal val="visible"/>
                                      </p:to>
                                    </p:set>
                                    <p:animEffect transition="in" filter="dissolve">
                                      <p:cBhvr>
                                        <p:cTn id="119" dur="500"/>
                                        <p:tgtEl>
                                          <p:spTgt spid="43"/>
                                        </p:tgtEl>
                                      </p:cBhvr>
                                    </p:animEffect>
                                  </p:childTnLst>
                                </p:cTn>
                              </p:par>
                              <p:par>
                                <p:cTn id="120" presetID="9" presetClass="entr" presetSubtype="0" fill="hold" nodeType="withEffect">
                                  <p:stCondLst>
                                    <p:cond delay="0"/>
                                  </p:stCondLst>
                                  <p:childTnLst>
                                    <p:set>
                                      <p:cBhvr>
                                        <p:cTn id="121" dur="1" fill="hold">
                                          <p:stCondLst>
                                            <p:cond delay="0"/>
                                          </p:stCondLst>
                                        </p:cTn>
                                        <p:tgtEl>
                                          <p:spTgt spid="44"/>
                                        </p:tgtEl>
                                        <p:attrNameLst>
                                          <p:attrName>style.visibility</p:attrName>
                                        </p:attrNameLst>
                                      </p:cBhvr>
                                      <p:to>
                                        <p:strVal val="visible"/>
                                      </p:to>
                                    </p:set>
                                    <p:animEffect transition="in" filter="dissolve">
                                      <p:cBhvr>
                                        <p:cTn id="122" dur="500"/>
                                        <p:tgtEl>
                                          <p:spTgt spid="44"/>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45"/>
                                        </p:tgtEl>
                                        <p:attrNameLst>
                                          <p:attrName>style.visibility</p:attrName>
                                        </p:attrNameLst>
                                      </p:cBhvr>
                                      <p:to>
                                        <p:strVal val="visible"/>
                                      </p:to>
                                    </p:set>
                                    <p:animEffect transition="in" filter="dissolve">
                                      <p:cBhvr>
                                        <p:cTn id="125" dur="500"/>
                                        <p:tgtEl>
                                          <p:spTgt spid="45"/>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46"/>
                                        </p:tgtEl>
                                        <p:attrNameLst>
                                          <p:attrName>style.visibility</p:attrName>
                                        </p:attrNameLst>
                                      </p:cBhvr>
                                      <p:to>
                                        <p:strVal val="visible"/>
                                      </p:to>
                                    </p:set>
                                    <p:animEffect transition="in" filter="dissolve">
                                      <p:cBhvr>
                                        <p:cTn id="128" dur="500"/>
                                        <p:tgtEl>
                                          <p:spTgt spid="46"/>
                                        </p:tgtEl>
                                      </p:cBhvr>
                                    </p:animEffect>
                                  </p:childTnLst>
                                </p:cTn>
                              </p:par>
                            </p:childTnLst>
                          </p:cTn>
                        </p:par>
                      </p:childTnLst>
                    </p:cTn>
                  </p:par>
                  <p:par>
                    <p:cTn id="129" fill="hold">
                      <p:stCondLst>
                        <p:cond delay="indefinite"/>
                      </p:stCondLst>
                      <p:childTnLst>
                        <p:par>
                          <p:cTn id="130" fill="hold">
                            <p:stCondLst>
                              <p:cond delay="0"/>
                            </p:stCondLst>
                            <p:childTnLst>
                              <p:par>
                                <p:cTn id="131" presetID="3" presetClass="entr" presetSubtype="10" fill="hold" nodeType="clickEffect">
                                  <p:stCondLst>
                                    <p:cond delay="0"/>
                                  </p:stCondLst>
                                  <p:childTnLst>
                                    <p:set>
                                      <p:cBhvr>
                                        <p:cTn id="132" dur="1" fill="hold">
                                          <p:stCondLst>
                                            <p:cond delay="0"/>
                                          </p:stCondLst>
                                        </p:cTn>
                                        <p:tgtEl>
                                          <p:spTgt spid="12">
                                            <p:txEl>
                                              <p:pRg st="1" end="1"/>
                                            </p:txEl>
                                          </p:spTgt>
                                        </p:tgtEl>
                                        <p:attrNameLst>
                                          <p:attrName>style.visibility</p:attrName>
                                        </p:attrNameLst>
                                      </p:cBhvr>
                                      <p:to>
                                        <p:strVal val="visible"/>
                                      </p:to>
                                    </p:set>
                                    <p:animEffect transition="in" filter="blinds(horizontal)">
                                      <p:cBhvr>
                                        <p:cTn id="133" dur="500"/>
                                        <p:tgtEl>
                                          <p:spTgt spid="12">
                                            <p:txEl>
                                              <p:pRg st="1" end="1"/>
                                            </p:txEl>
                                          </p:spTgt>
                                        </p:tgtEl>
                                      </p:cBhvr>
                                    </p:animEffect>
                                  </p:childTnLst>
                                </p:cTn>
                              </p:par>
                            </p:childTnLst>
                          </p:cTn>
                        </p:par>
                        <p:par>
                          <p:cTn id="134" fill="hold">
                            <p:stCondLst>
                              <p:cond delay="500"/>
                            </p:stCondLst>
                            <p:childTnLst>
                              <p:par>
                                <p:cTn id="135" presetID="9" presetClass="entr" presetSubtype="0" fill="hold" grpId="0" nodeType="afterEffect">
                                  <p:stCondLst>
                                    <p:cond delay="0"/>
                                  </p:stCondLst>
                                  <p:childTnLst>
                                    <p:set>
                                      <p:cBhvr>
                                        <p:cTn id="136" dur="1" fill="hold">
                                          <p:stCondLst>
                                            <p:cond delay="0"/>
                                          </p:stCondLst>
                                        </p:cTn>
                                        <p:tgtEl>
                                          <p:spTgt spid="47"/>
                                        </p:tgtEl>
                                        <p:attrNameLst>
                                          <p:attrName>style.visibility</p:attrName>
                                        </p:attrNameLst>
                                      </p:cBhvr>
                                      <p:to>
                                        <p:strVal val="visible"/>
                                      </p:to>
                                    </p:set>
                                    <p:animEffect transition="in" filter="dissolve">
                                      <p:cBhvr>
                                        <p:cTn id="137" dur="500"/>
                                        <p:tgtEl>
                                          <p:spTgt spid="47"/>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49"/>
                                        </p:tgtEl>
                                        <p:attrNameLst>
                                          <p:attrName>style.visibility</p:attrName>
                                        </p:attrNameLst>
                                      </p:cBhvr>
                                      <p:to>
                                        <p:strVal val="visible"/>
                                      </p:to>
                                    </p:set>
                                    <p:animEffect transition="in" filter="dissolve">
                                      <p:cBhvr>
                                        <p:cTn id="140" dur="500"/>
                                        <p:tgtEl>
                                          <p:spTgt spid="49"/>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48"/>
                                        </p:tgtEl>
                                        <p:attrNameLst>
                                          <p:attrName>style.visibility</p:attrName>
                                        </p:attrNameLst>
                                      </p:cBhvr>
                                      <p:to>
                                        <p:strVal val="visible"/>
                                      </p:to>
                                    </p:set>
                                    <p:animEffect transition="in" filter="dissolve">
                                      <p:cBhvr>
                                        <p:cTn id="143" dur="500"/>
                                        <p:tgtEl>
                                          <p:spTgt spid="48"/>
                                        </p:tgtEl>
                                      </p:cBhvr>
                                    </p:animEffect>
                                  </p:childTnLst>
                                </p:cTn>
                              </p:par>
                            </p:childTnLst>
                          </p:cTn>
                        </p:par>
                      </p:childTnLst>
                    </p:cTn>
                  </p:par>
                  <p:par>
                    <p:cTn id="144" fill="hold">
                      <p:stCondLst>
                        <p:cond delay="indefinite"/>
                      </p:stCondLst>
                      <p:childTnLst>
                        <p:par>
                          <p:cTn id="145" fill="hold">
                            <p:stCondLst>
                              <p:cond delay="0"/>
                            </p:stCondLst>
                            <p:childTnLst>
                              <p:par>
                                <p:cTn id="146" presetID="3" presetClass="entr" presetSubtype="10" fill="hold" nodeType="clickEffect">
                                  <p:stCondLst>
                                    <p:cond delay="0"/>
                                  </p:stCondLst>
                                  <p:childTnLst>
                                    <p:set>
                                      <p:cBhvr>
                                        <p:cTn id="147" dur="1" fill="hold">
                                          <p:stCondLst>
                                            <p:cond delay="0"/>
                                          </p:stCondLst>
                                        </p:cTn>
                                        <p:tgtEl>
                                          <p:spTgt spid="12">
                                            <p:txEl>
                                              <p:pRg st="2" end="2"/>
                                            </p:txEl>
                                          </p:spTgt>
                                        </p:tgtEl>
                                        <p:attrNameLst>
                                          <p:attrName>style.visibility</p:attrName>
                                        </p:attrNameLst>
                                      </p:cBhvr>
                                      <p:to>
                                        <p:strVal val="visible"/>
                                      </p:to>
                                    </p:set>
                                    <p:animEffect transition="in" filter="blinds(horizontal)">
                                      <p:cBhvr>
                                        <p:cTn id="148" dur="500"/>
                                        <p:tgtEl>
                                          <p:spTgt spid="12">
                                            <p:txEl>
                                              <p:pRg st="2" end="2"/>
                                            </p:txEl>
                                          </p:spTgt>
                                        </p:tgtEl>
                                      </p:cBhvr>
                                    </p:animEffect>
                                  </p:childTnLst>
                                </p:cTn>
                              </p:par>
                            </p:childTnLst>
                          </p:cTn>
                        </p:par>
                        <p:par>
                          <p:cTn id="149" fill="hold">
                            <p:stCondLst>
                              <p:cond delay="500"/>
                            </p:stCondLst>
                            <p:childTnLst>
                              <p:par>
                                <p:cTn id="150" presetID="3" presetClass="entr" presetSubtype="10" fill="hold" nodeType="afterEffect">
                                  <p:stCondLst>
                                    <p:cond delay="0"/>
                                  </p:stCondLst>
                                  <p:childTnLst>
                                    <p:set>
                                      <p:cBhvr>
                                        <p:cTn id="151" dur="1" fill="hold">
                                          <p:stCondLst>
                                            <p:cond delay="0"/>
                                          </p:stCondLst>
                                        </p:cTn>
                                        <p:tgtEl>
                                          <p:spTgt spid="12">
                                            <p:txEl>
                                              <p:pRg st="3" end="3"/>
                                            </p:txEl>
                                          </p:spTgt>
                                        </p:tgtEl>
                                        <p:attrNameLst>
                                          <p:attrName>style.visibility</p:attrName>
                                        </p:attrNameLst>
                                      </p:cBhvr>
                                      <p:to>
                                        <p:strVal val="visible"/>
                                      </p:to>
                                    </p:set>
                                    <p:animEffect transition="in" filter="blinds(horizontal)">
                                      <p:cBhvr>
                                        <p:cTn id="152" dur="500"/>
                                        <p:tgtEl>
                                          <p:spTgt spid="12">
                                            <p:txEl>
                                              <p:pRg st="3" end="3"/>
                                            </p:txEl>
                                          </p:spTgt>
                                        </p:tgtEl>
                                      </p:cBhvr>
                                    </p:animEffect>
                                  </p:childTnLst>
                                </p:cTn>
                              </p:par>
                            </p:childTnLst>
                          </p:cTn>
                        </p:par>
                        <p:par>
                          <p:cTn id="153" fill="hold">
                            <p:stCondLst>
                              <p:cond delay="1000"/>
                            </p:stCondLst>
                            <p:childTnLst>
                              <p:par>
                                <p:cTn id="154" presetID="9" presetClass="entr" presetSubtype="0" fill="hold" grpId="0" nodeType="afterEffect">
                                  <p:stCondLst>
                                    <p:cond delay="0"/>
                                  </p:stCondLst>
                                  <p:childTnLst>
                                    <p:set>
                                      <p:cBhvr>
                                        <p:cTn id="155" dur="1" fill="hold">
                                          <p:stCondLst>
                                            <p:cond delay="0"/>
                                          </p:stCondLst>
                                        </p:cTn>
                                        <p:tgtEl>
                                          <p:spTgt spid="50"/>
                                        </p:tgtEl>
                                        <p:attrNameLst>
                                          <p:attrName>style.visibility</p:attrName>
                                        </p:attrNameLst>
                                      </p:cBhvr>
                                      <p:to>
                                        <p:strVal val="visible"/>
                                      </p:to>
                                    </p:set>
                                    <p:animEffect transition="in" filter="dissolve">
                                      <p:cBhvr>
                                        <p:cTn id="156" dur="500"/>
                                        <p:tgtEl>
                                          <p:spTgt spid="50"/>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51"/>
                                        </p:tgtEl>
                                        <p:attrNameLst>
                                          <p:attrName>style.visibility</p:attrName>
                                        </p:attrNameLst>
                                      </p:cBhvr>
                                      <p:to>
                                        <p:strVal val="visible"/>
                                      </p:to>
                                    </p:set>
                                    <p:animEffect transition="in" filter="dissolve">
                                      <p:cBhvr>
                                        <p:cTn id="159" dur="500"/>
                                        <p:tgtEl>
                                          <p:spTgt spid="51"/>
                                        </p:tgtEl>
                                      </p:cBhvr>
                                    </p:animEffect>
                                  </p:childTnLst>
                                </p:cTn>
                              </p:par>
                              <p:par>
                                <p:cTn id="160" presetID="9" presetClass="entr" presetSubtype="0" fill="hold" grpId="0" nodeType="withEffect">
                                  <p:stCondLst>
                                    <p:cond delay="0"/>
                                  </p:stCondLst>
                                  <p:childTnLst>
                                    <p:set>
                                      <p:cBhvr>
                                        <p:cTn id="161" dur="1" fill="hold">
                                          <p:stCondLst>
                                            <p:cond delay="0"/>
                                          </p:stCondLst>
                                        </p:cTn>
                                        <p:tgtEl>
                                          <p:spTgt spid="52"/>
                                        </p:tgtEl>
                                        <p:attrNameLst>
                                          <p:attrName>style.visibility</p:attrName>
                                        </p:attrNameLst>
                                      </p:cBhvr>
                                      <p:to>
                                        <p:strVal val="visible"/>
                                      </p:to>
                                    </p:set>
                                    <p:animEffect transition="in" filter="dissolve">
                                      <p:cBhvr>
                                        <p:cTn id="162" dur="500"/>
                                        <p:tgtEl>
                                          <p:spTgt spid="52"/>
                                        </p:tgtEl>
                                      </p:cBhvr>
                                    </p:animEffect>
                                  </p:childTnLst>
                                </p:cTn>
                              </p:par>
                            </p:childTnLst>
                          </p:cTn>
                        </p:par>
                        <p:par>
                          <p:cTn id="163" fill="hold">
                            <p:stCondLst>
                              <p:cond delay="1500"/>
                            </p:stCondLst>
                            <p:childTnLst>
                              <p:par>
                                <p:cTn id="164" presetID="3" presetClass="entr" presetSubtype="10" fill="hold" nodeType="afterEffect">
                                  <p:stCondLst>
                                    <p:cond delay="0"/>
                                  </p:stCondLst>
                                  <p:childTnLst>
                                    <p:set>
                                      <p:cBhvr>
                                        <p:cTn id="165" dur="1" fill="hold">
                                          <p:stCondLst>
                                            <p:cond delay="0"/>
                                          </p:stCondLst>
                                        </p:cTn>
                                        <p:tgtEl>
                                          <p:spTgt spid="12">
                                            <p:txEl>
                                              <p:pRg st="4" end="4"/>
                                            </p:txEl>
                                          </p:spTgt>
                                        </p:tgtEl>
                                        <p:attrNameLst>
                                          <p:attrName>style.visibility</p:attrName>
                                        </p:attrNameLst>
                                      </p:cBhvr>
                                      <p:to>
                                        <p:strVal val="visible"/>
                                      </p:to>
                                    </p:set>
                                    <p:animEffect transition="in" filter="blinds(horizontal)">
                                      <p:cBhvr>
                                        <p:cTn id="166" dur="500"/>
                                        <p:tgtEl>
                                          <p:spTgt spid="12">
                                            <p:txEl>
                                              <p:pRg st="4" end="4"/>
                                            </p:txEl>
                                          </p:spTgt>
                                        </p:tgtEl>
                                      </p:cBhvr>
                                    </p:animEffect>
                                  </p:childTnLst>
                                </p:cTn>
                              </p:par>
                            </p:childTnLst>
                          </p:cTn>
                        </p:par>
                        <p:par>
                          <p:cTn id="167" fill="hold">
                            <p:stCondLst>
                              <p:cond delay="2000"/>
                            </p:stCondLst>
                            <p:childTnLst>
                              <p:par>
                                <p:cTn id="168" presetID="9" presetClass="entr" presetSubtype="0" fill="hold" grpId="0" nodeType="afterEffect">
                                  <p:stCondLst>
                                    <p:cond delay="0"/>
                                  </p:stCondLst>
                                  <p:childTnLst>
                                    <p:set>
                                      <p:cBhvr>
                                        <p:cTn id="169" dur="1" fill="hold">
                                          <p:stCondLst>
                                            <p:cond delay="0"/>
                                          </p:stCondLst>
                                        </p:cTn>
                                        <p:tgtEl>
                                          <p:spTgt spid="53"/>
                                        </p:tgtEl>
                                        <p:attrNameLst>
                                          <p:attrName>style.visibility</p:attrName>
                                        </p:attrNameLst>
                                      </p:cBhvr>
                                      <p:to>
                                        <p:strVal val="visible"/>
                                      </p:to>
                                    </p:set>
                                    <p:animEffect transition="in" filter="dissolve">
                                      <p:cBhvr>
                                        <p:cTn id="170" dur="500"/>
                                        <p:tgtEl>
                                          <p:spTgt spid="53"/>
                                        </p:tgtEl>
                                      </p:cBhvr>
                                    </p:animEffect>
                                  </p:childTnLst>
                                </p:cTn>
                              </p:par>
                              <p:par>
                                <p:cTn id="171" presetID="9" presetClass="entr" presetSubtype="0" fill="hold" grpId="0" nodeType="withEffect">
                                  <p:stCondLst>
                                    <p:cond delay="0"/>
                                  </p:stCondLst>
                                  <p:childTnLst>
                                    <p:set>
                                      <p:cBhvr>
                                        <p:cTn id="172" dur="1" fill="hold">
                                          <p:stCondLst>
                                            <p:cond delay="0"/>
                                          </p:stCondLst>
                                        </p:cTn>
                                        <p:tgtEl>
                                          <p:spTgt spid="54"/>
                                        </p:tgtEl>
                                        <p:attrNameLst>
                                          <p:attrName>style.visibility</p:attrName>
                                        </p:attrNameLst>
                                      </p:cBhvr>
                                      <p:to>
                                        <p:strVal val="visible"/>
                                      </p:to>
                                    </p:set>
                                    <p:animEffect transition="in" filter="dissolve">
                                      <p:cBhvr>
                                        <p:cTn id="17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animBg="1"/>
      <p:bldP spid="15" grpId="0" animBg="1"/>
      <p:bldP spid="16" grpId="0" animBg="1"/>
      <p:bldP spid="17" grpId="0" animBg="1"/>
      <p:bldP spid="18" grpId="0" animBg="1"/>
      <p:bldP spid="23" grpId="0" animBg="1"/>
      <p:bldP spid="24" grpId="0" animBg="1"/>
      <p:bldP spid="25" grpId="0" animBg="1"/>
      <p:bldP spid="26" grpId="0" animBg="1"/>
      <p:bldP spid="41" grpId="0" animBg="1"/>
      <p:bldP spid="42" grpId="0" animBg="1"/>
      <p:bldP spid="45" grpId="0"/>
      <p:bldP spid="46" grpId="0"/>
      <p:bldP spid="47" grpId="0"/>
      <p:bldP spid="49" grpId="0"/>
      <p:bldP spid="48" grpId="0"/>
      <p:bldP spid="50" grpId="0"/>
      <p:bldP spid="51" grpId="0"/>
      <p:bldP spid="52" grpId="0"/>
      <p:bldP spid="53" grpId="0"/>
      <p:bldP spid="5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endParaRPr lang="en-US" sz="2400" b="1" dirty="0">
              <a:solidFill>
                <a:schemeClr val="accent1">
                  <a:lumMod val="75000"/>
                </a:schemeClr>
              </a:solidFill>
            </a:endParaRPr>
          </a:p>
        </p:txBody>
      </p:sp>
      <p:sp>
        <p:nvSpPr>
          <p:cNvPr id="55" name="CustomShape 3"/>
          <p:cNvSpPr/>
          <p:nvPr/>
        </p:nvSpPr>
        <p:spPr>
          <a:xfrm>
            <a:off x="225425" y="1268095"/>
            <a:ext cx="4817110" cy="32137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endParaRPr lang="en-IN" sz="1800" b="0" strike="noStrike" spc="-1">
              <a:solidFill>
                <a:srgbClr val="000000"/>
              </a:solidFill>
              <a:uFill>
                <a:solidFill>
                  <a:srgbClr val="FFFFFF"/>
                </a:solidFill>
              </a:uFill>
              <a:latin typeface="Arial" panose="020B0604020202020204"/>
            </a:endParaRPr>
          </a:p>
        </p:txBody>
      </p:sp>
      <p:sp>
        <p:nvSpPr>
          <p:cNvPr id="2" name="Rectangle 6"/>
          <p:cNvSpPr/>
          <p:nvPr/>
        </p:nvSpPr>
        <p:spPr>
          <a:xfrm>
            <a:off x="392835" y="713493"/>
            <a:ext cx="7999758" cy="460375"/>
          </a:xfrm>
          <a:prstGeom prst="rect">
            <a:avLst/>
          </a:prstGeom>
        </p:spPr>
        <p:txBody>
          <a:bodyPr wrap="square">
            <a:spAutoFit/>
          </a:bodyPr>
          <a:p>
            <a:r>
              <a:rPr lang="en-US" altLang="en-IN" sz="2400" b="1" dirty="0">
                <a:solidFill>
                  <a:schemeClr val="accent2">
                    <a:lumMod val="75000"/>
                  </a:schemeClr>
                </a:solidFill>
              </a:rPr>
              <a:t>Exploding and Vanishing Gradient</a:t>
            </a:r>
            <a:endParaRPr lang="en-US" altLang="en-IN" sz="2400" b="1" dirty="0">
              <a:solidFill>
                <a:schemeClr val="accent2">
                  <a:lumMod val="75000"/>
                </a:schemeClr>
              </a:solidFill>
            </a:endParaRPr>
          </a:p>
        </p:txBody>
      </p:sp>
      <p:sp>
        <p:nvSpPr>
          <p:cNvPr id="12" name="Rounded Rectangle 11"/>
          <p:cNvSpPr/>
          <p:nvPr/>
        </p:nvSpPr>
        <p:spPr>
          <a:xfrm>
            <a:off x="5610225" y="1268095"/>
            <a:ext cx="4968875" cy="3700780"/>
          </a:xfrm>
          <a:prstGeom prst="roundRect">
            <a:avLst/>
          </a:prstGeom>
          <a:noFill/>
          <a:ln w="38100">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marL="285750" indent="-285750" algn="l">
              <a:buFont typeface="Arial" panose="020B0604020202020204" pitchFamily="34" charset="0"/>
              <a:buChar char="•"/>
            </a:pPr>
            <a:r>
              <a:rPr lang="en-US">
                <a:solidFill>
                  <a:schemeClr val="tx1"/>
                </a:solidFill>
              </a:rPr>
              <a:t>suppose our each matrix is the following</a:t>
            </a:r>
            <a:endParaRPr lang="en-US">
              <a:solidFill>
                <a:schemeClr val="tx1"/>
              </a:solidFill>
            </a:endParaRPr>
          </a:p>
          <a:p>
            <a:pPr marL="285750" indent="-285750" algn="l">
              <a:buFont typeface="Arial" panose="020B0604020202020204" pitchFamily="34" charset="0"/>
              <a:buChar char="•"/>
            </a:pPr>
            <a:r>
              <a:rPr lang="en-US">
                <a:solidFill>
                  <a:schemeClr val="tx1"/>
                </a:solidFill>
              </a:rPr>
              <a:t>so our  y would be</a:t>
            </a:r>
            <a:endParaRPr lang="en-US">
              <a:solidFill>
                <a:schemeClr val="tx1"/>
              </a:solidFill>
            </a:endParaRPr>
          </a:p>
          <a:p>
            <a:pPr marL="285750" indent="-285750" algn="l">
              <a:buFont typeface="Arial" panose="020B0604020202020204" pitchFamily="34" charset="0"/>
              <a:buChar char="•"/>
            </a:pPr>
            <a:r>
              <a:rPr lang="en-US">
                <a:solidFill>
                  <a:schemeClr val="tx1"/>
                </a:solidFill>
              </a:rPr>
              <a:t>for a very deep neural network the value of L is big and our y would just explode</a:t>
            </a:r>
            <a:endParaRPr lang="en-US">
              <a:solidFill>
                <a:schemeClr val="tx1"/>
              </a:solidFill>
            </a:endParaRPr>
          </a:p>
          <a:p>
            <a:pPr marL="285750" indent="-285750" algn="l">
              <a:buFont typeface="Arial" panose="020B0604020202020204" pitchFamily="34" charset="0"/>
              <a:buChar char="•"/>
            </a:pPr>
            <a:r>
              <a:rPr lang="en-US">
                <a:solidFill>
                  <a:schemeClr val="tx1"/>
                </a:solidFill>
              </a:rPr>
              <a:t>conversely if it was 0.5 then it would decrease exponentially</a:t>
            </a:r>
            <a:endParaRPr lang="en-US">
              <a:solidFill>
                <a:schemeClr val="tx1"/>
              </a:solidFill>
            </a:endParaRPr>
          </a:p>
          <a:p>
            <a:pPr marL="285750" indent="-285750" algn="l">
              <a:buFont typeface="Arial" panose="020B0604020202020204" pitchFamily="34" charset="0"/>
              <a:buChar char="•"/>
            </a:pPr>
            <a:r>
              <a:rPr lang="en-US">
                <a:solidFill>
                  <a:schemeClr val="tx1"/>
                </a:solidFill>
              </a:rPr>
              <a:t>even though we used activation as increasing or decreasing exponentially as function of L,a similar argument can be used to show that derivatives we use in gradient descent will also decrease or increase exponentially as function of L</a:t>
            </a:r>
            <a:endParaRPr lang="en-US">
              <a:solidFill>
                <a:schemeClr val="tx1"/>
              </a:solidFill>
            </a:endParaRPr>
          </a:p>
        </p:txBody>
      </p:sp>
      <p:sp>
        <p:nvSpPr>
          <p:cNvPr id="50" name="Text Box 49"/>
          <p:cNvSpPr txBox="1"/>
          <p:nvPr/>
        </p:nvSpPr>
        <p:spPr>
          <a:xfrm>
            <a:off x="247650" y="1494790"/>
            <a:ext cx="2056765" cy="368300"/>
          </a:xfrm>
          <a:prstGeom prst="rect">
            <a:avLst/>
          </a:prstGeom>
          <a:noFill/>
        </p:spPr>
        <p:txBody>
          <a:bodyPr wrap="none" rtlCol="0">
            <a:spAutoFit/>
          </a:bodyPr>
          <a:p>
            <a:r>
              <a:rPr lang="en-US"/>
              <a:t>y=W</a:t>
            </a:r>
            <a:r>
              <a:rPr lang="en-US" baseline="30000"/>
              <a:t>L</a:t>
            </a:r>
            <a:r>
              <a:rPr lang="en-US"/>
              <a:t>.W</a:t>
            </a:r>
            <a:r>
              <a:rPr lang="en-US" baseline="30000"/>
              <a:t>L-1</a:t>
            </a:r>
            <a:r>
              <a:rPr lang="en-US"/>
              <a:t>.......W</a:t>
            </a:r>
            <a:r>
              <a:rPr lang="en-US" baseline="30000"/>
              <a:t>1</a:t>
            </a:r>
            <a:r>
              <a:rPr lang="en-US"/>
              <a:t>.[x]</a:t>
            </a:r>
            <a:endParaRPr lang="en-US"/>
          </a:p>
        </p:txBody>
      </p:sp>
      <p:sp>
        <p:nvSpPr>
          <p:cNvPr id="51" name="Text Box 50"/>
          <p:cNvSpPr txBox="1"/>
          <p:nvPr/>
        </p:nvSpPr>
        <p:spPr>
          <a:xfrm>
            <a:off x="368935" y="1963420"/>
            <a:ext cx="894715" cy="368300"/>
          </a:xfrm>
          <a:prstGeom prst="rect">
            <a:avLst/>
          </a:prstGeom>
          <a:noFill/>
        </p:spPr>
        <p:txBody>
          <a:bodyPr wrap="none" rtlCol="0">
            <a:spAutoFit/>
          </a:bodyPr>
          <a:p>
            <a:pPr algn="l"/>
            <a:r>
              <a:rPr lang="en-US"/>
              <a:t>Z</a:t>
            </a:r>
            <a:r>
              <a:rPr lang="en-US" baseline="-25000"/>
              <a:t>1</a:t>
            </a:r>
            <a:r>
              <a:rPr lang="en-US"/>
              <a:t>=</a:t>
            </a:r>
            <a:r>
              <a:rPr lang="en-US">
                <a:sym typeface="+mn-ea"/>
              </a:rPr>
              <a:t>W</a:t>
            </a:r>
            <a:r>
              <a:rPr lang="en-US" baseline="30000">
                <a:sym typeface="+mn-ea"/>
              </a:rPr>
              <a:t>1.</a:t>
            </a:r>
            <a:r>
              <a:rPr lang="en-US">
                <a:sym typeface="+mn-ea"/>
              </a:rPr>
              <a:t>x</a:t>
            </a:r>
            <a:endParaRPr lang="en-US"/>
          </a:p>
        </p:txBody>
      </p:sp>
      <p:sp>
        <p:nvSpPr>
          <p:cNvPr id="52" name="Text Box 51"/>
          <p:cNvSpPr txBox="1"/>
          <p:nvPr/>
        </p:nvSpPr>
        <p:spPr>
          <a:xfrm>
            <a:off x="461010" y="2331720"/>
            <a:ext cx="1208405" cy="368300"/>
          </a:xfrm>
          <a:prstGeom prst="rect">
            <a:avLst/>
          </a:prstGeom>
          <a:noFill/>
        </p:spPr>
        <p:txBody>
          <a:bodyPr wrap="none" rtlCol="0">
            <a:spAutoFit/>
          </a:bodyPr>
          <a:p>
            <a:pPr algn="l"/>
            <a:r>
              <a:rPr lang="en-US"/>
              <a:t>a</a:t>
            </a:r>
            <a:r>
              <a:rPr lang="en-US" baseline="-25000"/>
              <a:t>1</a:t>
            </a:r>
            <a:r>
              <a:rPr lang="en-US"/>
              <a:t>=a(Z</a:t>
            </a:r>
            <a:r>
              <a:rPr lang="en-US" baseline="-25000"/>
              <a:t>1</a:t>
            </a:r>
            <a:r>
              <a:rPr lang="en-US"/>
              <a:t>)=Z</a:t>
            </a:r>
            <a:r>
              <a:rPr lang="en-US" baseline="-25000"/>
              <a:t>1</a:t>
            </a:r>
            <a:endParaRPr lang="en-US" baseline="-25000"/>
          </a:p>
        </p:txBody>
      </p:sp>
      <p:sp>
        <p:nvSpPr>
          <p:cNvPr id="53" name="Text Box 52"/>
          <p:cNvSpPr txBox="1"/>
          <p:nvPr/>
        </p:nvSpPr>
        <p:spPr>
          <a:xfrm>
            <a:off x="1750695" y="2331720"/>
            <a:ext cx="1736725" cy="368300"/>
          </a:xfrm>
          <a:prstGeom prst="rect">
            <a:avLst/>
          </a:prstGeom>
          <a:noFill/>
        </p:spPr>
        <p:txBody>
          <a:bodyPr wrap="none" rtlCol="0">
            <a:spAutoFit/>
          </a:bodyPr>
          <a:p>
            <a:pPr algn="l"/>
            <a:r>
              <a:rPr lang="en-US"/>
              <a:t>a</a:t>
            </a:r>
            <a:r>
              <a:rPr lang="en-US" baseline="-25000"/>
              <a:t>2</a:t>
            </a:r>
            <a:r>
              <a:rPr lang="en-US"/>
              <a:t>=a(Z</a:t>
            </a:r>
            <a:r>
              <a:rPr lang="en-US" baseline="-25000"/>
              <a:t>2</a:t>
            </a:r>
            <a:r>
              <a:rPr lang="en-US"/>
              <a:t>)=a(W</a:t>
            </a:r>
            <a:r>
              <a:rPr lang="en-US" baseline="30000"/>
              <a:t>2</a:t>
            </a:r>
            <a:r>
              <a:rPr lang="en-US"/>
              <a:t>a</a:t>
            </a:r>
            <a:r>
              <a:rPr lang="en-US" baseline="-25000"/>
              <a:t>1</a:t>
            </a:r>
            <a:r>
              <a:rPr lang="en-US"/>
              <a:t>)</a:t>
            </a:r>
            <a:endParaRPr lang="en-US"/>
          </a:p>
        </p:txBody>
      </p:sp>
      <p:sp>
        <p:nvSpPr>
          <p:cNvPr id="54" name="Text Box 53"/>
          <p:cNvSpPr txBox="1"/>
          <p:nvPr/>
        </p:nvSpPr>
        <p:spPr>
          <a:xfrm>
            <a:off x="3776345" y="2329815"/>
            <a:ext cx="1804670" cy="368300"/>
          </a:xfrm>
          <a:prstGeom prst="rect">
            <a:avLst/>
          </a:prstGeom>
          <a:noFill/>
        </p:spPr>
        <p:txBody>
          <a:bodyPr wrap="none" rtlCol="0">
            <a:spAutoFit/>
          </a:bodyPr>
          <a:p>
            <a:pPr algn="l"/>
            <a:r>
              <a:rPr lang="en-US"/>
              <a:t>a</a:t>
            </a:r>
            <a:r>
              <a:rPr lang="en-US" baseline="-25000"/>
              <a:t>L</a:t>
            </a:r>
            <a:r>
              <a:rPr lang="en-US"/>
              <a:t>=a(Z</a:t>
            </a:r>
            <a:r>
              <a:rPr lang="en-US" baseline="-25000"/>
              <a:t>L</a:t>
            </a:r>
            <a:r>
              <a:rPr lang="en-US"/>
              <a:t>)=a(W</a:t>
            </a:r>
            <a:r>
              <a:rPr lang="en-US" baseline="30000"/>
              <a:t>L</a:t>
            </a:r>
            <a:r>
              <a:rPr lang="en-US"/>
              <a:t>a</a:t>
            </a:r>
            <a:r>
              <a:rPr lang="en-US" baseline="-25000"/>
              <a:t>L-1</a:t>
            </a:r>
            <a:r>
              <a:rPr lang="en-US"/>
              <a:t>)</a:t>
            </a:r>
            <a:endParaRPr lang="en-US"/>
          </a:p>
        </p:txBody>
      </p:sp>
      <p:graphicFrame>
        <p:nvGraphicFramePr>
          <p:cNvPr id="56" name="Content Placeholder 55">
            <a:hlinkClick r:id="" action="ppaction://ole?verb="/>
          </p:cNvPr>
          <p:cNvGraphicFramePr>
            <a:graphicFrameLocks noChangeAspect="1"/>
          </p:cNvGraphicFramePr>
          <p:nvPr>
            <p:ph idx="1"/>
          </p:nvPr>
        </p:nvGraphicFramePr>
        <p:xfrm>
          <a:off x="160655" y="2835910"/>
          <a:ext cx="1641475" cy="588645"/>
        </p:xfrm>
        <a:graphic>
          <a:graphicData uri="http://schemas.openxmlformats.org/presentationml/2006/ole">
            <mc:AlternateContent xmlns:mc="http://schemas.openxmlformats.org/markup-compatibility/2006">
              <mc:Choice xmlns:v="urn:schemas-microsoft-com:vml" Requires="v">
                <p:oleObj spid="_x0000_s1025" name="" r:id="rId2" imgW="914400" imgH="215900" progId="Equation.KSEE3">
                  <p:embed/>
                </p:oleObj>
              </mc:Choice>
              <mc:Fallback>
                <p:oleObj name="" r:id="rId2" imgW="914400" imgH="215900" progId="Equation.KSEE3">
                  <p:embed/>
                  <p:pic>
                    <p:nvPicPr>
                      <p:cNvPr id="0" name="Picture 1024"/>
                      <p:cNvPicPr/>
                      <p:nvPr/>
                    </p:nvPicPr>
                    <p:blipFill>
                      <a:blip r:embed="rId3"/>
                      <a:stretch>
                        <a:fillRect/>
                      </a:stretch>
                    </p:blipFill>
                    <p:spPr>
                      <a:xfrm>
                        <a:off x="160655" y="2835910"/>
                        <a:ext cx="1641475" cy="588645"/>
                      </a:xfrm>
                      <a:prstGeom prst="rect">
                        <a:avLst/>
                      </a:prstGeom>
                    </p:spPr>
                  </p:pic>
                </p:oleObj>
              </mc:Fallback>
            </mc:AlternateContent>
          </a:graphicData>
        </a:graphic>
      </p:graphicFrame>
      <p:graphicFrame>
        <p:nvGraphicFramePr>
          <p:cNvPr id="58" name="Object 57">
            <a:hlinkClick r:id="" action="ppaction://ole?verb="/>
          </p:cNvPr>
          <p:cNvGraphicFramePr>
            <a:graphicFrameLocks noChangeAspect="1"/>
          </p:cNvGraphicFramePr>
          <p:nvPr/>
        </p:nvGraphicFramePr>
        <p:xfrm>
          <a:off x="160655" y="3503295"/>
          <a:ext cx="5327650" cy="894715"/>
        </p:xfrm>
        <a:graphic>
          <a:graphicData uri="http://schemas.openxmlformats.org/presentationml/2006/ole">
            <mc:AlternateContent xmlns:mc="http://schemas.openxmlformats.org/markup-compatibility/2006">
              <mc:Choice xmlns:v="urn:schemas-microsoft-com:vml" Requires="v">
                <p:oleObj spid="_x0000_s3" name="" r:id="rId4" imgW="1755775" imgH="1247140" progId="Equation.KSEE3">
                  <p:embed/>
                </p:oleObj>
              </mc:Choice>
              <mc:Fallback>
                <p:oleObj name="" r:id="rId4" imgW="1755775" imgH="1247140" progId="Equation.KSEE3">
                  <p:embed/>
                  <p:pic>
                    <p:nvPicPr>
                      <p:cNvPr id="0" name="Picture 1024"/>
                      <p:cNvPicPr/>
                      <p:nvPr/>
                    </p:nvPicPr>
                    <p:blipFill>
                      <a:blip r:embed="rId5"/>
                      <a:stretch>
                        <a:fillRect/>
                      </a:stretch>
                    </p:blipFill>
                    <p:spPr>
                      <a:xfrm>
                        <a:off x="160655" y="3503295"/>
                        <a:ext cx="5327650" cy="894715"/>
                      </a:xfrm>
                      <a:prstGeom prst="rect">
                        <a:avLst/>
                      </a:prstGeom>
                    </p:spPr>
                  </p:pic>
                </p:oleObj>
              </mc:Fallback>
            </mc:AlternateContent>
          </a:graphicData>
        </a:graphic>
      </p:graphicFrame>
      <p:graphicFrame>
        <p:nvGraphicFramePr>
          <p:cNvPr id="60" name="Object 59">
            <a:hlinkClick r:id="" action="ppaction://ole?verb="/>
          </p:cNvPr>
          <p:cNvGraphicFramePr/>
          <p:nvPr/>
        </p:nvGraphicFramePr>
        <p:xfrm>
          <a:off x="160020" y="4664075"/>
          <a:ext cx="1590675" cy="498475"/>
        </p:xfrm>
        <a:graphic>
          <a:graphicData uri="http://schemas.openxmlformats.org/presentationml/2006/ole">
            <mc:AlternateContent xmlns:mc="http://schemas.openxmlformats.org/markup-compatibility/2006">
              <mc:Choice xmlns:v="urn:schemas-microsoft-com:vml" Requires="v">
                <p:oleObj spid="_x0000_s61" name="" r:id="rId6" imgW="698500" imgH="228600" progId="Equation.KSEE3">
                  <p:embed/>
                </p:oleObj>
              </mc:Choice>
              <mc:Fallback>
                <p:oleObj name="" r:id="rId6" imgW="698500" imgH="228600" progId="Equation.KSEE3">
                  <p:embed/>
                  <p:pic>
                    <p:nvPicPr>
                      <p:cNvPr id="0" name="Picture 1024"/>
                      <p:cNvPicPr/>
                      <p:nvPr/>
                    </p:nvPicPr>
                    <p:blipFill>
                      <a:blip r:embed="rId7"/>
                      <a:stretch>
                        <a:fillRect/>
                      </a:stretch>
                    </p:blipFill>
                    <p:spPr>
                      <a:xfrm>
                        <a:off x="160020" y="4664075"/>
                        <a:ext cx="1590675" cy="49847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dissolve">
                                      <p:cBhvr>
                                        <p:cTn id="11" dur="500"/>
                                        <p:tgtEl>
                                          <p:spTgt spid="5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2">
                                            <p:txEl>
                                              <p:pRg st="1" end="1"/>
                                            </p:txEl>
                                          </p:spTgt>
                                        </p:tgtEl>
                                        <p:attrNameLst>
                                          <p:attrName>style.visibility</p:attrName>
                                        </p:attrNameLst>
                                      </p:cBhvr>
                                      <p:to>
                                        <p:strVal val="visible"/>
                                      </p:to>
                                    </p:set>
                                    <p:animEffect transition="in" filter="blinds(horizontal)">
                                      <p:cBhvr>
                                        <p:cTn id="16" dur="500"/>
                                        <p:tgtEl>
                                          <p:spTgt spid="12">
                                            <p:txEl>
                                              <p:pRg st="1" end="1"/>
                                            </p:txEl>
                                          </p:spTgt>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58"/>
                                        </p:tgtEl>
                                        <p:attrNameLst>
                                          <p:attrName>style.visibility</p:attrName>
                                        </p:attrNameLst>
                                      </p:cBhvr>
                                      <p:to>
                                        <p:strVal val="visible"/>
                                      </p:to>
                                    </p:set>
                                    <p:animEffect transition="in" filter="dissolve">
                                      <p:cBhvr>
                                        <p:cTn id="20" dur="500"/>
                                        <p:tgtEl>
                                          <p:spTgt spid="58"/>
                                        </p:tgtEl>
                                      </p:cBhvr>
                                    </p:animEffect>
                                  </p:childTnLst>
                                </p:cTn>
                              </p:par>
                            </p:childTnLst>
                          </p:cTn>
                        </p:par>
                        <p:par>
                          <p:cTn id="21" fill="hold">
                            <p:stCondLst>
                              <p:cond delay="1000"/>
                            </p:stCondLst>
                            <p:childTnLst>
                              <p:par>
                                <p:cTn id="22" presetID="9" presetClass="entr" presetSubtype="0" fill="hold" nodeType="after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dissolve">
                                      <p:cBhvr>
                                        <p:cTn id="24" dur="500"/>
                                        <p:tgtEl>
                                          <p:spTgt spid="60"/>
                                        </p:tgtEl>
                                      </p:cBhvr>
                                    </p:animEffect>
                                  </p:childTnLst>
                                </p:cTn>
                              </p:par>
                            </p:childTnLst>
                          </p:cTn>
                        </p:par>
                        <p:par>
                          <p:cTn id="25" fill="hold">
                            <p:stCondLst>
                              <p:cond delay="1500"/>
                            </p:stCondLst>
                            <p:childTnLst>
                              <p:par>
                                <p:cTn id="26" presetID="3" presetClass="entr" presetSubtype="10" fill="hold" nodeType="afterEffect">
                                  <p:stCondLst>
                                    <p:cond delay="0"/>
                                  </p:stCondLst>
                                  <p:childTnLst>
                                    <p:set>
                                      <p:cBhvr>
                                        <p:cTn id="27" dur="1" fill="hold">
                                          <p:stCondLst>
                                            <p:cond delay="0"/>
                                          </p:stCondLst>
                                        </p:cTn>
                                        <p:tgtEl>
                                          <p:spTgt spid="12">
                                            <p:txEl>
                                              <p:pRg st="2" end="2"/>
                                            </p:txEl>
                                          </p:spTgt>
                                        </p:tgtEl>
                                        <p:attrNameLst>
                                          <p:attrName>style.visibility</p:attrName>
                                        </p:attrNameLst>
                                      </p:cBhvr>
                                      <p:to>
                                        <p:strVal val="visible"/>
                                      </p:to>
                                    </p:set>
                                    <p:animEffect transition="in" filter="blinds(horizontal)">
                                      <p:cBhvr>
                                        <p:cTn id="28" dur="500"/>
                                        <p:tgtEl>
                                          <p:spTgt spid="12">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2">
                                            <p:txEl>
                                              <p:pRg st="3" end="3"/>
                                            </p:txEl>
                                          </p:spTgt>
                                        </p:tgtEl>
                                        <p:attrNameLst>
                                          <p:attrName>style.visibility</p:attrName>
                                        </p:attrNameLst>
                                      </p:cBhvr>
                                      <p:to>
                                        <p:strVal val="visible"/>
                                      </p:to>
                                    </p:set>
                                    <p:animEffect transition="in" filter="blinds(horizontal)">
                                      <p:cBhvr>
                                        <p:cTn id="33" dur="500"/>
                                        <p:tgtEl>
                                          <p:spTgt spid="12">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2">
                                            <p:txEl>
                                              <p:pRg st="4" end="4"/>
                                            </p:txEl>
                                          </p:spTgt>
                                        </p:tgtEl>
                                        <p:attrNameLst>
                                          <p:attrName>style.visibility</p:attrName>
                                        </p:attrNameLst>
                                      </p:cBhvr>
                                      <p:to>
                                        <p:strVal val="visible"/>
                                      </p:to>
                                    </p:set>
                                    <p:animEffect transition="in" filter="blinds(horizontal)">
                                      <p:cBhvr>
                                        <p:cTn id="38"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endParaRPr lang="en-US" sz="2400" b="1" dirty="0">
              <a:solidFill>
                <a:schemeClr val="accent1">
                  <a:lumMod val="75000"/>
                </a:schemeClr>
              </a:solidFill>
            </a:endParaRPr>
          </a:p>
        </p:txBody>
      </p:sp>
      <p:sp>
        <p:nvSpPr>
          <p:cNvPr id="55" name="CustomShape 3"/>
          <p:cNvSpPr/>
          <p:nvPr/>
        </p:nvSpPr>
        <p:spPr>
          <a:xfrm>
            <a:off x="225425" y="1268095"/>
            <a:ext cx="4817110" cy="32137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endParaRPr lang="en-IN" sz="1800" b="0" strike="noStrike" spc="-1">
              <a:solidFill>
                <a:srgbClr val="000000"/>
              </a:solidFill>
              <a:uFill>
                <a:solidFill>
                  <a:srgbClr val="FFFFFF"/>
                </a:solidFill>
              </a:uFill>
              <a:latin typeface="Arial" panose="020B0604020202020204"/>
            </a:endParaRPr>
          </a:p>
        </p:txBody>
      </p:sp>
      <p:sp>
        <p:nvSpPr>
          <p:cNvPr id="2" name="Rectangle 6"/>
          <p:cNvSpPr/>
          <p:nvPr/>
        </p:nvSpPr>
        <p:spPr>
          <a:xfrm>
            <a:off x="392835" y="713493"/>
            <a:ext cx="7999758" cy="460375"/>
          </a:xfrm>
          <a:prstGeom prst="rect">
            <a:avLst/>
          </a:prstGeom>
        </p:spPr>
        <p:txBody>
          <a:bodyPr wrap="square">
            <a:spAutoFit/>
          </a:bodyPr>
          <a:p>
            <a:r>
              <a:rPr lang="en-US" altLang="en-IN" sz="2400" b="1" dirty="0">
                <a:solidFill>
                  <a:schemeClr val="accent2">
                    <a:lumMod val="75000"/>
                  </a:schemeClr>
                </a:solidFill>
              </a:rPr>
              <a:t>Exploding and Vanishing Gradient</a:t>
            </a:r>
            <a:endParaRPr lang="en-US" altLang="en-IN" sz="2400" b="1" dirty="0">
              <a:solidFill>
                <a:schemeClr val="accent2">
                  <a:lumMod val="75000"/>
                </a:schemeClr>
              </a:solidFill>
            </a:endParaRPr>
          </a:p>
        </p:txBody>
      </p:sp>
      <p:sp>
        <p:nvSpPr>
          <p:cNvPr id="12" name="Rounded Rectangle 11"/>
          <p:cNvSpPr/>
          <p:nvPr/>
        </p:nvSpPr>
        <p:spPr>
          <a:xfrm>
            <a:off x="5610225" y="1268095"/>
            <a:ext cx="4968875" cy="1691640"/>
          </a:xfrm>
          <a:prstGeom prst="roundRect">
            <a:avLst/>
          </a:prstGeom>
          <a:noFill/>
          <a:ln w="38100">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marL="285750" indent="-285750" algn="l">
              <a:buFont typeface="Arial" panose="020B0604020202020204" pitchFamily="34" charset="0"/>
              <a:buChar char="•"/>
            </a:pPr>
            <a:r>
              <a:rPr lang="en-US">
                <a:solidFill>
                  <a:schemeClr val="tx1"/>
                </a:solidFill>
              </a:rPr>
              <a:t>A partial solution to this is better or more careful choice of random initialization for our neural network</a:t>
            </a: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endParaRPr lang="en-US" sz="2400" b="1" dirty="0">
              <a:solidFill>
                <a:schemeClr val="accent1">
                  <a:lumMod val="75000"/>
                </a:schemeClr>
              </a:solidFill>
            </a:endParaRPr>
          </a:p>
        </p:txBody>
      </p:sp>
      <p:sp>
        <p:nvSpPr>
          <p:cNvPr id="55" name="CustomShape 3"/>
          <p:cNvSpPr/>
          <p:nvPr/>
        </p:nvSpPr>
        <p:spPr>
          <a:xfrm>
            <a:off x="225425" y="1268095"/>
            <a:ext cx="4817110" cy="32137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endParaRPr lang="en-IN" sz="1800" b="0" strike="noStrike" spc="-1">
              <a:solidFill>
                <a:srgbClr val="000000"/>
              </a:solidFill>
              <a:uFill>
                <a:solidFill>
                  <a:srgbClr val="FFFFFF"/>
                </a:solidFill>
              </a:uFill>
              <a:latin typeface="Arial" panose="020B0604020202020204"/>
            </a:endParaRPr>
          </a:p>
        </p:txBody>
      </p:sp>
      <p:sp>
        <p:nvSpPr>
          <p:cNvPr id="2" name="Rectangle 6"/>
          <p:cNvSpPr/>
          <p:nvPr/>
        </p:nvSpPr>
        <p:spPr>
          <a:xfrm>
            <a:off x="392835" y="713493"/>
            <a:ext cx="7999758" cy="460375"/>
          </a:xfrm>
          <a:prstGeom prst="rect">
            <a:avLst/>
          </a:prstGeom>
        </p:spPr>
        <p:txBody>
          <a:bodyPr wrap="square">
            <a:spAutoFit/>
          </a:bodyPr>
          <a:p>
            <a:r>
              <a:rPr lang="en-US" altLang="en-IN" sz="2400" b="1" dirty="0">
                <a:solidFill>
                  <a:schemeClr val="accent2">
                    <a:lumMod val="75000"/>
                  </a:schemeClr>
                </a:solidFill>
              </a:rPr>
              <a:t>Exploding and Vanishing Gradient</a:t>
            </a:r>
            <a:endParaRPr lang="en-US" altLang="en-IN" sz="2400" b="1" dirty="0">
              <a:solidFill>
                <a:schemeClr val="accent2">
                  <a:lumMod val="75000"/>
                </a:schemeClr>
              </a:solidFill>
            </a:endParaRPr>
          </a:p>
        </p:txBody>
      </p:sp>
      <p:sp>
        <p:nvSpPr>
          <p:cNvPr id="12" name="Rounded Rectangle 11"/>
          <p:cNvSpPr/>
          <p:nvPr/>
        </p:nvSpPr>
        <p:spPr>
          <a:xfrm>
            <a:off x="5610225" y="1268095"/>
            <a:ext cx="4968875" cy="1691640"/>
          </a:xfrm>
          <a:prstGeom prst="roundRect">
            <a:avLst/>
          </a:prstGeom>
          <a:noFill/>
          <a:ln w="38100">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marL="285750" indent="-285750" algn="l">
              <a:buFont typeface="Arial" panose="020B0604020202020204" pitchFamily="34" charset="0"/>
              <a:buChar char="•"/>
            </a:pPr>
            <a:r>
              <a:rPr lang="en-US">
                <a:solidFill>
                  <a:schemeClr val="tx1"/>
                </a:solidFill>
              </a:rPr>
              <a:t>lets start with initializing weight for a single neuron and then we go to generalize this to a deep network</a:t>
            </a:r>
            <a:endParaRPr lang="en-US">
              <a:solidFill>
                <a:schemeClr val="tx1"/>
              </a:solidFill>
            </a:endParaRPr>
          </a:p>
          <a:p>
            <a:pPr marL="285750" indent="-285750" algn="l">
              <a:buFont typeface="Arial" panose="020B0604020202020204" pitchFamily="34" charset="0"/>
              <a:buChar char="•"/>
            </a:pPr>
            <a:r>
              <a:rPr lang="en-US">
                <a:solidFill>
                  <a:schemeClr val="tx1"/>
                </a:solidFill>
              </a:rPr>
              <a:t>consider this network with a single neuron</a:t>
            </a:r>
            <a:endParaRPr lang="en-US">
              <a:solidFill>
                <a:schemeClr val="tx1"/>
              </a:solidFill>
            </a:endParaRPr>
          </a:p>
          <a:p>
            <a:pPr marL="285750" indent="-285750" algn="l">
              <a:buFont typeface="Arial" panose="020B0604020202020204" pitchFamily="34" charset="0"/>
              <a:buChar char="•"/>
            </a:pPr>
            <a:r>
              <a:rPr lang="en-US">
                <a:solidFill>
                  <a:schemeClr val="tx1"/>
                </a:solidFill>
              </a:rPr>
              <a:t>lets consider b=0</a:t>
            </a:r>
            <a:endParaRPr lang="en-US">
              <a:solidFill>
                <a:schemeClr val="tx1"/>
              </a:solidFill>
            </a:endParaRPr>
          </a:p>
        </p:txBody>
      </p:sp>
      <p:sp>
        <p:nvSpPr>
          <p:cNvPr id="3" name="Oval 2"/>
          <p:cNvSpPr/>
          <p:nvPr/>
        </p:nvSpPr>
        <p:spPr>
          <a:xfrm>
            <a:off x="1781810" y="2446655"/>
            <a:ext cx="483870" cy="4679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4" name="Straight Arrow Connector 3"/>
          <p:cNvCxnSpPr>
            <a:endCxn id="3" idx="1"/>
          </p:cNvCxnSpPr>
          <p:nvPr/>
        </p:nvCxnSpPr>
        <p:spPr>
          <a:xfrm>
            <a:off x="798830" y="1736725"/>
            <a:ext cx="1054100" cy="7785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endCxn id="3" idx="2"/>
          </p:cNvCxnSpPr>
          <p:nvPr/>
        </p:nvCxnSpPr>
        <p:spPr>
          <a:xfrm>
            <a:off x="662940" y="2673350"/>
            <a:ext cx="1118870" cy="7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endCxn id="3" idx="2"/>
          </p:cNvCxnSpPr>
          <p:nvPr/>
        </p:nvCxnSpPr>
        <p:spPr>
          <a:xfrm flipV="1">
            <a:off x="602615" y="2680970"/>
            <a:ext cx="1179195" cy="5962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3" idx="3"/>
          </p:cNvCxnSpPr>
          <p:nvPr/>
        </p:nvCxnSpPr>
        <p:spPr>
          <a:xfrm flipV="1">
            <a:off x="1040765" y="2846070"/>
            <a:ext cx="812165" cy="12020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3" idx="6"/>
          </p:cNvCxnSpPr>
          <p:nvPr/>
        </p:nvCxnSpPr>
        <p:spPr>
          <a:xfrm flipV="1">
            <a:off x="2265680" y="2673350"/>
            <a:ext cx="1026160" cy="7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 Box 12"/>
          <p:cNvSpPr txBox="1"/>
          <p:nvPr/>
        </p:nvSpPr>
        <p:spPr>
          <a:xfrm>
            <a:off x="3336925" y="2900045"/>
            <a:ext cx="297180" cy="368300"/>
          </a:xfrm>
          <a:prstGeom prst="rect">
            <a:avLst/>
          </a:prstGeom>
          <a:noFill/>
        </p:spPr>
        <p:txBody>
          <a:bodyPr wrap="none" rtlCol="0">
            <a:spAutoFit/>
          </a:bodyPr>
          <a:p>
            <a:r>
              <a:rPr lang="en-US">
                <a:latin typeface="Arial" panose="020B0604020202020204" pitchFamily="34" charset="0"/>
                <a:cs typeface="Arial" panose="020B0604020202020204" pitchFamily="34" charset="0"/>
              </a:rPr>
              <a:t>ŷ</a:t>
            </a:r>
            <a:endParaRPr lang="en-US">
              <a:latin typeface="Arial" panose="020B0604020202020204" pitchFamily="34" charset="0"/>
              <a:cs typeface="Arial" panose="020B0604020202020204" pitchFamily="34" charset="0"/>
            </a:endParaRPr>
          </a:p>
        </p:txBody>
      </p:sp>
      <p:sp>
        <p:nvSpPr>
          <p:cNvPr id="14" name="Text Box 13"/>
          <p:cNvSpPr txBox="1"/>
          <p:nvPr/>
        </p:nvSpPr>
        <p:spPr>
          <a:xfrm>
            <a:off x="451485" y="1615440"/>
            <a:ext cx="397510" cy="368300"/>
          </a:xfrm>
          <a:prstGeom prst="rect">
            <a:avLst/>
          </a:prstGeom>
          <a:noFill/>
        </p:spPr>
        <p:txBody>
          <a:bodyPr wrap="none" rtlCol="0">
            <a:spAutoFit/>
          </a:bodyPr>
          <a:p>
            <a:r>
              <a:rPr lang="en-US"/>
              <a:t>x1</a:t>
            </a:r>
            <a:endParaRPr lang="en-US"/>
          </a:p>
        </p:txBody>
      </p:sp>
      <p:sp>
        <p:nvSpPr>
          <p:cNvPr id="15" name="Text Box 14"/>
          <p:cNvSpPr txBox="1"/>
          <p:nvPr/>
        </p:nvSpPr>
        <p:spPr>
          <a:xfrm>
            <a:off x="285115" y="2613025"/>
            <a:ext cx="397510" cy="368300"/>
          </a:xfrm>
          <a:prstGeom prst="rect">
            <a:avLst/>
          </a:prstGeom>
          <a:noFill/>
        </p:spPr>
        <p:txBody>
          <a:bodyPr wrap="none" rtlCol="0">
            <a:spAutoFit/>
          </a:bodyPr>
          <a:p>
            <a:r>
              <a:rPr lang="en-US"/>
              <a:t>x2</a:t>
            </a:r>
            <a:endParaRPr lang="en-US"/>
          </a:p>
        </p:txBody>
      </p:sp>
      <p:sp>
        <p:nvSpPr>
          <p:cNvPr id="16" name="Text Box 15"/>
          <p:cNvSpPr txBox="1"/>
          <p:nvPr/>
        </p:nvSpPr>
        <p:spPr>
          <a:xfrm>
            <a:off x="451485" y="3368040"/>
            <a:ext cx="397510" cy="368300"/>
          </a:xfrm>
          <a:prstGeom prst="rect">
            <a:avLst/>
          </a:prstGeom>
          <a:noFill/>
        </p:spPr>
        <p:txBody>
          <a:bodyPr wrap="none" rtlCol="0">
            <a:spAutoFit/>
          </a:bodyPr>
          <a:p>
            <a:r>
              <a:rPr lang="en-US"/>
              <a:t>x3</a:t>
            </a:r>
            <a:endParaRPr lang="en-US"/>
          </a:p>
        </p:txBody>
      </p:sp>
      <p:sp>
        <p:nvSpPr>
          <p:cNvPr id="17" name="Text Box 16"/>
          <p:cNvSpPr txBox="1"/>
          <p:nvPr/>
        </p:nvSpPr>
        <p:spPr>
          <a:xfrm>
            <a:off x="986790" y="4017645"/>
            <a:ext cx="397510" cy="368300"/>
          </a:xfrm>
          <a:prstGeom prst="rect">
            <a:avLst/>
          </a:prstGeom>
          <a:noFill/>
        </p:spPr>
        <p:txBody>
          <a:bodyPr wrap="none" rtlCol="0">
            <a:spAutoFit/>
          </a:bodyPr>
          <a:p>
            <a:r>
              <a:rPr lang="en-US"/>
              <a:t>x4</a:t>
            </a:r>
            <a:endParaRPr lang="en-US"/>
          </a:p>
        </p:txBody>
      </p:sp>
      <p:sp>
        <p:nvSpPr>
          <p:cNvPr id="18" name="Text Box 17"/>
          <p:cNvSpPr txBox="1"/>
          <p:nvPr/>
        </p:nvSpPr>
        <p:spPr>
          <a:xfrm>
            <a:off x="2037715" y="3111500"/>
            <a:ext cx="741680" cy="368300"/>
          </a:xfrm>
          <a:prstGeom prst="rect">
            <a:avLst/>
          </a:prstGeom>
          <a:noFill/>
        </p:spPr>
        <p:txBody>
          <a:bodyPr wrap="none" rtlCol="0">
            <a:spAutoFit/>
          </a:bodyPr>
          <a:p>
            <a:r>
              <a:rPr lang="en-US"/>
              <a:t>a=g(z)</a:t>
            </a:r>
            <a:endParaRPr lang="en-US"/>
          </a:p>
        </p:txBody>
      </p:sp>
      <p:sp>
        <p:nvSpPr>
          <p:cNvPr id="19" name="Text Box 18"/>
          <p:cNvSpPr txBox="1"/>
          <p:nvPr/>
        </p:nvSpPr>
        <p:spPr>
          <a:xfrm>
            <a:off x="2007235" y="4032885"/>
            <a:ext cx="3034665" cy="368300"/>
          </a:xfrm>
          <a:prstGeom prst="rect">
            <a:avLst/>
          </a:prstGeom>
          <a:noFill/>
        </p:spPr>
        <p:txBody>
          <a:bodyPr wrap="square" rtlCol="0">
            <a:spAutoFit/>
          </a:bodyPr>
          <a:p>
            <a:r>
              <a:rPr lang="en-US"/>
              <a:t>z=w</a:t>
            </a:r>
            <a:r>
              <a:rPr lang="en-US" baseline="-25000"/>
              <a:t>1</a:t>
            </a:r>
            <a:r>
              <a:rPr lang="en-US"/>
              <a:t>X</a:t>
            </a:r>
            <a:r>
              <a:rPr lang="en-US" baseline="-25000"/>
              <a:t>1</a:t>
            </a:r>
            <a:r>
              <a:rPr lang="en-US"/>
              <a:t>+W</a:t>
            </a:r>
            <a:r>
              <a:rPr lang="en-US" baseline="-25000"/>
              <a:t>2</a:t>
            </a:r>
            <a:r>
              <a:rPr lang="en-US"/>
              <a:t>X</a:t>
            </a:r>
            <a:r>
              <a:rPr lang="en-US" baseline="-25000"/>
              <a:t>2</a:t>
            </a:r>
            <a:r>
              <a:rPr lang="en-US"/>
              <a:t>+W</a:t>
            </a:r>
            <a:r>
              <a:rPr lang="en-US" baseline="-25000"/>
              <a:t>3</a:t>
            </a:r>
            <a:r>
              <a:rPr lang="en-US"/>
              <a:t>X</a:t>
            </a:r>
            <a:r>
              <a:rPr lang="en-US" baseline="-25000"/>
              <a:t>3</a:t>
            </a:r>
            <a:r>
              <a:rPr lang="en-US"/>
              <a:t>+W</a:t>
            </a:r>
            <a:r>
              <a:rPr lang="en-US" baseline="-25000"/>
              <a:t>4</a:t>
            </a:r>
            <a:r>
              <a:rPr lang="en-US"/>
              <a:t>X</a:t>
            </a:r>
            <a:r>
              <a:rPr lang="en-US" baseline="-25000"/>
              <a:t>4</a:t>
            </a:r>
            <a:endParaRPr lang="en-US" baseline="-25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Effect transition="in" filter="blinds(horizontal)">
                                      <p:cBhvr>
                                        <p:cTn id="11" dur="500"/>
                                        <p:tgtEl>
                                          <p:spTgt spid="12">
                                            <p:txEl>
                                              <p:pRg st="1" end="1"/>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par>
                                <p:cTn id="16" presetID="9"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par>
                                <p:cTn id="19" presetID="9"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dissolve">
                                      <p:cBhvr>
                                        <p:cTn id="21" dur="500"/>
                                        <p:tgtEl>
                                          <p:spTgt spid="5"/>
                                        </p:tgtEl>
                                      </p:cBhvr>
                                    </p:animEffect>
                                  </p:childTnLst>
                                </p:cTn>
                              </p:par>
                              <p:par>
                                <p:cTn id="22" presetID="9"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dissolve">
                                      <p:cBhvr>
                                        <p:cTn id="24" dur="500"/>
                                        <p:tgtEl>
                                          <p:spTgt spid="7"/>
                                        </p:tgtEl>
                                      </p:cBhvr>
                                    </p:animEffect>
                                  </p:childTnLst>
                                </p:cTn>
                              </p:par>
                              <p:par>
                                <p:cTn id="25" presetID="9"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dissolve">
                                      <p:cBhvr>
                                        <p:cTn id="30" dur="500"/>
                                        <p:tgtEl>
                                          <p:spTgt spid="13"/>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dissolve">
                                      <p:cBhvr>
                                        <p:cTn id="33" dur="500"/>
                                        <p:tgtEl>
                                          <p:spTgt spid="14"/>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dissolve">
                                      <p:cBhvr>
                                        <p:cTn id="36" dur="500"/>
                                        <p:tgtEl>
                                          <p:spTgt spid="15"/>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dissolve">
                                      <p:cBhvr>
                                        <p:cTn id="39" dur="500"/>
                                        <p:tgtEl>
                                          <p:spTgt spid="16"/>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dissolve">
                                      <p:cBhvr>
                                        <p:cTn id="42" dur="500"/>
                                        <p:tgtEl>
                                          <p:spTgt spid="18"/>
                                        </p:tgtEl>
                                      </p:cBhvr>
                                    </p:animEffect>
                                  </p:childTnLst>
                                </p:cTn>
                              </p:par>
                              <p:par>
                                <p:cTn id="43" presetID="9" presetClass="entr" presetSubtype="0" fill="hold"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dissolve">
                                      <p:cBhvr>
                                        <p:cTn id="45" dur="500"/>
                                        <p:tgtEl>
                                          <p:spTgt spid="10"/>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dissolve">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12">
                                            <p:txEl>
                                              <p:pRg st="2" end="2"/>
                                            </p:txEl>
                                          </p:spTgt>
                                        </p:tgtEl>
                                        <p:attrNameLst>
                                          <p:attrName>style.visibility</p:attrName>
                                        </p:attrNameLst>
                                      </p:cBhvr>
                                      <p:to>
                                        <p:strVal val="visible"/>
                                      </p:to>
                                    </p:set>
                                    <p:animEffect transition="in" filter="blinds(horizontal)">
                                      <p:cBhvr>
                                        <p:cTn id="53" dur="500"/>
                                        <p:tgtEl>
                                          <p:spTgt spid="12">
                                            <p:txEl>
                                              <p:pRg st="2" end="2"/>
                                            </p:txEl>
                                          </p:spTgt>
                                        </p:tgtEl>
                                      </p:cBhvr>
                                    </p:animEffect>
                                  </p:childTnLst>
                                </p:cTn>
                              </p:par>
                            </p:childTnLst>
                          </p:cTn>
                        </p:par>
                        <p:par>
                          <p:cTn id="54" fill="hold">
                            <p:stCondLst>
                              <p:cond delay="500"/>
                            </p:stCondLst>
                            <p:childTnLst>
                              <p:par>
                                <p:cTn id="55" presetID="9" presetClass="entr" presetSubtype="0" fill="hold" grpId="0" nodeType="after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dissolve">
                                      <p:cBhvr>
                                        <p:cTn id="5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p:bldP spid="14" grpId="0"/>
      <p:bldP spid="15" grpId="0"/>
      <p:bldP spid="16" grpId="0"/>
      <p:bldP spid="18" grpId="0"/>
      <p:bldP spid="17"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endParaRPr lang="en-US" sz="2400" b="1" dirty="0">
              <a:solidFill>
                <a:schemeClr val="accent1">
                  <a:lumMod val="75000"/>
                </a:schemeClr>
              </a:solidFill>
            </a:endParaRPr>
          </a:p>
        </p:txBody>
      </p:sp>
      <p:sp>
        <p:nvSpPr>
          <p:cNvPr id="55" name="CustomShape 3"/>
          <p:cNvSpPr/>
          <p:nvPr/>
        </p:nvSpPr>
        <p:spPr>
          <a:xfrm>
            <a:off x="225425" y="1268095"/>
            <a:ext cx="4817110" cy="32137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endParaRPr lang="en-IN" sz="1800" b="0" strike="noStrike" spc="-1">
              <a:solidFill>
                <a:srgbClr val="000000"/>
              </a:solidFill>
              <a:uFill>
                <a:solidFill>
                  <a:srgbClr val="FFFFFF"/>
                </a:solidFill>
              </a:uFill>
              <a:latin typeface="Arial" panose="020B0604020202020204"/>
            </a:endParaRPr>
          </a:p>
        </p:txBody>
      </p:sp>
      <p:sp>
        <p:nvSpPr>
          <p:cNvPr id="2" name="Rectangle 6"/>
          <p:cNvSpPr/>
          <p:nvPr/>
        </p:nvSpPr>
        <p:spPr>
          <a:xfrm>
            <a:off x="392835" y="713493"/>
            <a:ext cx="7999758" cy="460375"/>
          </a:xfrm>
          <a:prstGeom prst="rect">
            <a:avLst/>
          </a:prstGeom>
        </p:spPr>
        <p:txBody>
          <a:bodyPr wrap="square">
            <a:spAutoFit/>
          </a:bodyPr>
          <a:p>
            <a:r>
              <a:rPr lang="en-US" altLang="en-IN" sz="2400" b="1" dirty="0">
                <a:solidFill>
                  <a:schemeClr val="accent2">
                    <a:lumMod val="75000"/>
                  </a:schemeClr>
                </a:solidFill>
              </a:rPr>
              <a:t>Exploding and Vanishing Gradient</a:t>
            </a:r>
            <a:endParaRPr lang="en-US" altLang="en-IN" sz="2400" b="1" dirty="0">
              <a:solidFill>
                <a:schemeClr val="accent2">
                  <a:lumMod val="75000"/>
                </a:schemeClr>
              </a:solidFill>
            </a:endParaRPr>
          </a:p>
        </p:txBody>
      </p:sp>
      <p:sp>
        <p:nvSpPr>
          <p:cNvPr id="12" name="Rounded Rectangle 11"/>
          <p:cNvSpPr/>
          <p:nvPr/>
        </p:nvSpPr>
        <p:spPr>
          <a:xfrm>
            <a:off x="5610225" y="1268095"/>
            <a:ext cx="4968875" cy="2706370"/>
          </a:xfrm>
          <a:prstGeom prst="roundRect">
            <a:avLst/>
          </a:prstGeom>
          <a:noFill/>
          <a:ln w="38100">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marL="285750" indent="-285750" algn="l">
              <a:buFont typeface="Arial" panose="020B0604020202020204" pitchFamily="34" charset="0"/>
              <a:buChar char="•"/>
            </a:pPr>
            <a:r>
              <a:rPr lang="en-US">
                <a:solidFill>
                  <a:schemeClr val="tx1"/>
                </a:solidFill>
              </a:rPr>
              <a:t>in order to z not blow up and not become too small,notice that larger n the smaller you want w</a:t>
            </a:r>
            <a:r>
              <a:rPr lang="en-US" baseline="-25000">
                <a:solidFill>
                  <a:schemeClr val="tx1"/>
                </a:solidFill>
              </a:rPr>
              <a:t>i </a:t>
            </a:r>
            <a:r>
              <a:rPr lang="en-US">
                <a:solidFill>
                  <a:schemeClr val="tx1"/>
                </a:solidFill>
              </a:rPr>
              <a:t>to be small</a:t>
            </a:r>
            <a:endParaRPr lang="en-US">
              <a:solidFill>
                <a:schemeClr val="tx1"/>
              </a:solidFill>
            </a:endParaRPr>
          </a:p>
          <a:p>
            <a:pPr marL="285750" indent="-285750" algn="l">
              <a:buFont typeface="Arial" panose="020B0604020202020204" pitchFamily="34" charset="0"/>
              <a:buChar char="•"/>
            </a:pPr>
            <a:r>
              <a:rPr lang="en-US">
                <a:solidFill>
                  <a:schemeClr val="tx1"/>
                </a:solidFill>
              </a:rPr>
              <a:t>one solution is</a:t>
            </a:r>
            <a:endParaRPr lang="en-US">
              <a:solidFill>
                <a:schemeClr val="tx1"/>
              </a:solidFill>
            </a:endParaRPr>
          </a:p>
          <a:p>
            <a:pPr marL="285750" indent="-285750" algn="l">
              <a:buFont typeface="Arial" panose="020B0604020202020204" pitchFamily="34" charset="0"/>
              <a:buChar char="•"/>
            </a:pPr>
            <a:r>
              <a:rPr lang="en-US">
                <a:solidFill>
                  <a:schemeClr val="tx1"/>
                </a:solidFill>
              </a:rPr>
              <a:t>so the solution would be</a:t>
            </a:r>
            <a:endParaRPr lang="en-US">
              <a:solidFill>
                <a:schemeClr val="tx1"/>
              </a:solidFill>
            </a:endParaRPr>
          </a:p>
          <a:p>
            <a:pPr marL="285750" indent="-285750" algn="l">
              <a:buFont typeface="Arial" panose="020B0604020202020204" pitchFamily="34" charset="0"/>
              <a:buChar char="•"/>
            </a:pPr>
            <a:r>
              <a:rPr lang="en-US">
                <a:solidFill>
                  <a:schemeClr val="tx1"/>
                </a:solidFill>
              </a:rPr>
              <a:t>it turns out that if we are using ReLU activation function then rather then (1/n),setting (2/n) gives better result</a:t>
            </a:r>
            <a:endParaRPr lang="en-US">
              <a:solidFill>
                <a:schemeClr val="tx1"/>
              </a:solidFill>
            </a:endParaRPr>
          </a:p>
        </p:txBody>
      </p:sp>
      <p:sp>
        <p:nvSpPr>
          <p:cNvPr id="3" name="Oval 2"/>
          <p:cNvSpPr/>
          <p:nvPr/>
        </p:nvSpPr>
        <p:spPr>
          <a:xfrm>
            <a:off x="1781810" y="2446655"/>
            <a:ext cx="483870" cy="4679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4" name="Straight Arrow Connector 3"/>
          <p:cNvCxnSpPr>
            <a:endCxn id="3" idx="1"/>
          </p:cNvCxnSpPr>
          <p:nvPr/>
        </p:nvCxnSpPr>
        <p:spPr>
          <a:xfrm>
            <a:off x="798830" y="1736725"/>
            <a:ext cx="1054100" cy="7785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endCxn id="3" idx="2"/>
          </p:cNvCxnSpPr>
          <p:nvPr/>
        </p:nvCxnSpPr>
        <p:spPr>
          <a:xfrm>
            <a:off x="662940" y="2673350"/>
            <a:ext cx="1118870" cy="7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endCxn id="3" idx="2"/>
          </p:cNvCxnSpPr>
          <p:nvPr/>
        </p:nvCxnSpPr>
        <p:spPr>
          <a:xfrm flipV="1">
            <a:off x="602615" y="2680970"/>
            <a:ext cx="1179195" cy="5962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3" idx="3"/>
          </p:cNvCxnSpPr>
          <p:nvPr/>
        </p:nvCxnSpPr>
        <p:spPr>
          <a:xfrm flipV="1">
            <a:off x="1040765" y="2846070"/>
            <a:ext cx="812165" cy="12020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3" idx="6"/>
          </p:cNvCxnSpPr>
          <p:nvPr/>
        </p:nvCxnSpPr>
        <p:spPr>
          <a:xfrm flipV="1">
            <a:off x="2265680" y="2673350"/>
            <a:ext cx="1026160" cy="7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 Box 12"/>
          <p:cNvSpPr txBox="1"/>
          <p:nvPr/>
        </p:nvSpPr>
        <p:spPr>
          <a:xfrm>
            <a:off x="3336925" y="2900045"/>
            <a:ext cx="297180" cy="368300"/>
          </a:xfrm>
          <a:prstGeom prst="rect">
            <a:avLst/>
          </a:prstGeom>
          <a:noFill/>
        </p:spPr>
        <p:txBody>
          <a:bodyPr wrap="none" rtlCol="0">
            <a:spAutoFit/>
          </a:bodyPr>
          <a:p>
            <a:r>
              <a:rPr lang="en-US">
                <a:latin typeface="Arial" panose="020B0604020202020204" pitchFamily="34" charset="0"/>
                <a:cs typeface="Arial" panose="020B0604020202020204" pitchFamily="34" charset="0"/>
              </a:rPr>
              <a:t>ŷ</a:t>
            </a:r>
            <a:endParaRPr lang="en-US">
              <a:latin typeface="Arial" panose="020B0604020202020204" pitchFamily="34" charset="0"/>
              <a:cs typeface="Arial" panose="020B0604020202020204" pitchFamily="34" charset="0"/>
            </a:endParaRPr>
          </a:p>
        </p:txBody>
      </p:sp>
      <p:sp>
        <p:nvSpPr>
          <p:cNvPr id="14" name="Text Box 13"/>
          <p:cNvSpPr txBox="1"/>
          <p:nvPr/>
        </p:nvSpPr>
        <p:spPr>
          <a:xfrm>
            <a:off x="451485" y="1615440"/>
            <a:ext cx="397510" cy="368300"/>
          </a:xfrm>
          <a:prstGeom prst="rect">
            <a:avLst/>
          </a:prstGeom>
          <a:noFill/>
        </p:spPr>
        <p:txBody>
          <a:bodyPr wrap="none" rtlCol="0">
            <a:spAutoFit/>
          </a:bodyPr>
          <a:p>
            <a:r>
              <a:rPr lang="en-US"/>
              <a:t>x1</a:t>
            </a:r>
            <a:endParaRPr lang="en-US"/>
          </a:p>
        </p:txBody>
      </p:sp>
      <p:sp>
        <p:nvSpPr>
          <p:cNvPr id="15" name="Text Box 14"/>
          <p:cNvSpPr txBox="1"/>
          <p:nvPr/>
        </p:nvSpPr>
        <p:spPr>
          <a:xfrm>
            <a:off x="285115" y="2613025"/>
            <a:ext cx="397510" cy="368300"/>
          </a:xfrm>
          <a:prstGeom prst="rect">
            <a:avLst/>
          </a:prstGeom>
          <a:noFill/>
        </p:spPr>
        <p:txBody>
          <a:bodyPr wrap="none" rtlCol="0">
            <a:spAutoFit/>
          </a:bodyPr>
          <a:p>
            <a:r>
              <a:rPr lang="en-US"/>
              <a:t>x2</a:t>
            </a:r>
            <a:endParaRPr lang="en-US"/>
          </a:p>
        </p:txBody>
      </p:sp>
      <p:sp>
        <p:nvSpPr>
          <p:cNvPr id="16" name="Text Box 15"/>
          <p:cNvSpPr txBox="1"/>
          <p:nvPr/>
        </p:nvSpPr>
        <p:spPr>
          <a:xfrm>
            <a:off x="451485" y="3368040"/>
            <a:ext cx="397510" cy="368300"/>
          </a:xfrm>
          <a:prstGeom prst="rect">
            <a:avLst/>
          </a:prstGeom>
          <a:noFill/>
        </p:spPr>
        <p:txBody>
          <a:bodyPr wrap="none" rtlCol="0">
            <a:spAutoFit/>
          </a:bodyPr>
          <a:p>
            <a:r>
              <a:rPr lang="en-US"/>
              <a:t>x3</a:t>
            </a:r>
            <a:endParaRPr lang="en-US"/>
          </a:p>
        </p:txBody>
      </p:sp>
      <p:sp>
        <p:nvSpPr>
          <p:cNvPr id="17" name="Text Box 16"/>
          <p:cNvSpPr txBox="1"/>
          <p:nvPr/>
        </p:nvSpPr>
        <p:spPr>
          <a:xfrm>
            <a:off x="986790" y="4017645"/>
            <a:ext cx="397510" cy="368300"/>
          </a:xfrm>
          <a:prstGeom prst="rect">
            <a:avLst/>
          </a:prstGeom>
          <a:noFill/>
        </p:spPr>
        <p:txBody>
          <a:bodyPr wrap="none" rtlCol="0">
            <a:spAutoFit/>
          </a:bodyPr>
          <a:p>
            <a:r>
              <a:rPr lang="en-US"/>
              <a:t>x4</a:t>
            </a:r>
            <a:endParaRPr lang="en-US"/>
          </a:p>
        </p:txBody>
      </p:sp>
      <p:sp>
        <p:nvSpPr>
          <p:cNvPr id="18" name="Text Box 17"/>
          <p:cNvSpPr txBox="1"/>
          <p:nvPr/>
        </p:nvSpPr>
        <p:spPr>
          <a:xfrm>
            <a:off x="2037715" y="3111500"/>
            <a:ext cx="741680" cy="368300"/>
          </a:xfrm>
          <a:prstGeom prst="rect">
            <a:avLst/>
          </a:prstGeom>
          <a:noFill/>
        </p:spPr>
        <p:txBody>
          <a:bodyPr wrap="none" rtlCol="0">
            <a:spAutoFit/>
          </a:bodyPr>
          <a:p>
            <a:r>
              <a:rPr lang="en-US"/>
              <a:t>a=g(z)</a:t>
            </a:r>
            <a:endParaRPr lang="en-US"/>
          </a:p>
        </p:txBody>
      </p:sp>
      <p:sp>
        <p:nvSpPr>
          <p:cNvPr id="19" name="Text Box 18"/>
          <p:cNvSpPr txBox="1"/>
          <p:nvPr/>
        </p:nvSpPr>
        <p:spPr>
          <a:xfrm>
            <a:off x="2007235" y="4032885"/>
            <a:ext cx="3820795" cy="368300"/>
          </a:xfrm>
          <a:prstGeom prst="rect">
            <a:avLst/>
          </a:prstGeom>
          <a:noFill/>
        </p:spPr>
        <p:txBody>
          <a:bodyPr wrap="square" rtlCol="0">
            <a:spAutoFit/>
          </a:bodyPr>
          <a:p>
            <a:r>
              <a:rPr lang="en-US"/>
              <a:t>z=w</a:t>
            </a:r>
            <a:r>
              <a:rPr lang="en-US" baseline="-25000"/>
              <a:t>1</a:t>
            </a:r>
            <a:r>
              <a:rPr lang="en-US"/>
              <a:t>X</a:t>
            </a:r>
            <a:r>
              <a:rPr lang="en-US" baseline="-25000"/>
              <a:t>1</a:t>
            </a:r>
            <a:r>
              <a:rPr lang="en-US"/>
              <a:t>+W</a:t>
            </a:r>
            <a:r>
              <a:rPr lang="en-US" baseline="-25000"/>
              <a:t>2</a:t>
            </a:r>
            <a:r>
              <a:rPr lang="en-US"/>
              <a:t>X</a:t>
            </a:r>
            <a:r>
              <a:rPr lang="en-US" baseline="-25000"/>
              <a:t>2</a:t>
            </a:r>
            <a:r>
              <a:rPr lang="en-US"/>
              <a:t>+W</a:t>
            </a:r>
            <a:r>
              <a:rPr lang="en-US" baseline="-25000"/>
              <a:t>3</a:t>
            </a:r>
            <a:r>
              <a:rPr lang="en-US"/>
              <a:t>X</a:t>
            </a:r>
            <a:r>
              <a:rPr lang="en-US" baseline="-25000"/>
              <a:t>3</a:t>
            </a:r>
            <a:r>
              <a:rPr lang="en-US"/>
              <a:t>+W</a:t>
            </a:r>
            <a:r>
              <a:rPr lang="en-US" baseline="-25000"/>
              <a:t>4</a:t>
            </a:r>
            <a:r>
              <a:rPr lang="en-US"/>
              <a:t>X</a:t>
            </a:r>
            <a:r>
              <a:rPr lang="en-US" baseline="-25000"/>
              <a:t>4</a:t>
            </a:r>
            <a:r>
              <a:rPr lang="en-US"/>
              <a:t>+.....W</a:t>
            </a:r>
            <a:r>
              <a:rPr lang="en-US" baseline="-25000"/>
              <a:t>n</a:t>
            </a:r>
            <a:r>
              <a:rPr lang="en-US"/>
              <a:t>X</a:t>
            </a:r>
            <a:r>
              <a:rPr lang="en-US" baseline="-25000"/>
              <a:t>n</a:t>
            </a:r>
            <a:endParaRPr lang="en-US" baseline="-25000"/>
          </a:p>
        </p:txBody>
      </p:sp>
      <p:sp>
        <p:nvSpPr>
          <p:cNvPr id="20" name="Text Box 19"/>
          <p:cNvSpPr txBox="1"/>
          <p:nvPr/>
        </p:nvSpPr>
        <p:spPr>
          <a:xfrm>
            <a:off x="2007235" y="4481830"/>
            <a:ext cx="1245235" cy="368300"/>
          </a:xfrm>
          <a:prstGeom prst="rect">
            <a:avLst/>
          </a:prstGeom>
          <a:noFill/>
        </p:spPr>
        <p:txBody>
          <a:bodyPr wrap="none" rtlCol="0">
            <a:spAutoFit/>
          </a:bodyPr>
          <a:p>
            <a:r>
              <a:rPr lang="en-US"/>
              <a:t>var(w</a:t>
            </a:r>
            <a:r>
              <a:rPr lang="en-US" baseline="-25000"/>
              <a:t>i</a:t>
            </a:r>
            <a:r>
              <a:rPr lang="en-US"/>
              <a:t>)=1/n</a:t>
            </a:r>
            <a:endParaRPr lang="en-US"/>
          </a:p>
        </p:txBody>
      </p:sp>
      <p:sp>
        <p:nvSpPr>
          <p:cNvPr id="21" name="Text Box 20"/>
          <p:cNvSpPr txBox="1"/>
          <p:nvPr/>
        </p:nvSpPr>
        <p:spPr>
          <a:xfrm>
            <a:off x="1575435" y="4850130"/>
            <a:ext cx="5634990" cy="368300"/>
          </a:xfrm>
          <a:prstGeom prst="rect">
            <a:avLst/>
          </a:prstGeom>
          <a:noFill/>
        </p:spPr>
        <p:txBody>
          <a:bodyPr wrap="none" rtlCol="0">
            <a:spAutoFit/>
          </a:bodyPr>
          <a:p>
            <a:r>
              <a:rPr lang="en-US"/>
              <a:t>for a given layer      W</a:t>
            </a:r>
            <a:r>
              <a:rPr lang="en-US" baseline="30000"/>
              <a:t>L</a:t>
            </a:r>
            <a:r>
              <a:rPr lang="en-US"/>
              <a:t>=np.random.(shape)*np.sqrt(1/n</a:t>
            </a:r>
            <a:r>
              <a:rPr lang="en-US" baseline="30000"/>
              <a:t>[L-1]</a:t>
            </a:r>
            <a:r>
              <a:rPr lang="en-US"/>
              <a:t>)</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Effect transition="in" filter="blinds(horizontal)">
                                      <p:cBhvr>
                                        <p:cTn id="11" dur="500"/>
                                        <p:tgtEl>
                                          <p:spTgt spid="12">
                                            <p:txEl>
                                              <p:pRg st="1" end="1"/>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dissolve">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2">
                                            <p:txEl>
                                              <p:pRg st="2" end="2"/>
                                            </p:txEl>
                                          </p:spTgt>
                                        </p:tgtEl>
                                        <p:attrNameLst>
                                          <p:attrName>style.visibility</p:attrName>
                                        </p:attrNameLst>
                                      </p:cBhvr>
                                      <p:to>
                                        <p:strVal val="visible"/>
                                      </p:to>
                                    </p:set>
                                    <p:animEffect transition="in" filter="blinds(horizontal)">
                                      <p:cBhvr>
                                        <p:cTn id="20" dur="500"/>
                                        <p:tgtEl>
                                          <p:spTgt spid="12">
                                            <p:txEl>
                                              <p:pRg st="2" end="2"/>
                                            </p:txEl>
                                          </p:spTgt>
                                        </p:tgtEl>
                                      </p:cBhvr>
                                    </p:animEffect>
                                  </p:childTnLst>
                                </p:cTn>
                              </p:par>
                            </p:childTnLst>
                          </p:cTn>
                        </p:par>
                        <p:par>
                          <p:cTn id="21" fill="hold">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dissolve">
                                      <p:cBhvr>
                                        <p:cTn id="24" dur="500"/>
                                        <p:tgtEl>
                                          <p:spTgt spid="21"/>
                                        </p:tgtEl>
                                      </p:cBhvr>
                                    </p:animEffect>
                                  </p:childTnLst>
                                </p:cTn>
                              </p:par>
                            </p:childTnLst>
                          </p:cTn>
                        </p:par>
                        <p:par>
                          <p:cTn id="25" fill="hold">
                            <p:stCondLst>
                              <p:cond delay="1000"/>
                            </p:stCondLst>
                            <p:childTnLst>
                              <p:par>
                                <p:cTn id="26" presetID="3" presetClass="entr" presetSubtype="10" fill="hold" nodeType="afterEffect">
                                  <p:stCondLst>
                                    <p:cond delay="0"/>
                                  </p:stCondLst>
                                  <p:childTnLst>
                                    <p:set>
                                      <p:cBhvr>
                                        <p:cTn id="27" dur="1" fill="hold">
                                          <p:stCondLst>
                                            <p:cond delay="0"/>
                                          </p:stCondLst>
                                        </p:cTn>
                                        <p:tgtEl>
                                          <p:spTgt spid="12">
                                            <p:txEl>
                                              <p:pRg st="3" end="3"/>
                                            </p:txEl>
                                          </p:spTgt>
                                        </p:tgtEl>
                                        <p:attrNameLst>
                                          <p:attrName>style.visibility</p:attrName>
                                        </p:attrNameLst>
                                      </p:cBhvr>
                                      <p:to>
                                        <p:strVal val="visible"/>
                                      </p:to>
                                    </p:set>
                                    <p:animEffect transition="in" filter="blinds(horizontal)">
                                      <p:cBhvr>
                                        <p:cTn id="28"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endParaRPr lang="en-US" sz="2400" b="1" dirty="0">
              <a:solidFill>
                <a:schemeClr val="accent1">
                  <a:lumMod val="75000"/>
                </a:schemeClr>
              </a:solidFill>
            </a:endParaRPr>
          </a:p>
        </p:txBody>
      </p:sp>
      <p:sp>
        <p:nvSpPr>
          <p:cNvPr id="55" name="CustomShape 3"/>
          <p:cNvSpPr/>
          <p:nvPr/>
        </p:nvSpPr>
        <p:spPr>
          <a:xfrm>
            <a:off x="225425" y="1268095"/>
            <a:ext cx="4817110" cy="32137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endParaRPr lang="en-IN" sz="1800" b="0" strike="noStrike" spc="-1">
              <a:solidFill>
                <a:srgbClr val="000000"/>
              </a:solidFill>
              <a:uFill>
                <a:solidFill>
                  <a:srgbClr val="FFFFFF"/>
                </a:solidFill>
              </a:uFill>
              <a:latin typeface="Arial" panose="020B0604020202020204"/>
            </a:endParaRPr>
          </a:p>
        </p:txBody>
      </p:sp>
      <p:sp>
        <p:nvSpPr>
          <p:cNvPr id="2" name="Rectangle 6"/>
          <p:cNvSpPr/>
          <p:nvPr/>
        </p:nvSpPr>
        <p:spPr>
          <a:xfrm>
            <a:off x="392835" y="713493"/>
            <a:ext cx="7999758" cy="460375"/>
          </a:xfrm>
          <a:prstGeom prst="rect">
            <a:avLst/>
          </a:prstGeom>
        </p:spPr>
        <p:txBody>
          <a:bodyPr wrap="square">
            <a:spAutoFit/>
          </a:bodyPr>
          <a:p>
            <a:r>
              <a:rPr lang="en-US" altLang="en-IN" sz="2400" b="1" dirty="0">
                <a:solidFill>
                  <a:schemeClr val="accent2">
                    <a:lumMod val="75000"/>
                  </a:schemeClr>
                </a:solidFill>
              </a:rPr>
              <a:t>Exploding and Vanishing Gradient</a:t>
            </a:r>
            <a:endParaRPr lang="en-US" altLang="en-IN" sz="2400" b="1" dirty="0">
              <a:solidFill>
                <a:schemeClr val="accent2">
                  <a:lumMod val="75000"/>
                </a:schemeClr>
              </a:solidFill>
            </a:endParaRPr>
          </a:p>
        </p:txBody>
      </p:sp>
      <p:sp>
        <p:nvSpPr>
          <p:cNvPr id="12" name="Rounded Rectangle 11"/>
          <p:cNvSpPr/>
          <p:nvPr/>
        </p:nvSpPr>
        <p:spPr>
          <a:xfrm>
            <a:off x="5610225" y="1268095"/>
            <a:ext cx="4968875" cy="2706370"/>
          </a:xfrm>
          <a:prstGeom prst="roundRect">
            <a:avLst/>
          </a:prstGeom>
          <a:noFill/>
          <a:ln w="38100">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marL="285750" indent="-285750" algn="l">
              <a:buFont typeface="Arial" panose="020B0604020202020204" pitchFamily="34" charset="0"/>
              <a:buChar char="•"/>
            </a:pPr>
            <a:r>
              <a:rPr lang="en-US">
                <a:solidFill>
                  <a:schemeClr val="tx1"/>
                </a:solidFill>
              </a:rPr>
              <a:t>for tanh this  variance works well </a:t>
            </a:r>
            <a:endParaRPr lang="en-US">
              <a:solidFill>
                <a:schemeClr val="tx1"/>
              </a:solidFill>
            </a:endParaRPr>
          </a:p>
        </p:txBody>
      </p:sp>
      <p:sp>
        <p:nvSpPr>
          <p:cNvPr id="3" name="Oval 2"/>
          <p:cNvSpPr/>
          <p:nvPr/>
        </p:nvSpPr>
        <p:spPr>
          <a:xfrm>
            <a:off x="1781810" y="2446655"/>
            <a:ext cx="483870" cy="4679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4" name="Straight Arrow Connector 3"/>
          <p:cNvCxnSpPr>
            <a:endCxn id="3" idx="1"/>
          </p:cNvCxnSpPr>
          <p:nvPr/>
        </p:nvCxnSpPr>
        <p:spPr>
          <a:xfrm>
            <a:off x="798830" y="1736725"/>
            <a:ext cx="1054100" cy="7785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endCxn id="3" idx="2"/>
          </p:cNvCxnSpPr>
          <p:nvPr/>
        </p:nvCxnSpPr>
        <p:spPr>
          <a:xfrm>
            <a:off x="662940" y="2673350"/>
            <a:ext cx="1118870" cy="7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endCxn id="3" idx="2"/>
          </p:cNvCxnSpPr>
          <p:nvPr/>
        </p:nvCxnSpPr>
        <p:spPr>
          <a:xfrm flipV="1">
            <a:off x="602615" y="2680970"/>
            <a:ext cx="1179195" cy="5962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3" idx="3"/>
          </p:cNvCxnSpPr>
          <p:nvPr/>
        </p:nvCxnSpPr>
        <p:spPr>
          <a:xfrm flipV="1">
            <a:off x="1040765" y="2846070"/>
            <a:ext cx="812165" cy="12020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3" idx="6"/>
          </p:cNvCxnSpPr>
          <p:nvPr/>
        </p:nvCxnSpPr>
        <p:spPr>
          <a:xfrm flipV="1">
            <a:off x="2265680" y="2673350"/>
            <a:ext cx="1026160" cy="7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 Box 12"/>
          <p:cNvSpPr txBox="1"/>
          <p:nvPr/>
        </p:nvSpPr>
        <p:spPr>
          <a:xfrm>
            <a:off x="3336925" y="2900045"/>
            <a:ext cx="297180" cy="368300"/>
          </a:xfrm>
          <a:prstGeom prst="rect">
            <a:avLst/>
          </a:prstGeom>
          <a:noFill/>
        </p:spPr>
        <p:txBody>
          <a:bodyPr wrap="none" rtlCol="0">
            <a:spAutoFit/>
          </a:bodyPr>
          <a:p>
            <a:r>
              <a:rPr lang="en-US">
                <a:latin typeface="Arial" panose="020B0604020202020204" pitchFamily="34" charset="0"/>
                <a:cs typeface="Arial" panose="020B0604020202020204" pitchFamily="34" charset="0"/>
              </a:rPr>
              <a:t>ŷ</a:t>
            </a:r>
            <a:endParaRPr lang="en-US">
              <a:latin typeface="Arial" panose="020B0604020202020204" pitchFamily="34" charset="0"/>
              <a:cs typeface="Arial" panose="020B0604020202020204" pitchFamily="34" charset="0"/>
            </a:endParaRPr>
          </a:p>
        </p:txBody>
      </p:sp>
      <p:sp>
        <p:nvSpPr>
          <p:cNvPr id="14" name="Text Box 13"/>
          <p:cNvSpPr txBox="1"/>
          <p:nvPr/>
        </p:nvSpPr>
        <p:spPr>
          <a:xfrm>
            <a:off x="451485" y="1615440"/>
            <a:ext cx="397510" cy="368300"/>
          </a:xfrm>
          <a:prstGeom prst="rect">
            <a:avLst/>
          </a:prstGeom>
          <a:noFill/>
        </p:spPr>
        <p:txBody>
          <a:bodyPr wrap="none" rtlCol="0">
            <a:spAutoFit/>
          </a:bodyPr>
          <a:p>
            <a:r>
              <a:rPr lang="en-US"/>
              <a:t>x1</a:t>
            </a:r>
            <a:endParaRPr lang="en-US"/>
          </a:p>
        </p:txBody>
      </p:sp>
      <p:sp>
        <p:nvSpPr>
          <p:cNvPr id="15" name="Text Box 14"/>
          <p:cNvSpPr txBox="1"/>
          <p:nvPr/>
        </p:nvSpPr>
        <p:spPr>
          <a:xfrm>
            <a:off x="285115" y="2613025"/>
            <a:ext cx="397510" cy="368300"/>
          </a:xfrm>
          <a:prstGeom prst="rect">
            <a:avLst/>
          </a:prstGeom>
          <a:noFill/>
        </p:spPr>
        <p:txBody>
          <a:bodyPr wrap="none" rtlCol="0">
            <a:spAutoFit/>
          </a:bodyPr>
          <a:p>
            <a:r>
              <a:rPr lang="en-US"/>
              <a:t>x2</a:t>
            </a:r>
            <a:endParaRPr lang="en-US"/>
          </a:p>
        </p:txBody>
      </p:sp>
      <p:sp>
        <p:nvSpPr>
          <p:cNvPr id="16" name="Text Box 15"/>
          <p:cNvSpPr txBox="1"/>
          <p:nvPr/>
        </p:nvSpPr>
        <p:spPr>
          <a:xfrm>
            <a:off x="451485" y="3368040"/>
            <a:ext cx="397510" cy="368300"/>
          </a:xfrm>
          <a:prstGeom prst="rect">
            <a:avLst/>
          </a:prstGeom>
          <a:noFill/>
        </p:spPr>
        <p:txBody>
          <a:bodyPr wrap="none" rtlCol="0">
            <a:spAutoFit/>
          </a:bodyPr>
          <a:p>
            <a:r>
              <a:rPr lang="en-US"/>
              <a:t>x3</a:t>
            </a:r>
            <a:endParaRPr lang="en-US"/>
          </a:p>
        </p:txBody>
      </p:sp>
      <p:sp>
        <p:nvSpPr>
          <p:cNvPr id="17" name="Text Box 16"/>
          <p:cNvSpPr txBox="1"/>
          <p:nvPr/>
        </p:nvSpPr>
        <p:spPr>
          <a:xfrm>
            <a:off x="986790" y="4017645"/>
            <a:ext cx="397510" cy="368300"/>
          </a:xfrm>
          <a:prstGeom prst="rect">
            <a:avLst/>
          </a:prstGeom>
          <a:noFill/>
        </p:spPr>
        <p:txBody>
          <a:bodyPr wrap="none" rtlCol="0">
            <a:spAutoFit/>
          </a:bodyPr>
          <a:p>
            <a:r>
              <a:rPr lang="en-US"/>
              <a:t>x4</a:t>
            </a:r>
            <a:endParaRPr lang="en-US"/>
          </a:p>
        </p:txBody>
      </p:sp>
      <p:sp>
        <p:nvSpPr>
          <p:cNvPr id="18" name="Text Box 17"/>
          <p:cNvSpPr txBox="1"/>
          <p:nvPr/>
        </p:nvSpPr>
        <p:spPr>
          <a:xfrm>
            <a:off x="2037715" y="3111500"/>
            <a:ext cx="741680" cy="368300"/>
          </a:xfrm>
          <a:prstGeom prst="rect">
            <a:avLst/>
          </a:prstGeom>
          <a:noFill/>
        </p:spPr>
        <p:txBody>
          <a:bodyPr wrap="none" rtlCol="0">
            <a:spAutoFit/>
          </a:bodyPr>
          <a:p>
            <a:r>
              <a:rPr lang="en-US"/>
              <a:t>a=g(z)</a:t>
            </a:r>
            <a:endParaRPr lang="en-US"/>
          </a:p>
        </p:txBody>
      </p:sp>
      <p:sp>
        <p:nvSpPr>
          <p:cNvPr id="19" name="Text Box 18"/>
          <p:cNvSpPr txBox="1"/>
          <p:nvPr/>
        </p:nvSpPr>
        <p:spPr>
          <a:xfrm>
            <a:off x="2007235" y="4032885"/>
            <a:ext cx="3820795" cy="368300"/>
          </a:xfrm>
          <a:prstGeom prst="rect">
            <a:avLst/>
          </a:prstGeom>
          <a:noFill/>
        </p:spPr>
        <p:txBody>
          <a:bodyPr wrap="square" rtlCol="0">
            <a:spAutoFit/>
          </a:bodyPr>
          <a:p>
            <a:r>
              <a:rPr lang="en-US"/>
              <a:t>z=w</a:t>
            </a:r>
            <a:r>
              <a:rPr lang="en-US" baseline="-25000"/>
              <a:t>1</a:t>
            </a:r>
            <a:r>
              <a:rPr lang="en-US"/>
              <a:t>X</a:t>
            </a:r>
            <a:r>
              <a:rPr lang="en-US" baseline="-25000"/>
              <a:t>1</a:t>
            </a:r>
            <a:r>
              <a:rPr lang="en-US"/>
              <a:t>+W</a:t>
            </a:r>
            <a:r>
              <a:rPr lang="en-US" baseline="-25000"/>
              <a:t>2</a:t>
            </a:r>
            <a:r>
              <a:rPr lang="en-US"/>
              <a:t>X</a:t>
            </a:r>
            <a:r>
              <a:rPr lang="en-US" baseline="-25000"/>
              <a:t>2</a:t>
            </a:r>
            <a:r>
              <a:rPr lang="en-US"/>
              <a:t>+W</a:t>
            </a:r>
            <a:r>
              <a:rPr lang="en-US" baseline="-25000"/>
              <a:t>3</a:t>
            </a:r>
            <a:r>
              <a:rPr lang="en-US"/>
              <a:t>X</a:t>
            </a:r>
            <a:r>
              <a:rPr lang="en-US" baseline="-25000"/>
              <a:t>3</a:t>
            </a:r>
            <a:r>
              <a:rPr lang="en-US"/>
              <a:t>+W</a:t>
            </a:r>
            <a:r>
              <a:rPr lang="en-US" baseline="-25000"/>
              <a:t>4</a:t>
            </a:r>
            <a:r>
              <a:rPr lang="en-US"/>
              <a:t>X</a:t>
            </a:r>
            <a:r>
              <a:rPr lang="en-US" baseline="-25000"/>
              <a:t>4</a:t>
            </a:r>
            <a:r>
              <a:rPr lang="en-US"/>
              <a:t>+.....W</a:t>
            </a:r>
            <a:r>
              <a:rPr lang="en-US" baseline="-25000"/>
              <a:t>n</a:t>
            </a:r>
            <a:r>
              <a:rPr lang="en-US"/>
              <a:t>X</a:t>
            </a:r>
            <a:r>
              <a:rPr lang="en-US" baseline="-25000"/>
              <a:t>n</a:t>
            </a:r>
            <a:endParaRPr lang="en-US" baseline="-25000"/>
          </a:p>
        </p:txBody>
      </p:sp>
      <p:sp>
        <p:nvSpPr>
          <p:cNvPr id="20" name="Text Box 19"/>
          <p:cNvSpPr txBox="1"/>
          <p:nvPr/>
        </p:nvSpPr>
        <p:spPr>
          <a:xfrm>
            <a:off x="2007235" y="4481830"/>
            <a:ext cx="1245235" cy="368300"/>
          </a:xfrm>
          <a:prstGeom prst="rect">
            <a:avLst/>
          </a:prstGeom>
          <a:noFill/>
        </p:spPr>
        <p:txBody>
          <a:bodyPr wrap="none" rtlCol="0">
            <a:spAutoFit/>
          </a:bodyPr>
          <a:p>
            <a:r>
              <a:rPr lang="en-US"/>
              <a:t>var(w</a:t>
            </a:r>
            <a:r>
              <a:rPr lang="en-US" baseline="-25000"/>
              <a:t>i</a:t>
            </a:r>
            <a:r>
              <a:rPr lang="en-US"/>
              <a:t>)=1/n</a:t>
            </a:r>
            <a:endParaRPr lang="en-US"/>
          </a:p>
        </p:txBody>
      </p:sp>
      <p:sp>
        <p:nvSpPr>
          <p:cNvPr id="21" name="Text Box 20"/>
          <p:cNvSpPr txBox="1"/>
          <p:nvPr/>
        </p:nvSpPr>
        <p:spPr>
          <a:xfrm>
            <a:off x="1575435" y="4850130"/>
            <a:ext cx="5634990" cy="368300"/>
          </a:xfrm>
          <a:prstGeom prst="rect">
            <a:avLst/>
          </a:prstGeom>
          <a:noFill/>
        </p:spPr>
        <p:txBody>
          <a:bodyPr wrap="none" rtlCol="0">
            <a:spAutoFit/>
          </a:bodyPr>
          <a:p>
            <a:r>
              <a:rPr lang="en-US"/>
              <a:t>for a given layer      W</a:t>
            </a:r>
            <a:r>
              <a:rPr lang="en-US" baseline="30000"/>
              <a:t>L</a:t>
            </a:r>
            <a:r>
              <a:rPr lang="en-US"/>
              <a:t>=np.random.(shape)*np.sqrt(1/n</a:t>
            </a:r>
            <a:r>
              <a:rPr lang="en-US" baseline="30000"/>
              <a:t>[L-1]</a:t>
            </a:r>
            <a:r>
              <a:rPr lang="en-US"/>
              <a:t>)</a:t>
            </a:r>
            <a:endParaRPr lang="en-US"/>
          </a:p>
        </p:txBody>
      </p:sp>
      <p:sp>
        <p:nvSpPr>
          <p:cNvPr id="22" name="Text Box 21"/>
          <p:cNvSpPr txBox="1"/>
          <p:nvPr/>
        </p:nvSpPr>
        <p:spPr>
          <a:xfrm>
            <a:off x="1668145" y="5422900"/>
            <a:ext cx="3938270" cy="368300"/>
          </a:xfrm>
          <a:prstGeom prst="rect">
            <a:avLst/>
          </a:prstGeom>
          <a:noFill/>
        </p:spPr>
        <p:txBody>
          <a:bodyPr wrap="none" rtlCol="0">
            <a:spAutoFit/>
          </a:bodyPr>
          <a:p>
            <a:r>
              <a:rPr lang="en-US"/>
              <a:t>for tanh activation function 	sqrt(1/n</a:t>
            </a:r>
            <a:r>
              <a:rPr lang="en-US" baseline="30000"/>
              <a:t>L-1</a:t>
            </a:r>
            <a:r>
              <a:rPr lang="en-US"/>
              <a:t>)</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dissolve">
                                      <p:cBhvr>
                                        <p:cTn id="1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2560</Words>
  <Application>WPS Presentation</Application>
  <PresentationFormat>Widescreen</PresentationFormat>
  <Paragraphs>163</Paragraphs>
  <Slides>10</Slides>
  <Notes>1</Notes>
  <HiddenSlides>0</HiddenSlides>
  <MMClips>4</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10</vt:i4>
      </vt:variant>
    </vt:vector>
  </HeadingPairs>
  <TitlesOfParts>
    <vt:vector size="22" baseType="lpstr">
      <vt:lpstr>Arial</vt:lpstr>
      <vt:lpstr>SimSun</vt:lpstr>
      <vt:lpstr>Wingdings</vt:lpstr>
      <vt:lpstr>Arial</vt:lpstr>
      <vt:lpstr>Calibri</vt:lpstr>
      <vt:lpstr>Microsoft YaHei</vt:lpstr>
      <vt:lpstr>Arial Unicode MS</vt:lpstr>
      <vt:lpstr>Calibri Light</vt:lpstr>
      <vt:lpstr>Office Theme</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VIGHNESH</cp:lastModifiedBy>
  <cp:revision>285</cp:revision>
  <dcterms:created xsi:type="dcterms:W3CDTF">2019-05-30T23:14:00Z</dcterms:created>
  <dcterms:modified xsi:type="dcterms:W3CDTF">2020-06-30T01:14:55Z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1033-11.2.0.9260</vt:lpwstr>
  </property>
</Properties>
</file>