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71" r:id="rId2"/>
    <p:sldId id="358" r:id="rId3"/>
    <p:sldId id="485" r:id="rId4"/>
    <p:sldId id="521" r:id="rId5"/>
    <p:sldId id="522" r:id="rId6"/>
    <p:sldId id="524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35" r:id="rId17"/>
    <p:sldId id="536" r:id="rId18"/>
    <p:sldId id="537" r:id="rId19"/>
    <p:sldId id="538" r:id="rId20"/>
    <p:sldId id="539" r:id="rId21"/>
    <p:sldId id="540" r:id="rId22"/>
    <p:sldId id="541" r:id="rId23"/>
    <p:sldId id="542" r:id="rId24"/>
    <p:sldId id="543" r:id="rId25"/>
    <p:sldId id="545" r:id="rId26"/>
    <p:sldId id="544" r:id="rId27"/>
    <p:sldId id="546" r:id="rId28"/>
    <p:sldId id="547" r:id="rId29"/>
    <p:sldId id="550" r:id="rId30"/>
    <p:sldId id="551" r:id="rId31"/>
    <p:sldId id="548" r:id="rId32"/>
    <p:sldId id="549" r:id="rId33"/>
    <p:sldId id="27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5">
          <p15:clr>
            <a:srgbClr val="A4A3A4"/>
          </p15:clr>
        </p15:guide>
        <p15:guide id="2" pos="3581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CAF"/>
    <a:srgbClr val="AD7E66"/>
    <a:srgbClr val="24FA24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18" y="66"/>
      </p:cViewPr>
      <p:guideLst>
        <p:guide orient="horz" pos="2235"/>
        <p:guide pos="35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5F1D9-884D-41D9-96D2-9A92A4793127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C58D0-0259-4AA5-A861-577CA019336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en.wikipedia.org/wiki/Euclidean_plane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MACHINE </a:t>
            </a:r>
          </a:p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INTELLIGENCE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1916" y="2841955"/>
            <a:ext cx="749721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Support Vector Machine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K.S.Srinivas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Geometry of the Median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4145" y="1253490"/>
            <a:ext cx="10515600" cy="4351338"/>
          </a:xfrm>
        </p:spPr>
        <p:txBody>
          <a:bodyPr/>
          <a:lstStyle/>
          <a:p>
            <a:r>
              <a:rPr lang="en-IN" dirty="0"/>
              <a:t>Lets draw this line w perpendicular to the street ( perforce median and gutter)</a:t>
            </a:r>
          </a:p>
          <a:p>
            <a:r>
              <a:rPr lang="en-IN" dirty="0"/>
              <a:t>Lets also insist that the closest points lie on the margins(gutters)</a:t>
            </a:r>
          </a:p>
          <a:p>
            <a:r>
              <a:rPr lang="en-IN" dirty="0"/>
              <a:t>Our Goal as stated before is to make the street as big as possible</a:t>
            </a:r>
          </a:p>
          <a:p>
            <a:r>
              <a:rPr lang="en-IN" dirty="0"/>
              <a:t>We don’t know anything about the length of the vector w</a:t>
            </a:r>
          </a:p>
          <a:p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39" y="3924719"/>
            <a:ext cx="5147896" cy="261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Finding the distance of an unknown point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-8255" y="1253490"/>
            <a:ext cx="10515600" cy="4351338"/>
          </a:xfrm>
        </p:spPr>
        <p:txBody>
          <a:bodyPr>
            <a:normAutofit/>
          </a:bodyPr>
          <a:lstStyle/>
          <a:p>
            <a:r>
              <a:rPr lang="en-IN" sz="1600" dirty="0"/>
              <a:t>Lets get  an unknown vector u</a:t>
            </a:r>
          </a:p>
          <a:p>
            <a:r>
              <a:rPr lang="en-IN" sz="1600" dirty="0"/>
              <a:t>We know quite intuitively that the point is either a + sample or a – sample by looking at the projection of u on w</a:t>
            </a:r>
          </a:p>
          <a:p>
            <a:r>
              <a:rPr lang="en-IN" sz="1600" dirty="0"/>
              <a:t>The farther u is on the right side of w we know it is a + sample and a –</a:t>
            </a:r>
            <a:r>
              <a:rPr lang="en-IN" sz="1600" dirty="0" err="1"/>
              <a:t>ve</a:t>
            </a:r>
            <a:r>
              <a:rPr lang="en-IN" sz="1600" dirty="0"/>
              <a:t> sample other wise</a:t>
            </a:r>
          </a:p>
          <a:p>
            <a:r>
              <a:rPr lang="en-IN" sz="1600" dirty="0"/>
              <a:t>To compute how far it is on w all we need to do </a:t>
            </a:r>
          </a:p>
          <a:p>
            <a:r>
              <a:rPr lang="en-IN" sz="1600" dirty="0"/>
              <a:t>Is take a dot product of </a:t>
            </a:r>
            <a:r>
              <a:rPr lang="en-IN" sz="1600" dirty="0" err="1"/>
              <a:t>w.u</a:t>
            </a:r>
            <a:r>
              <a:rPr lang="en-IN" sz="1600" dirty="0"/>
              <a:t> which is a scalar quantity</a:t>
            </a:r>
          </a:p>
          <a:p>
            <a:endParaRPr lang="en-IN" sz="1600" dirty="0"/>
          </a:p>
          <a:p>
            <a:r>
              <a:rPr lang="en-IN" sz="1600" dirty="0"/>
              <a:t>Lets actually insist that for it to be a + sample it must  </a:t>
            </a:r>
          </a:p>
          <a:p>
            <a:endParaRPr lang="en-IN" sz="1600" dirty="0"/>
          </a:p>
          <a:p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130" y="2265045"/>
            <a:ext cx="3863340" cy="273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5" y="2859405"/>
            <a:ext cx="85915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" y="3554730"/>
            <a:ext cx="507746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Creating our decision rule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8255" y="1421765"/>
            <a:ext cx="10515600" cy="4351338"/>
          </a:xfrm>
        </p:spPr>
        <p:txBody>
          <a:bodyPr/>
          <a:lstStyle/>
          <a:p>
            <a:r>
              <a:rPr lang="en-IN" sz="2400" dirty="0"/>
              <a:t>So our decision rule is</a:t>
            </a:r>
          </a:p>
          <a:p>
            <a:endParaRPr lang="en-IN" sz="2400" dirty="0"/>
          </a:p>
          <a:p>
            <a:r>
              <a:rPr lang="en-IN" sz="2400" dirty="0"/>
              <a:t>Without any loss of generality we can say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This is our decision rule 1/5 which we will use for our final equation</a:t>
            </a:r>
          </a:p>
          <a:p>
            <a:endParaRPr lang="en-IN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" y="1827530"/>
            <a:ext cx="6219825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" y="2696528"/>
            <a:ext cx="28575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12" y="2696528"/>
            <a:ext cx="33813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Enhancing our decision Rule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44145" y="1253490"/>
            <a:ext cx="10515600" cy="2677795"/>
          </a:xfrm>
        </p:spPr>
        <p:txBody>
          <a:bodyPr/>
          <a:lstStyle/>
          <a:p>
            <a:r>
              <a:rPr lang="en-IN" dirty="0"/>
              <a:t>Our Decision rule is </a:t>
            </a:r>
          </a:p>
          <a:p>
            <a:endParaRPr lang="en-IN" dirty="0"/>
          </a:p>
          <a:p>
            <a:r>
              <a:rPr lang="en-IN" dirty="0"/>
              <a:t>We are not just going to leave the decision rule but make it HARD</a:t>
            </a:r>
          </a:p>
          <a:p>
            <a:r>
              <a:rPr lang="en-IN" dirty="0"/>
              <a:t>We insist that for all + samples that the decision rule must be &gt;= 1</a:t>
            </a:r>
          </a:p>
          <a:p>
            <a:r>
              <a:rPr lang="en-IN" dirty="0"/>
              <a:t>We insist that for all – samples that our decision rule must be &lt;= -1 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920" y="1253490"/>
            <a:ext cx="2857500" cy="62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75" y="4161448"/>
            <a:ext cx="336570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Box 16"/>
          <p:cNvSpPr txBox="1"/>
          <p:nvPr/>
        </p:nvSpPr>
        <p:spPr>
          <a:xfrm>
            <a:off x="4067810" y="4274185"/>
            <a:ext cx="6292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+ve</a:t>
            </a:r>
          </a:p>
          <a:p>
            <a:endParaRPr lang="en-US" sz="2400" b="1">
              <a:solidFill>
                <a:srgbClr val="FF0000"/>
              </a:solidFill>
            </a:endParaRPr>
          </a:p>
          <a:p>
            <a:r>
              <a:rPr lang="en-US" sz="2400" b="1">
                <a:solidFill>
                  <a:srgbClr val="FF0000"/>
                </a:solidFill>
              </a:rPr>
              <a:t>-ve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168AA-15D0-4401-8878-EE0782B70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126" y="3974852"/>
            <a:ext cx="3865199" cy="2731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Defining the margins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13335" y="1233805"/>
            <a:ext cx="10515600" cy="4351338"/>
          </a:xfrm>
        </p:spPr>
        <p:txBody>
          <a:bodyPr/>
          <a:lstStyle/>
          <a:p>
            <a:r>
              <a:rPr lang="en-IN" dirty="0"/>
              <a:t>Lets also harden the margins by saying  for the margins the equations are exactly +1 and -1</a:t>
            </a:r>
          </a:p>
          <a:p>
            <a:r>
              <a:rPr lang="en-IN" dirty="0"/>
              <a:t>Therefore the equations of the points on margins are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82" y="2994208"/>
            <a:ext cx="7762875" cy="217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5E3DBD-55B5-48BE-8A37-BCC189B3D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57" y="1928790"/>
            <a:ext cx="3095617" cy="2627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Defining the Support Vectors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-8255" y="1209675"/>
            <a:ext cx="10515600" cy="4351338"/>
          </a:xfrm>
        </p:spPr>
        <p:txBody>
          <a:bodyPr/>
          <a:lstStyle/>
          <a:p>
            <a:r>
              <a:rPr lang="en-IN" dirty="0"/>
              <a:t>The samples on  the margins are the support vector that satisfy the equations</a:t>
            </a:r>
          </a:p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26" y="2057571"/>
            <a:ext cx="77628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96" y="4261020"/>
            <a:ext cx="576555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A mathematical convenience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8255" y="1209675"/>
            <a:ext cx="10515600" cy="4351338"/>
          </a:xfrm>
        </p:spPr>
        <p:txBody>
          <a:bodyPr/>
          <a:lstStyle/>
          <a:p>
            <a:r>
              <a:rPr lang="en-IN" dirty="0"/>
              <a:t>Lets introduce another quantity  </a:t>
            </a:r>
            <a:r>
              <a:rPr lang="en-IN" dirty="0" err="1"/>
              <a:t>y</a:t>
            </a:r>
            <a:r>
              <a:rPr lang="en-IN" baseline="-25000" dirty="0" err="1"/>
              <a:t>i</a:t>
            </a:r>
            <a:r>
              <a:rPr lang="en-IN" baseline="-25000" dirty="0"/>
              <a:t>  </a:t>
            </a:r>
            <a:r>
              <a:rPr lang="en-IN" dirty="0"/>
              <a:t> for every instance .</a:t>
            </a:r>
          </a:p>
          <a:p>
            <a:r>
              <a:rPr lang="en-IN" dirty="0"/>
              <a:t>The property </a:t>
            </a:r>
            <a:r>
              <a:rPr lang="en-IN" b="1" dirty="0">
                <a:solidFill>
                  <a:srgbClr val="FF0000"/>
                </a:solidFill>
              </a:rPr>
              <a:t>of </a:t>
            </a:r>
            <a:r>
              <a:rPr lang="en-IN" b="1" dirty="0" err="1">
                <a:solidFill>
                  <a:srgbClr val="FF0000"/>
                </a:solidFill>
              </a:rPr>
              <a:t>y</a:t>
            </a:r>
            <a:r>
              <a:rPr lang="en-IN" b="1" baseline="-25000" dirty="0" err="1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  </a:t>
            </a:r>
            <a:r>
              <a:rPr lang="en-IN" dirty="0"/>
              <a:t>that for every sample is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This could help us in rewriting our equation as for all +</a:t>
            </a:r>
            <a:r>
              <a:rPr lang="en-IN" dirty="0" err="1"/>
              <a:t>ve</a:t>
            </a:r>
            <a:r>
              <a:rPr lang="en-IN" dirty="0"/>
              <a:t> and –</a:t>
            </a:r>
            <a:r>
              <a:rPr lang="en-IN" dirty="0" err="1"/>
              <a:t>ve</a:t>
            </a:r>
            <a:r>
              <a:rPr lang="en-IN" dirty="0"/>
              <a:t> samples as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5" y="2197735"/>
            <a:ext cx="4876800" cy="994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62" y="4180132"/>
            <a:ext cx="27813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835" y="4180205"/>
            <a:ext cx="397891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stCxn id="11267" idx="3"/>
          </p:cNvCxnSpPr>
          <p:nvPr/>
        </p:nvCxnSpPr>
        <p:spPr>
          <a:xfrm flipV="1">
            <a:off x="2773045" y="4851400"/>
            <a:ext cx="710565" cy="1905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5388610" y="5962650"/>
            <a:ext cx="2583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Not a mistake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6210935" y="5082540"/>
            <a:ext cx="469265" cy="880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Some rearrangements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145" y="1253490"/>
            <a:ext cx="8336915" cy="4351655"/>
          </a:xfrm>
        </p:spPr>
        <p:txBody>
          <a:bodyPr>
            <a:normAutofit/>
          </a:bodyPr>
          <a:lstStyle/>
          <a:p>
            <a:r>
              <a:rPr lang="en-IN" dirty="0"/>
              <a:t>Lets move 1 to </a:t>
            </a:r>
            <a:r>
              <a:rPr lang="en-IN"/>
              <a:t>the left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That would make the equation to  for all + and – samples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i="1" u="sng" dirty="0">
                <a:solidFill>
                  <a:srgbClr val="00B0F0"/>
                </a:solidFill>
              </a:rPr>
              <a:t>But for all instance that lie in the gutter we will insist that the equation must exactly be equal to 0  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745" y="1631950"/>
            <a:ext cx="4972050" cy="943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3161665"/>
            <a:ext cx="4552950" cy="913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" y="5395375"/>
            <a:ext cx="49149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Lost track??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8255" y="1253490"/>
            <a:ext cx="10515600" cy="4351338"/>
          </a:xfrm>
        </p:spPr>
        <p:txBody>
          <a:bodyPr/>
          <a:lstStyle/>
          <a:p>
            <a:r>
              <a:rPr lang="en-IN" dirty="0"/>
              <a:t>Our original problem was to find a street that maximally separated the samples</a:t>
            </a:r>
          </a:p>
          <a:p>
            <a:r>
              <a:rPr lang="en-IN" dirty="0" err="1"/>
              <a:t>i.e</a:t>
            </a:r>
            <a:r>
              <a:rPr lang="en-IN" dirty="0"/>
              <a:t> as we break it down</a:t>
            </a:r>
          </a:p>
          <a:p>
            <a:pPr lvl="1"/>
            <a:r>
              <a:rPr lang="en-IN" dirty="0"/>
              <a:t>Find margins</a:t>
            </a:r>
          </a:p>
          <a:p>
            <a:pPr lvl="1"/>
            <a:r>
              <a:rPr lang="en-IN" dirty="0"/>
              <a:t>Maximize the street</a:t>
            </a:r>
          </a:p>
          <a:p>
            <a:pPr lvl="1"/>
            <a:r>
              <a:rPr lang="en-IN" dirty="0"/>
              <a:t>AND NOW LET THE MARGINS BE CONSTRAINED BY</a:t>
            </a:r>
          </a:p>
          <a:p>
            <a:pPr lvl="1"/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310" y="3904982"/>
            <a:ext cx="49149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Lets find the quantity we want to maximize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-8255" y="1253490"/>
            <a:ext cx="10515600" cy="4351338"/>
          </a:xfrm>
        </p:spPr>
        <p:txBody>
          <a:bodyPr/>
          <a:lstStyle/>
          <a:p>
            <a:r>
              <a:rPr lang="en-IN" dirty="0"/>
              <a:t>If we have a x- on the margin and another x+ on the other margin </a:t>
            </a:r>
          </a:p>
          <a:p>
            <a:r>
              <a:rPr lang="en-IN" dirty="0"/>
              <a:t>The difference between these 2 vectors is (x+ - x-) as indicated by the blue indicates the width of the street </a:t>
            </a:r>
          </a:p>
          <a:p>
            <a:r>
              <a:rPr lang="en-IN" dirty="0"/>
              <a:t>These would need to be projected onto the vector w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61" y="3462655"/>
            <a:ext cx="5124450" cy="2697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MACHINE INTELLIGENCE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K.S.Srinivas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2"/>
          <p:cNvSpPr/>
          <p:nvPr/>
        </p:nvSpPr>
        <p:spPr>
          <a:xfrm>
            <a:off x="313421" y="2829255"/>
            <a:ext cx="749721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Support Vector Machine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Lets compute the margin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8255" y="1209675"/>
            <a:ext cx="9601200" cy="4572000"/>
          </a:xfrm>
        </p:spPr>
        <p:txBody>
          <a:bodyPr>
            <a:normAutofit/>
          </a:bodyPr>
          <a:lstStyle/>
          <a:p>
            <a:r>
              <a:rPr lang="en-IN" sz="1800" dirty="0"/>
              <a:t>We known that for + support vector the equation ( </a:t>
            </a:r>
            <a:r>
              <a:rPr lang="en-IN" sz="1800" dirty="0" err="1"/>
              <a:t>y</a:t>
            </a:r>
            <a:r>
              <a:rPr lang="en-IN" sz="1800" baseline="-25000" dirty="0" err="1"/>
              <a:t>i</a:t>
            </a:r>
            <a:r>
              <a:rPr lang="en-IN" sz="1800" dirty="0"/>
              <a:t>=+1)</a:t>
            </a:r>
          </a:p>
          <a:p>
            <a:r>
              <a:rPr lang="en-IN" sz="1800" dirty="0"/>
              <a:t>We known that for - support vector the equation (</a:t>
            </a:r>
            <a:r>
              <a:rPr lang="en-IN" sz="1800" dirty="0" err="1"/>
              <a:t>y</a:t>
            </a:r>
            <a:r>
              <a:rPr lang="en-IN" sz="1800" baseline="-25000" dirty="0" err="1"/>
              <a:t>i</a:t>
            </a:r>
            <a:r>
              <a:rPr lang="en-IN" sz="1800" dirty="0"/>
              <a:t>=-1)</a:t>
            </a:r>
          </a:p>
          <a:p>
            <a:r>
              <a:rPr lang="en-IN" sz="1800" dirty="0"/>
              <a:t>What we want to compute is </a:t>
            </a:r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  <a:p>
            <a:pPr marL="0" indent="0">
              <a:buNone/>
            </a:pPr>
            <a:r>
              <a:rPr lang="en-IN" sz="1800" dirty="0"/>
              <a:t> 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US" sz="1800" dirty="0"/>
              <a:t>We have just made the vector W an unit vector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315" y="1223645"/>
            <a:ext cx="2853690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920" y="2191385"/>
            <a:ext cx="3517900" cy="100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20" y="4227830"/>
            <a:ext cx="5127625" cy="262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5" y="2207895"/>
            <a:ext cx="44958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Lets simplify the equation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84" y="1395012"/>
            <a:ext cx="4493141" cy="1438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1" y="3549992"/>
            <a:ext cx="3517900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212" y="3549992"/>
            <a:ext cx="3517900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0" name="TextBox 16389"/>
          <p:cNvSpPr txBox="1"/>
          <p:nvPr/>
        </p:nvSpPr>
        <p:spPr>
          <a:xfrm>
            <a:off x="55611" y="5048103"/>
            <a:ext cx="913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That gives us  the margin to maximized as</a:t>
            </a:r>
          </a:p>
        </p:txBody>
      </p:sp>
      <p:pic>
        <p:nvPicPr>
          <p:cNvPr id="1639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987" y="5441131"/>
            <a:ext cx="36861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224" y="5479490"/>
            <a:ext cx="12858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urved Connector 4"/>
          <p:cNvCxnSpPr>
            <a:stCxn id="16387" idx="0"/>
          </p:cNvCxnSpPr>
          <p:nvPr/>
        </p:nvCxnSpPr>
        <p:spPr>
          <a:xfrm rot="16200000">
            <a:off x="1762760" y="2724785"/>
            <a:ext cx="877570" cy="773430"/>
          </a:xfrm>
          <a:prstGeom prst="curvedConnector3">
            <a:avLst>
              <a:gd name="adj1" fmla="val 49928"/>
            </a:avLst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91790" y="2340610"/>
            <a:ext cx="1457325" cy="4318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627755" y="2499360"/>
            <a:ext cx="1760855" cy="102425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660650" y="3105150"/>
            <a:ext cx="670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y</a:t>
            </a:r>
            <a:r>
              <a:rPr lang="en-US" b="1" baseline="-25000">
                <a:solidFill>
                  <a:srgbClr val="00B050"/>
                </a:solidFill>
              </a:rPr>
              <a:t>i</a:t>
            </a:r>
            <a:r>
              <a:rPr lang="en-US" b="1">
                <a:solidFill>
                  <a:srgbClr val="00B050"/>
                </a:solidFill>
              </a:rPr>
              <a:t>=+1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5591175" y="2927350"/>
            <a:ext cx="626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y</a:t>
            </a:r>
            <a:r>
              <a:rPr lang="en-US" b="1" baseline="-25000">
                <a:solidFill>
                  <a:srgbClr val="00B050"/>
                </a:solidFill>
              </a:rPr>
              <a:t>i</a:t>
            </a:r>
            <a:r>
              <a:rPr lang="en-US" b="1">
                <a:solidFill>
                  <a:srgbClr val="00B050"/>
                </a:solidFill>
              </a:rPr>
              <a:t>=-1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Lets add some more mathematical convenience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8255" y="1174115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We wish to maximize</a:t>
            </a:r>
          </a:p>
          <a:p>
            <a:endParaRPr lang="en-IN" dirty="0"/>
          </a:p>
          <a:p>
            <a:r>
              <a:rPr lang="en-IN" dirty="0"/>
              <a:t>Which is the same as minimizing</a:t>
            </a:r>
          </a:p>
          <a:p>
            <a:r>
              <a:rPr lang="en-IN" dirty="0"/>
              <a:t>Subject to  </a:t>
            </a:r>
          </a:p>
          <a:p>
            <a:endParaRPr lang="en-IN" dirty="0"/>
          </a:p>
          <a:p>
            <a:r>
              <a:rPr lang="en-IN" dirty="0"/>
              <a:t>This is the primal form  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503" y="1209481"/>
            <a:ext cx="1285875" cy="885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706" y="2003130"/>
            <a:ext cx="2124441" cy="936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586" y="2940146"/>
            <a:ext cx="3282462" cy="117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02" y="4533388"/>
            <a:ext cx="5115657" cy="133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A small detour into constrained optimization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0195" y="1407160"/>
            <a:ext cx="10515600" cy="4351338"/>
          </a:xfrm>
        </p:spPr>
        <p:txBody>
          <a:bodyPr>
            <a:normAutofit/>
          </a:bodyPr>
          <a:lstStyle/>
          <a:p>
            <a:r>
              <a:rPr lang="en-IN" sz="1800" dirty="0"/>
              <a:t>Lets say there is a function f(x1,x2) that we wish to maximize subject to a function g(x1,x2) = c</a:t>
            </a:r>
          </a:p>
          <a:p>
            <a:r>
              <a:rPr lang="en-IN" sz="1800" dirty="0"/>
              <a:t>Please note the equality constraint which will need to be relaxed later.</a:t>
            </a:r>
          </a:p>
          <a:p>
            <a:r>
              <a:rPr lang="en-IN" sz="1800" dirty="0"/>
              <a:t>We need to take the </a:t>
            </a:r>
            <a:r>
              <a:rPr lang="en-IN" sz="1800" dirty="0">
                <a:sym typeface="Symbol" panose="05050102010706020507"/>
              </a:rPr>
              <a:t>f which gives us the steepest direction</a:t>
            </a:r>
          </a:p>
          <a:p>
            <a:r>
              <a:rPr lang="en-IN" sz="1800" dirty="0">
                <a:sym typeface="Symbol" panose="05050102010706020507"/>
              </a:rPr>
              <a:t>Let us visualize the plot f = a1 all along the blue line and f=a2 along the orange line</a:t>
            </a:r>
          </a:p>
          <a:p>
            <a:r>
              <a:rPr lang="en-IN" sz="1800" dirty="0">
                <a:sym typeface="Symbol" panose="05050102010706020507"/>
              </a:rPr>
              <a:t>The function f being represented by the pink line</a:t>
            </a:r>
            <a:endParaRPr lang="en-IN" sz="1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223" y="3669420"/>
            <a:ext cx="6096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Constrain added 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1140" y="1419860"/>
            <a:ext cx="3516923" cy="358140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We start climbing the hill moving from left to right on the constraint curve</a:t>
            </a:r>
          </a:p>
          <a:p>
            <a:r>
              <a:rPr lang="en-IN" dirty="0"/>
              <a:t>At each point we check </a:t>
            </a:r>
            <a:r>
              <a:rPr lang="en-IN" dirty="0">
                <a:sym typeface="Symbol" panose="05050102010706020507"/>
              </a:rPr>
              <a:t>g and check f </a:t>
            </a:r>
          </a:p>
          <a:p>
            <a:r>
              <a:rPr lang="en-IN" dirty="0">
                <a:sym typeface="Symbol" panose="05050102010706020507"/>
              </a:rPr>
              <a:t>When g &gt; f we keep moving</a:t>
            </a:r>
          </a:p>
          <a:p>
            <a:r>
              <a:rPr lang="en-IN" dirty="0">
                <a:sym typeface="Symbol" panose="05050102010706020507"/>
              </a:rPr>
              <a:t>At a point where g = f we have reached the maximum</a:t>
            </a:r>
          </a:p>
          <a:p>
            <a:r>
              <a:rPr lang="en-IN" dirty="0">
                <a:sym typeface="Symbol" panose="05050102010706020507"/>
              </a:rPr>
              <a:t>Any further move will result in declining f</a:t>
            </a:r>
            <a:endParaRPr lang="en-IN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770" y="1419860"/>
            <a:ext cx="4177665" cy="304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Constrain added in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8905" y="2526665"/>
            <a:ext cx="7579360" cy="4071620"/>
          </a:xfrm>
        </p:spPr>
        <p:txBody>
          <a:bodyPr/>
          <a:lstStyle/>
          <a:p>
            <a:r>
              <a:rPr lang="en-IN" dirty="0"/>
              <a:t>We can rewrite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" y="2891790"/>
            <a:ext cx="3165475" cy="820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" y="3712210"/>
            <a:ext cx="2762885" cy="74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" y="1399540"/>
            <a:ext cx="646811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" y="4460875"/>
            <a:ext cx="4116705" cy="133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3"/>
          <p:cNvSpPr txBox="1"/>
          <p:nvPr/>
        </p:nvSpPr>
        <p:spPr>
          <a:xfrm>
            <a:off x="4405630" y="2999105"/>
            <a:ext cx="33801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Construct  the </a:t>
            </a:r>
            <a:r>
              <a:rPr lang="en-IN" dirty="0" err="1"/>
              <a:t>Lagrangian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One </a:t>
            </a:r>
            <a:r>
              <a:rPr lang="en-IN" dirty="0" err="1"/>
              <a:t>Lagrangian</a:t>
            </a:r>
            <a:r>
              <a:rPr lang="en-IN" dirty="0"/>
              <a:t> multiplier per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Which means one </a:t>
            </a:r>
            <a:r>
              <a:rPr lang="en-IN" dirty="0">
                <a:latin typeface="Symbol" panose="05050102010706020507" pitchFamily="18" charset="2"/>
              </a:rPr>
              <a:t>a</a:t>
            </a:r>
            <a:r>
              <a:rPr lang="en-IN" dirty="0"/>
              <a:t> per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Symbol" panose="05050102010706020507"/>
              </a:rPr>
              <a:t>Compute L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Symbol" panose="05050102010706020507"/>
              </a:rPr>
              <a:t>Set L = 0 and solve for this 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allAtOnce" bldLvl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Final Lagrangian</a:t>
            </a: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" y="1695450"/>
            <a:ext cx="3681730" cy="1426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4890135" y="1067435"/>
            <a:ext cx="41967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Which for our problem is 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5" y="3548380"/>
            <a:ext cx="788670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So we solve for Dual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4145" y="1407160"/>
            <a:ext cx="8248015" cy="43516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It is said that it is easier to solve the dual than the primal</a:t>
            </a:r>
          </a:p>
          <a:p>
            <a:r>
              <a:rPr lang="en-IN" dirty="0"/>
              <a:t>The </a:t>
            </a:r>
            <a:r>
              <a:rPr lang="en-IN" dirty="0" err="1"/>
              <a:t>Lagrangian</a:t>
            </a:r>
            <a:r>
              <a:rPr lang="en-IN" dirty="0"/>
              <a:t> dual states that instead of </a:t>
            </a:r>
            <a:r>
              <a:rPr lang="en-IN" b="1" u="sng" dirty="0">
                <a:solidFill>
                  <a:srgbClr val="FF0000"/>
                </a:solidFill>
              </a:rPr>
              <a:t>solving for minimizing </a:t>
            </a:r>
            <a:r>
              <a:rPr lang="en-IN" b="1" u="sng" dirty="0" err="1">
                <a:solidFill>
                  <a:srgbClr val="FF0000"/>
                </a:solidFill>
              </a:rPr>
              <a:t>w,b</a:t>
            </a:r>
            <a:r>
              <a:rPr lang="en-IN" b="1" u="sng" dirty="0">
                <a:solidFill>
                  <a:srgbClr val="FF0000"/>
                </a:solidFill>
              </a:rPr>
              <a:t> subject to the constraints involving </a:t>
            </a:r>
            <a:r>
              <a:rPr lang="en-IN" b="1" u="sng" dirty="0">
                <a:solidFill>
                  <a:srgbClr val="FF0000"/>
                </a:solidFill>
                <a:latin typeface="Symbol" panose="05050102010706020507" pitchFamily="18" charset="2"/>
              </a:rPr>
              <a:t>a </a:t>
            </a:r>
            <a:r>
              <a:rPr lang="en-IN" b="1" u="sng" dirty="0" err="1">
                <a:solidFill>
                  <a:srgbClr val="FF0000"/>
                </a:solidFill>
              </a:rPr>
              <a:t>i.e</a:t>
            </a:r>
            <a:r>
              <a:rPr lang="en-IN" b="1" u="sng" dirty="0">
                <a:solidFill>
                  <a:srgbClr val="FF0000"/>
                </a:solidFill>
              </a:rPr>
              <a:t> </a:t>
            </a:r>
            <a:r>
              <a:rPr lang="en-IN" b="1" u="sng" dirty="0">
                <a:solidFill>
                  <a:srgbClr val="FF0000"/>
                </a:solidFill>
                <a:latin typeface="Symbol" panose="05050102010706020507" pitchFamily="18" charset="2"/>
              </a:rPr>
              <a:t>a&gt;=0</a:t>
            </a:r>
          </a:p>
          <a:p>
            <a:r>
              <a:rPr lang="en-IN" dirty="0">
                <a:latin typeface="+mj-lt"/>
              </a:rPr>
              <a:t>Solve instead by </a:t>
            </a:r>
            <a:r>
              <a:rPr lang="en-IN" dirty="0">
                <a:solidFill>
                  <a:srgbClr val="00B0F0"/>
                </a:solidFill>
                <a:latin typeface="+mj-lt"/>
              </a:rPr>
              <a:t>maximizing </a:t>
            </a:r>
            <a:r>
              <a:rPr lang="en-IN" dirty="0">
                <a:solidFill>
                  <a:srgbClr val="00B0F0"/>
                </a:solidFill>
                <a:latin typeface="Symbol" panose="05050102010706020507" pitchFamily="18" charset="2"/>
              </a:rPr>
              <a:t>a </a:t>
            </a:r>
            <a:r>
              <a:rPr lang="en-IN" dirty="0">
                <a:solidFill>
                  <a:srgbClr val="00B0F0"/>
                </a:solidFill>
              </a:rPr>
              <a:t>subject to the previously defined constraints</a:t>
            </a:r>
          </a:p>
          <a:p>
            <a:r>
              <a:rPr lang="en-IN" dirty="0"/>
              <a:t>What that means is </a:t>
            </a:r>
          </a:p>
          <a:p>
            <a:pPr lvl="1"/>
            <a:r>
              <a:rPr lang="en-IN" dirty="0"/>
              <a:t>Define L</a:t>
            </a:r>
          </a:p>
          <a:p>
            <a:pPr lvl="1"/>
            <a:r>
              <a:rPr lang="en-IN" dirty="0"/>
              <a:t>Take partials with respect to w and b</a:t>
            </a:r>
          </a:p>
          <a:p>
            <a:pPr lvl="1"/>
            <a:r>
              <a:rPr lang="en-IN" dirty="0"/>
              <a:t>Set them to 0</a:t>
            </a:r>
          </a:p>
          <a:p>
            <a:pPr lvl="1"/>
            <a:r>
              <a:rPr lang="en-IN" dirty="0"/>
              <a:t>Replace them in the original equation</a:t>
            </a:r>
          </a:p>
          <a:p>
            <a:endParaRPr lang="en-IN" dirty="0">
              <a:latin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So the solution is...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22" y="1413266"/>
            <a:ext cx="6248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30" y="2234248"/>
            <a:ext cx="89058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10" y="3870960"/>
            <a:ext cx="535305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180" y="4335779"/>
            <a:ext cx="4657725" cy="231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So the solution is...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79D4DC-0F62-4B9E-8DE0-48E6970DD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299" y="1209922"/>
            <a:ext cx="6170542" cy="1095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ED7E71-F1C8-42DE-A457-69505244D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325" y="2520947"/>
            <a:ext cx="2286414" cy="1190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1FC4AC-8D18-4C13-BB4A-5377F79C1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371" y="2451880"/>
            <a:ext cx="187145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D39FBE-4B17-4B17-9BE3-2FA95854CF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9299" y="4142567"/>
            <a:ext cx="6170543" cy="206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0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Support Vector Machine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386080" y="1488440"/>
            <a:ext cx="616585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This is one of the most sophisticated yet simple to implement to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Support Vector Machines is largely thought of as a linear classifier.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Certain myths about SVMs</a:t>
            </a:r>
          </a:p>
          <a:p>
            <a:pPr marL="800100" lvl="1" indent="-342900">
              <a:buAutoNum type="arabicPeriod"/>
            </a:pPr>
            <a:r>
              <a:rPr lang="en-US" dirty="0">
                <a:sym typeface="+mn-ea"/>
              </a:rPr>
              <a:t>Linear Classifier -&gt; Nope it can handle non-linearity as well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>
                <a:sym typeface="+mn-ea"/>
              </a:rPr>
              <a:t>Single linear Classifier -&gt; We would do multi – classification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>
                <a:sym typeface="+mn-ea"/>
              </a:rPr>
              <a:t>Classifier-&gt; It can do regression as well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>
                <a:sym typeface="+mn-ea"/>
              </a:rPr>
              <a:t>SVM are computationally expensive -&gt; with the right C and </a:t>
            </a:r>
            <a:r>
              <a:rPr lang="en-US" dirty="0">
                <a:latin typeface="Symbol" panose="05050102010706020507" pitchFamily="18" charset="2"/>
                <a:sym typeface="+mn-ea"/>
              </a:rPr>
              <a:t>g 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sym typeface="+mn-ea"/>
              </a:rPr>
              <a:t>they work like charm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sym typeface="+mn-ea"/>
              </a:rPr>
              <a:t>Not a myth – Math heavy and fundamentally provable</a:t>
            </a:r>
          </a:p>
          <a:p>
            <a:pPr lvl="0" indent="0">
              <a:buFont typeface="Arial" panose="020B0604020202020204" pitchFamily="34" charset="0"/>
              <a:buNone/>
            </a:pP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A data set is said to be linearly </a:t>
            </a:r>
            <a:r>
              <a:rPr lang="en-US" dirty="0" err="1">
                <a:sym typeface="+mn-ea"/>
              </a:rPr>
              <a:t>separable</a:t>
            </a:r>
            <a:r>
              <a:rPr lang="en-US" dirty="0">
                <a:sym typeface="+mn-ea"/>
              </a:rPr>
              <a:t> if we can have a </a:t>
            </a:r>
            <a:r>
              <a:rPr lang="en-US" dirty="0" err="1">
                <a:sym typeface="+mn-ea"/>
              </a:rPr>
              <a:t>hyper plane</a:t>
            </a:r>
            <a:r>
              <a:rPr lang="en-US" dirty="0">
                <a:sym typeface="+mn-ea"/>
              </a:rPr>
              <a:t> that cans separate them.</a:t>
            </a:r>
            <a:endParaRPr lang="en-US" dirty="0"/>
          </a:p>
          <a:p>
            <a:pPr lvl="0" indent="0">
              <a:buFont typeface="Arial" panose="020B0604020202020204" pitchFamily="34" charset="0"/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495" y="1902460"/>
            <a:ext cx="4332143" cy="2651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So the solution is...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8F197-3AF6-42CF-982E-9EC7491A5D9D}"/>
              </a:ext>
            </a:extLst>
          </p:cNvPr>
          <p:cNvSpPr/>
          <p:nvPr/>
        </p:nvSpPr>
        <p:spPr>
          <a:xfrm>
            <a:off x="795130" y="170594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Lagrangian</a:t>
            </a:r>
            <a:r>
              <a:rPr lang="en-US" dirty="0"/>
              <a:t> Dual Problem: instead of minimizing over w, b, subject to constraints involving a’s, we can maximize over a (the dual variable) subject to the relations obtained previously for w and b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2D233C-F51C-46B9-A1B6-47485D8E9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30" y="3019425"/>
            <a:ext cx="3095625" cy="8191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4E5C3-3712-4E8D-9117-D5E94E1F422B}"/>
              </a:ext>
            </a:extLst>
          </p:cNvPr>
          <p:cNvSpPr/>
          <p:nvPr/>
        </p:nvSpPr>
        <p:spPr>
          <a:xfrm>
            <a:off x="842755" y="41797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By substituting for w and b back in the original </a:t>
            </a:r>
            <a:r>
              <a:rPr lang="en-US" dirty="0" err="1"/>
              <a:t>eqn</a:t>
            </a:r>
            <a:r>
              <a:rPr lang="en-US" dirty="0"/>
              <a:t> we can get rid of the dependence on w and b.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5AE588-5A0B-44F0-88D5-150F3CF7AB3F}"/>
              </a:ext>
            </a:extLst>
          </p:cNvPr>
          <p:cNvSpPr/>
          <p:nvPr/>
        </p:nvSpPr>
        <p:spPr>
          <a:xfrm>
            <a:off x="842755" y="51284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Note first that we already now have our answer for what the weights w must be: they are a linear combination of the training inputs and the training outputs, xi and yi and the values of a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2D73F-A0FB-41A0-B9B9-CD77FB9DE47B}"/>
              </a:ext>
            </a:extLst>
          </p:cNvPr>
          <p:cNvSpPr/>
          <p:nvPr/>
        </p:nvSpPr>
        <p:spPr>
          <a:xfrm>
            <a:off x="6546574" y="2647293"/>
            <a:ext cx="55526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will now solve for the</a:t>
            </a:r>
          </a:p>
          <a:p>
            <a:r>
              <a:rPr lang="en-US" dirty="0"/>
              <a:t>a’s by differentiating the dual problem </a:t>
            </a:r>
            <a:r>
              <a:rPr lang="en-US" dirty="0" err="1"/>
              <a:t>wrt</a:t>
            </a:r>
            <a:r>
              <a:rPr lang="en-US" dirty="0"/>
              <a:t> a, and setting it to zero. Most of the a’s will turn out to have the value zero. The non-zero a’s will correspond to the support vectors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1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Wolf Dual replacement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93065" y="1500505"/>
            <a:ext cx="59861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dirty="0">
                <a:sym typeface="+mn-ea"/>
              </a:rPr>
              <a:t>Which when we replace we get Wolfe Dual –  - </a:t>
            </a:r>
            <a:r>
              <a:rPr lang="en-IN" dirty="0" err="1">
                <a:sym typeface="+mn-ea"/>
              </a:rPr>
              <a:t>Straightforward</a:t>
            </a:r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55" y="2324735"/>
            <a:ext cx="740029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KKT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-8255" y="1348105"/>
            <a:ext cx="3038475" cy="3581400"/>
          </a:xfrm>
        </p:spPr>
        <p:txBody>
          <a:bodyPr>
            <a:normAutofit fontScale="90000" lnSpcReduction="10000"/>
          </a:bodyPr>
          <a:lstStyle/>
          <a:p>
            <a:r>
              <a:rPr lang="en-IN" dirty="0"/>
              <a:t>Slack condition gives us the formulation that for all points other than the support vectors alpha is 0</a:t>
            </a:r>
          </a:p>
          <a:p>
            <a:r>
              <a:rPr lang="en-IN" dirty="0"/>
              <a:t>Since KKT is satisfied we have g = 0 changed to g &gt; 0 as the solution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410" y="1348105"/>
            <a:ext cx="6527165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K.S.Srinivas</a:t>
            </a:r>
            <a:endParaRPr lang="en-IN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4287946" y="354058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srinivasks@pes.edu</a:t>
            </a:r>
            <a:endParaRPr lang="en-IN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173705" y="3937419"/>
            <a:ext cx="7497214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+91 80 2672 1983 Extn 701</a:t>
            </a:r>
            <a:endParaRPr lang="en-IN" sz="2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DFA267"/>
                </a:solidFill>
              </a:rPr>
              <a:t>T</a:t>
            </a:r>
            <a:r>
              <a:rPr lang="en-IN" sz="3000" b="1" dirty="0">
                <a:solidFill>
                  <a:srgbClr val="DFA267"/>
                </a:solidFill>
              </a:rPr>
              <a:t>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181-1815747_shiny-blue-sphere-3d-green-ball-png"/>
          <p:cNvPicPr>
            <a:picLocks noChangeAspect="1"/>
          </p:cNvPicPr>
          <p:nvPr/>
        </p:nvPicPr>
        <p:blipFill>
          <a:blip r:embed="rId2"/>
          <a:srcRect l="16385" t="8197" r="16563" b="5462"/>
          <a:stretch>
            <a:fillRect/>
          </a:stretch>
        </p:blipFill>
        <p:spPr>
          <a:xfrm>
            <a:off x="4777105" y="5638165"/>
            <a:ext cx="264795" cy="264160"/>
          </a:xfrm>
          <a:prstGeom prst="rect">
            <a:avLst/>
          </a:prstGeom>
        </p:spPr>
      </p:pic>
      <p:pic>
        <p:nvPicPr>
          <p:cNvPr id="59" name="Picture 58" descr="38-383170_isolated-transparent-circle-sphere-shape-plan-transparent-background"/>
          <p:cNvPicPr>
            <a:picLocks noChangeAspect="1"/>
          </p:cNvPicPr>
          <p:nvPr/>
        </p:nvPicPr>
        <p:blipFill>
          <a:blip r:embed="rId3"/>
          <a:srcRect l="17442" t="6398" r="17147" b="6646"/>
          <a:stretch>
            <a:fillRect/>
          </a:stretch>
        </p:blipFill>
        <p:spPr>
          <a:xfrm>
            <a:off x="5855970" y="5885815"/>
            <a:ext cx="217805" cy="217805"/>
          </a:xfrm>
          <a:prstGeom prst="rect">
            <a:avLst/>
          </a:prstGeom>
        </p:spPr>
      </p:pic>
      <p:sp>
        <p:nvSpPr>
          <p:cNvPr id="45" name="Rectangles 44"/>
          <p:cNvSpPr/>
          <p:nvPr/>
        </p:nvSpPr>
        <p:spPr>
          <a:xfrm rot="19020000">
            <a:off x="4314190" y="5208905"/>
            <a:ext cx="1980565" cy="1342390"/>
          </a:xfrm>
          <a:prstGeom prst="rect">
            <a:avLst/>
          </a:prstGeom>
          <a:solidFill>
            <a:srgbClr val="FF0000"/>
          </a:solidFill>
          <a:scene3d>
            <a:camera prst="isometricBottomDown">
              <a:rot lat="4200000" lon="18000000" rev="17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Linearly Separable Data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20345" y="1383030"/>
            <a:ext cx="61658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Lets look at this </a:t>
            </a:r>
            <a:r>
              <a:rPr lang="en-US" dirty="0">
                <a:sym typeface="+mn-ea"/>
                <a:hlinkClick r:id="rId5" tooltip="Euclidean plane"/>
              </a:rPr>
              <a:t>Euclidean plane</a:t>
            </a:r>
            <a:r>
              <a:rPr lang="en-US" dirty="0">
                <a:sym typeface="+mn-ea"/>
              </a:rPr>
              <a:t>  with 2 sets of data points.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The line that separates them is the decision boundary.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In a 3 dimensions that would be a plane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These points that are separable usually form a convex hull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25475" y="4713605"/>
            <a:ext cx="2658745" cy="2023745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7245" y="5152390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34110" y="5016500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29665" y="5333365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31925" y="4876165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56690" y="5134610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24230" y="5451475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722755" y="4816475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18310" y="5074920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35175" y="4939030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30730" y="5255895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332990" y="4798695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57755" y="5057140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725295" y="5374005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84935" y="5501005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02995" y="5628005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21055" y="5755005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145665" y="6470015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433320" y="6420485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29335" y="6420485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739900" y="6105525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943225" y="6223635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066925" y="5906770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434465" y="6223635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943225" y="6527165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328545" y="5847080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645410" y="5711190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640965" y="6028055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43225" y="5570855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67990" y="5829300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335530" y="6146165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995170" y="6273165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13230" y="6400165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341755" y="6470015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701040" y="5015230"/>
            <a:ext cx="2538095" cy="12687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s 43"/>
          <p:cNvSpPr/>
          <p:nvPr/>
        </p:nvSpPr>
        <p:spPr>
          <a:xfrm>
            <a:off x="4184650" y="4227830"/>
            <a:ext cx="2263775" cy="1949450"/>
          </a:xfrm>
          <a:prstGeom prst="rect">
            <a:avLst/>
          </a:prstGeom>
          <a:scene3d>
            <a:camera prst="isometricOffAxis1Top"/>
            <a:lightRig rig="threePt" dir="t">
              <a:rot lat="0" lon="0" rev="10800000"/>
            </a:lightRig>
          </a:scene3d>
          <a:sp3d extrusionH="1270000" prstMaterial="legacyWireframe">
            <a:extrusionClr>
              <a:srgbClr val="FF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181-1815747_shiny-blue-sphere-3d-green-ball-png"/>
          <p:cNvPicPr>
            <a:picLocks noChangeAspect="1"/>
          </p:cNvPicPr>
          <p:nvPr/>
        </p:nvPicPr>
        <p:blipFill>
          <a:blip r:embed="rId2"/>
          <a:srcRect l="16385" t="8197" r="16563" b="5462"/>
          <a:stretch>
            <a:fillRect/>
          </a:stretch>
        </p:blipFill>
        <p:spPr>
          <a:xfrm>
            <a:off x="4453890" y="5086350"/>
            <a:ext cx="264795" cy="264160"/>
          </a:xfrm>
          <a:prstGeom prst="rect">
            <a:avLst/>
          </a:prstGeom>
        </p:spPr>
      </p:pic>
      <p:pic>
        <p:nvPicPr>
          <p:cNvPr id="49" name="Picture 48" descr="181-1815747_shiny-blue-sphere-3d-green-ball-png"/>
          <p:cNvPicPr>
            <a:picLocks noChangeAspect="1"/>
          </p:cNvPicPr>
          <p:nvPr/>
        </p:nvPicPr>
        <p:blipFill>
          <a:blip r:embed="rId2"/>
          <a:srcRect l="16385" t="8197" r="16563" b="5462"/>
          <a:stretch>
            <a:fillRect/>
          </a:stretch>
        </p:blipFill>
        <p:spPr>
          <a:xfrm>
            <a:off x="4838065" y="5023485"/>
            <a:ext cx="264795" cy="264160"/>
          </a:xfrm>
          <a:prstGeom prst="rect">
            <a:avLst/>
          </a:prstGeom>
        </p:spPr>
      </p:pic>
      <p:pic>
        <p:nvPicPr>
          <p:cNvPr id="53" name="Picture 52" descr="181-1815747_shiny-blue-sphere-3d-green-ball-png"/>
          <p:cNvPicPr>
            <a:picLocks noChangeAspect="1"/>
          </p:cNvPicPr>
          <p:nvPr/>
        </p:nvPicPr>
        <p:blipFill>
          <a:blip r:embed="rId2"/>
          <a:srcRect l="16385" t="8197" r="16563" b="5462"/>
          <a:stretch>
            <a:fillRect/>
          </a:stretch>
        </p:blipFill>
        <p:spPr>
          <a:xfrm>
            <a:off x="5403215" y="5085080"/>
            <a:ext cx="264795" cy="264160"/>
          </a:xfrm>
          <a:prstGeom prst="rect">
            <a:avLst/>
          </a:prstGeom>
        </p:spPr>
      </p:pic>
      <p:pic>
        <p:nvPicPr>
          <p:cNvPr id="55" name="Picture 54" descr="38-383170_isolated-transparent-circle-sphere-shape-plan-transparent-background"/>
          <p:cNvPicPr>
            <a:picLocks noChangeAspect="1"/>
          </p:cNvPicPr>
          <p:nvPr/>
        </p:nvPicPr>
        <p:blipFill>
          <a:blip r:embed="rId3"/>
          <a:srcRect l="17442" t="6398" r="17147" b="6646"/>
          <a:stretch>
            <a:fillRect/>
          </a:stretch>
        </p:blipFill>
        <p:spPr>
          <a:xfrm>
            <a:off x="5062855" y="6399530"/>
            <a:ext cx="217805" cy="217805"/>
          </a:xfrm>
          <a:prstGeom prst="rect">
            <a:avLst/>
          </a:prstGeom>
        </p:spPr>
      </p:pic>
      <p:pic>
        <p:nvPicPr>
          <p:cNvPr id="57" name="Picture 56" descr="38-383170_isolated-transparent-circle-sphere-shape-plan-transparent-background"/>
          <p:cNvPicPr>
            <a:picLocks noChangeAspect="1"/>
          </p:cNvPicPr>
          <p:nvPr/>
        </p:nvPicPr>
        <p:blipFill>
          <a:blip r:embed="rId3"/>
          <a:srcRect l="17442" t="6398" r="17147" b="6646"/>
          <a:stretch>
            <a:fillRect/>
          </a:stretch>
        </p:blipFill>
        <p:spPr>
          <a:xfrm>
            <a:off x="5426710" y="6135370"/>
            <a:ext cx="217805" cy="217805"/>
          </a:xfrm>
          <a:prstGeom prst="rect">
            <a:avLst/>
          </a:prstGeom>
        </p:spPr>
      </p:pic>
      <p:pic>
        <p:nvPicPr>
          <p:cNvPr id="61" name="Picture 60" descr="38-383170_isolated-transparent-circle-sphere-shape-plan-transparent-background"/>
          <p:cNvPicPr>
            <a:picLocks noChangeAspect="1"/>
          </p:cNvPicPr>
          <p:nvPr/>
        </p:nvPicPr>
        <p:blipFill>
          <a:blip r:embed="rId3"/>
          <a:srcRect l="17442" t="6398" r="17147" b="6646"/>
          <a:stretch>
            <a:fillRect/>
          </a:stretch>
        </p:blipFill>
        <p:spPr>
          <a:xfrm>
            <a:off x="5668010" y="6302375"/>
            <a:ext cx="217805" cy="217805"/>
          </a:xfrm>
          <a:prstGeom prst="rect">
            <a:avLst/>
          </a:prstGeom>
        </p:spPr>
      </p:pic>
      <p:pic>
        <p:nvPicPr>
          <p:cNvPr id="63" name="Picture 62" descr="38-383170_isolated-transparent-circle-sphere-shape-plan-transparent-background"/>
          <p:cNvPicPr>
            <a:picLocks noChangeAspect="1"/>
          </p:cNvPicPr>
          <p:nvPr/>
        </p:nvPicPr>
        <p:blipFill>
          <a:blip r:embed="rId3"/>
          <a:srcRect l="17442" t="6398" r="17147" b="6646"/>
          <a:stretch>
            <a:fillRect/>
          </a:stretch>
        </p:blipFill>
        <p:spPr>
          <a:xfrm>
            <a:off x="6073775" y="6273165"/>
            <a:ext cx="217805" cy="217805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8"/>
          <a:stretch>
            <a:fillRect/>
          </a:stretch>
        </p:blipFill>
        <p:spPr bwMode="auto">
          <a:xfrm>
            <a:off x="6073775" y="2004695"/>
            <a:ext cx="3011170" cy="202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s 68"/>
          <p:cNvSpPr/>
          <p:nvPr/>
        </p:nvSpPr>
        <p:spPr>
          <a:xfrm rot="19020000">
            <a:off x="1224915" y="4331970"/>
            <a:ext cx="2701290" cy="13423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scene3d>
            <a:camera prst="isometricBottomDown">
              <a:rot lat="4200000" lon="19200000" rev="17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s 67"/>
          <p:cNvSpPr/>
          <p:nvPr/>
        </p:nvSpPr>
        <p:spPr>
          <a:xfrm rot="19020000">
            <a:off x="1119505" y="4331970"/>
            <a:ext cx="2701290" cy="1342390"/>
          </a:xfrm>
          <a:prstGeom prst="rect">
            <a:avLst/>
          </a:prstGeom>
          <a:solidFill>
            <a:srgbClr val="FFC000"/>
          </a:solidFill>
          <a:scene3d>
            <a:camera prst="isometricBottomDown">
              <a:rot lat="4200000" lon="18000000" rev="17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Example of Linearly Separable Data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20345" y="1383030"/>
            <a:ext cx="61658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But we know that are many planes that can separate these instances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IN" dirty="0">
                <a:sym typeface="+mn-ea"/>
              </a:rPr>
              <a:t>T</a:t>
            </a:r>
            <a:r>
              <a:rPr lang="en-IN" dirty="0">
                <a:sym typeface="+mn-ea"/>
              </a:rPr>
              <a:t>he real question is which of these planes is the best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You can see that the green line seems to be the best – Why?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Because the green line seems to be the farthest away from the closest points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Picture 4" descr="181-1815747_shiny-blue-sphere-3d-green-ball-png"/>
          <p:cNvPicPr>
            <a:picLocks noChangeAspect="1"/>
          </p:cNvPicPr>
          <p:nvPr/>
        </p:nvPicPr>
        <p:blipFill>
          <a:blip r:embed="rId3"/>
          <a:srcRect l="16385" t="8197" r="16563" b="5462"/>
          <a:stretch>
            <a:fillRect/>
          </a:stretch>
        </p:blipFill>
        <p:spPr>
          <a:xfrm>
            <a:off x="1789430" y="4594860"/>
            <a:ext cx="264795" cy="264160"/>
          </a:xfrm>
          <a:prstGeom prst="rect">
            <a:avLst/>
          </a:prstGeom>
        </p:spPr>
      </p:pic>
      <p:pic>
        <p:nvPicPr>
          <p:cNvPr id="7" name="Picture 6" descr="38-383170_isolated-transparent-circle-sphere-shape-plan-transparent-background"/>
          <p:cNvPicPr>
            <a:picLocks noChangeAspect="1"/>
          </p:cNvPicPr>
          <p:nvPr/>
        </p:nvPicPr>
        <p:blipFill>
          <a:blip r:embed="rId4"/>
          <a:srcRect l="17442" t="6398" r="17147" b="6646"/>
          <a:stretch>
            <a:fillRect/>
          </a:stretch>
        </p:blipFill>
        <p:spPr>
          <a:xfrm>
            <a:off x="3339465" y="5583555"/>
            <a:ext cx="217805" cy="217805"/>
          </a:xfrm>
          <a:prstGeom prst="rect">
            <a:avLst/>
          </a:prstGeom>
        </p:spPr>
      </p:pic>
      <p:sp>
        <p:nvSpPr>
          <p:cNvPr id="46" name="Rectangles 45"/>
          <p:cNvSpPr/>
          <p:nvPr/>
        </p:nvSpPr>
        <p:spPr>
          <a:xfrm rot="19020000">
            <a:off x="1384935" y="4453255"/>
            <a:ext cx="1980565" cy="1342390"/>
          </a:xfrm>
          <a:prstGeom prst="rect">
            <a:avLst/>
          </a:prstGeom>
          <a:solidFill>
            <a:srgbClr val="FF0000"/>
          </a:solidFill>
          <a:scene3d>
            <a:camera prst="isometricBottomDown">
              <a:rot lat="4200000" lon="16800000" rev="17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s 55"/>
          <p:cNvSpPr/>
          <p:nvPr/>
        </p:nvSpPr>
        <p:spPr>
          <a:xfrm>
            <a:off x="1373505" y="2448560"/>
            <a:ext cx="2564130" cy="3740150"/>
          </a:xfrm>
          <a:prstGeom prst="rect">
            <a:avLst/>
          </a:prstGeom>
          <a:scene3d>
            <a:camera prst="isometricOffAxis1Top"/>
            <a:lightRig rig="threePt" dir="t">
              <a:rot lat="0" lon="0" rev="10800000"/>
            </a:lightRig>
          </a:scene3d>
          <a:sp3d extrusionH="1905000" prstMaterial="legacyWireframe">
            <a:extrusionClr>
              <a:srgbClr val="FF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 descr="181-1815747_shiny-blue-sphere-3d-green-ball-png"/>
          <p:cNvPicPr>
            <a:picLocks noChangeAspect="1"/>
          </p:cNvPicPr>
          <p:nvPr/>
        </p:nvPicPr>
        <p:blipFill>
          <a:blip r:embed="rId3"/>
          <a:srcRect l="16385" t="8197" r="16563" b="5462"/>
          <a:stretch>
            <a:fillRect/>
          </a:stretch>
        </p:blipFill>
        <p:spPr>
          <a:xfrm>
            <a:off x="1524635" y="4330700"/>
            <a:ext cx="264795" cy="264160"/>
          </a:xfrm>
          <a:prstGeom prst="rect">
            <a:avLst/>
          </a:prstGeom>
        </p:spPr>
      </p:pic>
      <p:pic>
        <p:nvPicPr>
          <p:cNvPr id="60" name="Picture 59" descr="181-1815747_shiny-blue-sphere-3d-green-ball-png"/>
          <p:cNvPicPr>
            <a:picLocks noChangeAspect="1"/>
          </p:cNvPicPr>
          <p:nvPr/>
        </p:nvPicPr>
        <p:blipFill>
          <a:blip r:embed="rId3"/>
          <a:srcRect l="16385" t="8197" r="16563" b="5462"/>
          <a:stretch>
            <a:fillRect/>
          </a:stretch>
        </p:blipFill>
        <p:spPr>
          <a:xfrm>
            <a:off x="1908810" y="4267835"/>
            <a:ext cx="264795" cy="264160"/>
          </a:xfrm>
          <a:prstGeom prst="rect">
            <a:avLst/>
          </a:prstGeom>
        </p:spPr>
      </p:pic>
      <p:pic>
        <p:nvPicPr>
          <p:cNvPr id="62" name="Picture 61" descr="181-1815747_shiny-blue-sphere-3d-green-ball-png"/>
          <p:cNvPicPr>
            <a:picLocks noChangeAspect="1"/>
          </p:cNvPicPr>
          <p:nvPr/>
        </p:nvPicPr>
        <p:blipFill>
          <a:blip r:embed="rId3"/>
          <a:srcRect l="16385" t="8197" r="16563" b="5462"/>
          <a:stretch>
            <a:fillRect/>
          </a:stretch>
        </p:blipFill>
        <p:spPr>
          <a:xfrm>
            <a:off x="2443480" y="4330700"/>
            <a:ext cx="264795" cy="264160"/>
          </a:xfrm>
          <a:prstGeom prst="rect">
            <a:avLst/>
          </a:prstGeom>
        </p:spPr>
      </p:pic>
      <p:pic>
        <p:nvPicPr>
          <p:cNvPr id="64" name="Picture 63" descr="38-383170_isolated-transparent-circle-sphere-shape-plan-transparent-background"/>
          <p:cNvPicPr>
            <a:picLocks noChangeAspect="1"/>
          </p:cNvPicPr>
          <p:nvPr/>
        </p:nvPicPr>
        <p:blipFill>
          <a:blip r:embed="rId4"/>
          <a:srcRect l="17442" t="6398" r="17147" b="6646"/>
          <a:stretch>
            <a:fillRect/>
          </a:stretch>
        </p:blipFill>
        <p:spPr>
          <a:xfrm>
            <a:off x="2546350" y="6097270"/>
            <a:ext cx="217805" cy="217805"/>
          </a:xfrm>
          <a:prstGeom prst="rect">
            <a:avLst/>
          </a:prstGeom>
        </p:spPr>
      </p:pic>
      <p:pic>
        <p:nvPicPr>
          <p:cNvPr id="65" name="Picture 64" descr="38-383170_isolated-transparent-circle-sphere-shape-plan-transparent-background"/>
          <p:cNvPicPr>
            <a:picLocks noChangeAspect="1"/>
          </p:cNvPicPr>
          <p:nvPr/>
        </p:nvPicPr>
        <p:blipFill>
          <a:blip r:embed="rId4"/>
          <a:srcRect l="17442" t="6398" r="17147" b="6646"/>
          <a:stretch>
            <a:fillRect/>
          </a:stretch>
        </p:blipFill>
        <p:spPr>
          <a:xfrm>
            <a:off x="2910205" y="5833110"/>
            <a:ext cx="217805" cy="217805"/>
          </a:xfrm>
          <a:prstGeom prst="rect">
            <a:avLst/>
          </a:prstGeom>
        </p:spPr>
      </p:pic>
      <p:pic>
        <p:nvPicPr>
          <p:cNvPr id="66" name="Picture 65" descr="38-383170_isolated-transparent-circle-sphere-shape-plan-transparent-background"/>
          <p:cNvPicPr>
            <a:picLocks noChangeAspect="1"/>
          </p:cNvPicPr>
          <p:nvPr/>
        </p:nvPicPr>
        <p:blipFill>
          <a:blip r:embed="rId4"/>
          <a:srcRect l="17442" t="6398" r="17147" b="6646"/>
          <a:stretch>
            <a:fillRect/>
          </a:stretch>
        </p:blipFill>
        <p:spPr>
          <a:xfrm>
            <a:off x="3151505" y="6000115"/>
            <a:ext cx="217805" cy="217805"/>
          </a:xfrm>
          <a:prstGeom prst="rect">
            <a:avLst/>
          </a:prstGeom>
        </p:spPr>
      </p:pic>
      <p:pic>
        <p:nvPicPr>
          <p:cNvPr id="67" name="Picture 66" descr="38-383170_isolated-transparent-circle-sphere-shape-plan-transparent-background"/>
          <p:cNvPicPr>
            <a:picLocks noChangeAspect="1"/>
          </p:cNvPicPr>
          <p:nvPr/>
        </p:nvPicPr>
        <p:blipFill>
          <a:blip r:embed="rId4"/>
          <a:srcRect l="17442" t="6398" r="17147" b="6646"/>
          <a:stretch>
            <a:fillRect/>
          </a:stretch>
        </p:blipFill>
        <p:spPr>
          <a:xfrm>
            <a:off x="3557270" y="5970905"/>
            <a:ext cx="217805" cy="217805"/>
          </a:xfrm>
          <a:prstGeom prst="rect">
            <a:avLst/>
          </a:prstGeom>
        </p:spPr>
      </p:pic>
      <p:sp>
        <p:nvSpPr>
          <p:cNvPr id="72" name="Oval 71"/>
          <p:cNvSpPr/>
          <p:nvPr/>
        </p:nvSpPr>
        <p:spPr>
          <a:xfrm>
            <a:off x="5773420" y="4025265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773420" y="5015865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234940" y="5208270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561330" y="4487545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234940" y="4688840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773420" y="4491990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447030" y="4909185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985510" y="4712335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641465" y="4819015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151370" y="5405120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363460" y="4785360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753225" y="5586730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575550" y="5088890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541135" y="5265420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7052310" y="5068570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7052310" y="4622165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840220" y="5138420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5916930" y="3742690"/>
            <a:ext cx="828675" cy="26720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817235" y="3771265"/>
            <a:ext cx="1085850" cy="2600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4845685" y="4142740"/>
            <a:ext cx="3242945" cy="1628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102860" y="3999865"/>
            <a:ext cx="2242820" cy="2043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5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ldLvl="0" animBg="1"/>
      <p:bldP spid="68" grpId="0" bldLvl="0" animBg="1"/>
      <p:bldP spid="46" grpId="0" bldLvl="0" animBg="1"/>
      <p:bldP spid="56" grpId="0" bldLvl="0" animBg="1"/>
      <p:bldP spid="72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91" grpId="0" animBg="1"/>
      <p:bldP spid="92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Example of Linearly Separable Data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20345" y="1383030"/>
            <a:ext cx="61658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But we know that are many planes that can separate these instances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IN" dirty="0">
                <a:sym typeface="+mn-ea"/>
              </a:rPr>
              <a:t>T</a:t>
            </a:r>
            <a:r>
              <a:rPr lang="en-IN" dirty="0">
                <a:sym typeface="+mn-ea"/>
              </a:rPr>
              <a:t>he real question is which of these planes is the best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You can see that the green line seems to be the best – Why?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Because the green line seems to be the farthest away from the closest points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121410" y="3964940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121410" y="4955540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82930" y="5147945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09320" y="4427220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82930" y="4628515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121410" y="4431665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95020" y="4848860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333500" y="4652010"/>
            <a:ext cx="212090" cy="1968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989455" y="4758690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499360" y="5344795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711450" y="4725035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101215" y="5526405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923540" y="5028565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889125" y="5205095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400300" y="5008245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400300" y="4561840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188210" y="5078095"/>
            <a:ext cx="212090" cy="19685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1264920" y="3682365"/>
            <a:ext cx="828675" cy="26720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165225" y="3710940"/>
            <a:ext cx="1085850" cy="2600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193675" y="4082415"/>
            <a:ext cx="3242945" cy="1628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450850" y="3939540"/>
            <a:ext cx="2242820" cy="2043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101090" y="4955540"/>
            <a:ext cx="212090" cy="196850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13180" y="4652010"/>
            <a:ext cx="212090" cy="196850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69135" y="4758690"/>
            <a:ext cx="212090" cy="196850"/>
          </a:xfrm>
          <a:prstGeom prst="ellipse">
            <a:avLst/>
          </a:prstGeom>
          <a:solidFill>
            <a:schemeClr val="accent6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68805" y="5205095"/>
            <a:ext cx="212090" cy="196850"/>
          </a:xfrm>
          <a:prstGeom prst="ellipse">
            <a:avLst/>
          </a:prstGeom>
          <a:solidFill>
            <a:schemeClr val="accent6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3644265" y="3175000"/>
            <a:ext cx="2540000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These points marked in red play a role in defining the </a:t>
            </a:r>
            <a:r>
              <a:rPr lang="en-IN" dirty="0" err="1">
                <a:sym typeface="+mn-ea"/>
              </a:rPr>
              <a:t>hyper plane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These are the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IN" dirty="0">
                <a:sym typeface="+mn-ea"/>
              </a:rPr>
              <a:t>      Support Vectors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Hyper planes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20345" y="1383030"/>
            <a:ext cx="817308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>
                <a:sym typeface="+mn-ea"/>
              </a:rPr>
              <a:t>So the cool thing is this plane separate the instance set maximally.</a:t>
            </a:r>
            <a:endParaRPr lang="en-I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>
                <a:sym typeface="+mn-ea"/>
              </a:rPr>
              <a:t>Lets draw this plane H0 that separates them maximally – Say the median ( as in road median)</a:t>
            </a:r>
            <a:endParaRPr lang="en-I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>
                <a:sym typeface="+mn-ea"/>
              </a:rPr>
              <a:t>Lets also draw equidistant  margin H1 and H2 such that</a:t>
            </a:r>
            <a:endParaRPr lang="en-IN" sz="1600" dirty="0"/>
          </a:p>
          <a:p>
            <a:pPr lvl="1"/>
            <a:r>
              <a:rPr lang="en-IN" sz="1600" dirty="0">
                <a:sym typeface="+mn-ea"/>
              </a:rPr>
              <a:t>The margins are parallel to the median ( aka the gutter)</a:t>
            </a:r>
            <a:endParaRPr lang="en-IN" sz="1600" dirty="0"/>
          </a:p>
          <a:p>
            <a:pPr lvl="1"/>
            <a:r>
              <a:rPr lang="en-IN" sz="1600" dirty="0">
                <a:sym typeface="+mn-ea"/>
              </a:rPr>
              <a:t>The closest points on either side lie on the margin</a:t>
            </a:r>
            <a:endParaRPr lang="en-I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>
                <a:sym typeface="+mn-ea"/>
              </a:rPr>
              <a:t>Our goal now simplifies to making the distance say 2d ( sum (d1+d2) ) as large as possible</a:t>
            </a:r>
            <a:endParaRPr lang="en-I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>
                <a:sym typeface="+mn-ea"/>
              </a:rPr>
              <a:t>SVM is a maximum margin classifier – one of the most elegant ideas that have come about in computer science</a:t>
            </a:r>
          </a:p>
        </p:txBody>
      </p:sp>
      <p:sp>
        <p:nvSpPr>
          <p:cNvPr id="5" name="Rectangles 4"/>
          <p:cNvSpPr/>
          <p:nvPr/>
        </p:nvSpPr>
        <p:spPr>
          <a:xfrm>
            <a:off x="574675" y="3652520"/>
            <a:ext cx="3724910" cy="31267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98830" y="4397375"/>
            <a:ext cx="105410" cy="1346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65175" y="4641215"/>
            <a:ext cx="105410" cy="1346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84275" y="4651375"/>
            <a:ext cx="105410" cy="1346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11275" y="5041265"/>
            <a:ext cx="105410" cy="1346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58545" y="5051425"/>
            <a:ext cx="105410" cy="1346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200150" y="5499735"/>
            <a:ext cx="105410" cy="1346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03605" y="5422265"/>
            <a:ext cx="105410" cy="1346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14805" y="5797550"/>
            <a:ext cx="105410" cy="1346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814830" y="5924550"/>
            <a:ext cx="105410" cy="1346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41830" y="5657215"/>
            <a:ext cx="105410" cy="1346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791335" y="5346065"/>
            <a:ext cx="105410" cy="1346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97025" y="5049520"/>
            <a:ext cx="105410" cy="1346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177415" y="4321175"/>
            <a:ext cx="105410" cy="134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377440" y="4623435"/>
            <a:ext cx="105410" cy="134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94305" y="4721225"/>
            <a:ext cx="105410" cy="134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923540" y="4862830"/>
            <a:ext cx="105410" cy="134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55010" y="5121275"/>
            <a:ext cx="105410" cy="134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717925" y="5540375"/>
            <a:ext cx="105410" cy="134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40455" y="5024755"/>
            <a:ext cx="105410" cy="134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43910" y="4728210"/>
            <a:ext cx="105410" cy="134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28290" y="4417060"/>
            <a:ext cx="105410" cy="134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546350" y="4266565"/>
            <a:ext cx="105410" cy="134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12695" y="3780155"/>
            <a:ext cx="105410" cy="134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099310" y="3746500"/>
            <a:ext cx="105410" cy="134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1711325" y="3679190"/>
            <a:ext cx="1361440" cy="20193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33450" y="3993515"/>
            <a:ext cx="1331595" cy="20491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286510" y="3780155"/>
            <a:ext cx="1352550" cy="20535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935480" y="4427220"/>
            <a:ext cx="284480" cy="2241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546860" y="4681855"/>
            <a:ext cx="344170" cy="2990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1172845" y="3843655"/>
            <a:ext cx="400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0</a:t>
            </a:r>
          </a:p>
        </p:txBody>
      </p:sp>
      <p:sp>
        <p:nvSpPr>
          <p:cNvPr id="47" name="Text Box 46"/>
          <p:cNvSpPr txBox="1"/>
          <p:nvPr/>
        </p:nvSpPr>
        <p:spPr>
          <a:xfrm>
            <a:off x="574675" y="3881120"/>
            <a:ext cx="400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sp>
        <p:nvSpPr>
          <p:cNvPr id="48" name="Text Box 47"/>
          <p:cNvSpPr txBox="1"/>
          <p:nvPr/>
        </p:nvSpPr>
        <p:spPr>
          <a:xfrm>
            <a:off x="1752600" y="3625215"/>
            <a:ext cx="42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546350" y="5838825"/>
            <a:ext cx="7804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w.x+b=0</a:t>
            </a:r>
            <a:endParaRPr lang="en-US" sz="1400" baseline="-25000"/>
          </a:p>
        </p:txBody>
      </p:sp>
      <p:sp>
        <p:nvSpPr>
          <p:cNvPr id="7" name="Text Box 6"/>
          <p:cNvSpPr txBox="1"/>
          <p:nvPr/>
        </p:nvSpPr>
        <p:spPr>
          <a:xfrm>
            <a:off x="3072765" y="5527040"/>
            <a:ext cx="7804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w.x+b=1</a:t>
            </a:r>
            <a:endParaRPr lang="en-US" sz="1400" baseline="-25000"/>
          </a:p>
        </p:txBody>
      </p:sp>
      <p:sp>
        <p:nvSpPr>
          <p:cNvPr id="10" name="Text Box 9"/>
          <p:cNvSpPr txBox="1"/>
          <p:nvPr/>
        </p:nvSpPr>
        <p:spPr>
          <a:xfrm>
            <a:off x="2019300" y="6059170"/>
            <a:ext cx="8350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w.x+b=-1</a:t>
            </a:r>
            <a:endParaRPr lang="en-US" sz="1400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48" grpId="0"/>
      <p:bldP spid="4" grpId="0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Hyper planes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20345" y="1383030"/>
            <a:ext cx="67151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>
                <a:sym typeface="+mn-ea"/>
              </a:rPr>
              <a:t>A ‘N’ number of  hyper planes can be traced between data which can be linearly separable.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IN" sz="1600" dirty="0">
                <a:sym typeface="+mn-ea"/>
              </a:rPr>
              <a:t>T</a:t>
            </a:r>
            <a:r>
              <a:rPr lang="en-IN" sz="1600" dirty="0">
                <a:sym typeface="+mn-ea"/>
              </a:rPr>
              <a:t>here are 3 significant hyper planes defined namely , H0 which acts as a median to H1 and H2 hyper planes which are the closest to the data sets on both planes such that the margin between them is maximum.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>
                <a:sym typeface="+mn-ea"/>
              </a:rPr>
              <a:t>The distance between the two extreme hyper planes can be given by ‘2d’</a:t>
            </a:r>
          </a:p>
        </p:txBody>
      </p:sp>
      <p:sp>
        <p:nvSpPr>
          <p:cNvPr id="5" name="Rectangles 4"/>
          <p:cNvSpPr/>
          <p:nvPr/>
        </p:nvSpPr>
        <p:spPr>
          <a:xfrm>
            <a:off x="6935470" y="1383030"/>
            <a:ext cx="3486150" cy="27139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9625" y="2127885"/>
            <a:ext cx="105410" cy="1346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25970" y="2371725"/>
            <a:ext cx="105410" cy="1346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545070" y="2381885"/>
            <a:ext cx="105410" cy="1346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72070" y="2771775"/>
            <a:ext cx="105410" cy="1346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419340" y="2781935"/>
            <a:ext cx="105410" cy="1346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560945" y="3230245"/>
            <a:ext cx="105410" cy="1346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264400" y="3152775"/>
            <a:ext cx="105410" cy="1346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975600" y="3528060"/>
            <a:ext cx="105410" cy="1346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175625" y="3655060"/>
            <a:ext cx="105410" cy="1346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302625" y="3387725"/>
            <a:ext cx="105410" cy="1346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152130" y="3076575"/>
            <a:ext cx="105410" cy="1346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957820" y="2780030"/>
            <a:ext cx="105410" cy="1346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538210" y="2051685"/>
            <a:ext cx="105410" cy="134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738235" y="2353945"/>
            <a:ext cx="105410" cy="134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055100" y="2451735"/>
            <a:ext cx="105410" cy="134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284335" y="2593340"/>
            <a:ext cx="105410" cy="134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615805" y="2851785"/>
            <a:ext cx="105410" cy="134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078720" y="3270885"/>
            <a:ext cx="105410" cy="134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0001250" y="2755265"/>
            <a:ext cx="105410" cy="134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704705" y="2458720"/>
            <a:ext cx="105410" cy="134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189085" y="2147570"/>
            <a:ext cx="105410" cy="134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907145" y="1997075"/>
            <a:ext cx="105410" cy="134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873490" y="1510665"/>
            <a:ext cx="105410" cy="134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460105" y="1477010"/>
            <a:ext cx="105410" cy="1346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8072120" y="1409700"/>
            <a:ext cx="1361440" cy="20193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294245" y="1724025"/>
            <a:ext cx="1331595" cy="20491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647305" y="1510665"/>
            <a:ext cx="1352550" cy="20535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296275" y="2157730"/>
            <a:ext cx="284480" cy="2241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907655" y="2412365"/>
            <a:ext cx="344170" cy="2990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7533640" y="1574165"/>
            <a:ext cx="400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0</a:t>
            </a:r>
          </a:p>
        </p:txBody>
      </p:sp>
      <p:sp>
        <p:nvSpPr>
          <p:cNvPr id="47" name="Text Box 46"/>
          <p:cNvSpPr txBox="1"/>
          <p:nvPr/>
        </p:nvSpPr>
        <p:spPr>
          <a:xfrm>
            <a:off x="6935470" y="1611630"/>
            <a:ext cx="400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</a:p>
        </p:txBody>
      </p:sp>
      <p:sp>
        <p:nvSpPr>
          <p:cNvPr id="48" name="Text Box 47"/>
          <p:cNvSpPr txBox="1"/>
          <p:nvPr/>
        </p:nvSpPr>
        <p:spPr>
          <a:xfrm>
            <a:off x="8113395" y="1355725"/>
            <a:ext cx="42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907145" y="3569335"/>
            <a:ext cx="7804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w.x+b=0</a:t>
            </a:r>
            <a:endParaRPr lang="en-US" sz="1400" baseline="-25000"/>
          </a:p>
        </p:txBody>
      </p:sp>
      <p:sp>
        <p:nvSpPr>
          <p:cNvPr id="7" name="Text Box 6"/>
          <p:cNvSpPr txBox="1"/>
          <p:nvPr/>
        </p:nvSpPr>
        <p:spPr>
          <a:xfrm>
            <a:off x="9433560" y="3257550"/>
            <a:ext cx="7804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w.x+b=1</a:t>
            </a:r>
            <a:endParaRPr lang="en-US" sz="1400" baseline="-25000"/>
          </a:p>
        </p:txBody>
      </p:sp>
      <p:sp>
        <p:nvSpPr>
          <p:cNvPr id="10" name="Text Box 9"/>
          <p:cNvSpPr txBox="1"/>
          <p:nvPr/>
        </p:nvSpPr>
        <p:spPr>
          <a:xfrm>
            <a:off x="8380095" y="3789680"/>
            <a:ext cx="8350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w.x+b=-1</a:t>
            </a:r>
            <a:endParaRPr lang="en-US" sz="1400" baseline="-25000"/>
          </a:p>
        </p:txBody>
      </p:sp>
      <p:sp>
        <p:nvSpPr>
          <p:cNvPr id="11" name="Text Box 10"/>
          <p:cNvSpPr txBox="1"/>
          <p:nvPr/>
        </p:nvSpPr>
        <p:spPr>
          <a:xfrm>
            <a:off x="8321675" y="2282190"/>
            <a:ext cx="41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d+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7957820" y="2476500"/>
            <a:ext cx="43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4" grpId="0"/>
      <p:bldP spid="47" grpId="0"/>
      <p:bldP spid="48" grpId="0"/>
      <p:bldP spid="4" grpId="0"/>
      <p:bldP spid="7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Optimal vs Sub optimal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20345" y="1383030"/>
            <a:ext cx="6715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>
                <a:sym typeface="+mn-ea"/>
              </a:rPr>
              <a:t>We </a:t>
            </a:r>
            <a:r>
              <a:rPr lang="en-IN" sz="1600" dirty="0">
                <a:sym typeface="+mn-ea"/>
              </a:rPr>
              <a:t>saw some equations earlier around these medians and margins but let the geometry sink in a little</a:t>
            </a:r>
            <a:endParaRPr lang="en-I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600" dirty="0">
              <a:sym typeface="+mn-ea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19" y="2459452"/>
            <a:ext cx="706755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1701</Words>
  <Application>Microsoft Office PowerPoint</Application>
  <PresentationFormat>Widescreen</PresentationFormat>
  <Paragraphs>236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Segoe UI Black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Srinivas</cp:lastModifiedBy>
  <cp:revision>293</cp:revision>
  <dcterms:created xsi:type="dcterms:W3CDTF">2019-05-30T23:14:00Z</dcterms:created>
  <dcterms:modified xsi:type="dcterms:W3CDTF">2020-07-01T05:27:39Z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1033-11.2.0.9260</vt:lpwstr>
  </property>
</Properties>
</file>