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4.xml" ContentType="application/vnd.openxmlformats-officedocument.presentationml.slide+xml"/>
  <Override PartName="/ppt/slides/slide39.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9.xml" ContentType="application/vnd.openxmlformats-officedocument.presentationml.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57" r:id="rId2"/>
    <p:sldId id="358" r:id="rId3"/>
    <p:sldId id="326" r:id="rId4"/>
    <p:sldId id="359" r:id="rId5"/>
    <p:sldId id="360" r:id="rId6"/>
    <p:sldId id="361" r:id="rId7"/>
    <p:sldId id="413" r:id="rId8"/>
    <p:sldId id="414"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403" r:id="rId28"/>
    <p:sldId id="400" r:id="rId29"/>
    <p:sldId id="401" r:id="rId30"/>
    <p:sldId id="380" r:id="rId31"/>
    <p:sldId id="404" r:id="rId32"/>
    <p:sldId id="405" r:id="rId33"/>
    <p:sldId id="406" r:id="rId34"/>
    <p:sldId id="407" r:id="rId35"/>
    <p:sldId id="408" r:id="rId36"/>
    <p:sldId id="410" r:id="rId37"/>
    <p:sldId id="409" r:id="rId38"/>
    <p:sldId id="411" r:id="rId39"/>
    <p:sldId id="412"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398" r:id="rId58"/>
    <p:sldId id="415" r:id="rId59"/>
    <p:sldId id="416" r:id="rId60"/>
    <p:sldId id="417" r:id="rId61"/>
    <p:sldId id="418" r:id="rId62"/>
    <p:sldId id="419" r:id="rId63"/>
    <p:sldId id="420" r:id="rId64"/>
    <p:sldId id="421" r:id="rId65"/>
    <p:sldId id="399" r:id="rId66"/>
    <p:sldId id="34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56963-341D-4818-951A-2C7B9D8BE360}"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00D65-2309-4723-BE5A-2E29656F76AA}" type="slidenum">
              <a:rPr lang="en-US" smtClean="0"/>
              <a:t>‹#›</a:t>
            </a:fld>
            <a:endParaRPr lang="en-US"/>
          </a:p>
        </p:txBody>
      </p:sp>
    </p:spTree>
    <p:extLst>
      <p:ext uri="{BB962C8B-B14F-4D97-AF65-F5344CB8AC3E}">
        <p14:creationId xmlns:p14="http://schemas.microsoft.com/office/powerpoint/2010/main" val="244251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427807-3262-4ED3-8E8F-83F4391B3DC7}" type="slidenum">
              <a:rPr lang="en-US">
                <a:latin typeface="Calibri" panose="020F0502020204030204" pitchFamily="34" charset="0"/>
              </a:rPr>
              <a:pPr eaLnBrk="1" hangingPunct="1"/>
              <a:t>58</a:t>
            </a:fld>
            <a:endParaRPr lang="en-US">
              <a:latin typeface="Calibri" panose="020F0502020204030204" pitchFamily="34" charset="0"/>
            </a:endParaRPr>
          </a:p>
        </p:txBody>
      </p:sp>
      <p:sp>
        <p:nvSpPr>
          <p:cNvPr id="48131" name="Rectangle 2"/>
          <p:cNvSpPr>
            <a:spLocks noGrp="1" noRot="1" noChangeAspect="1" noChangeArrowheads="1" noTextEdit="1"/>
          </p:cNvSpPr>
          <p:nvPr>
            <p:ph type="sldImg"/>
          </p:nvPr>
        </p:nvSpPr>
        <p:spPr bwMode="auto">
          <a:xfrm>
            <a:off x="395288" y="693738"/>
            <a:ext cx="607060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xfrm>
            <a:off x="912813" y="4343400"/>
            <a:ext cx="5030787"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63613" eaLnBrk="1" hangingPunct="1">
              <a:spcBef>
                <a:spcPct val="0"/>
              </a:spcBef>
            </a:pPr>
            <a:endParaRPr lang="en-US" smtClean="0"/>
          </a:p>
        </p:txBody>
      </p:sp>
    </p:spTree>
    <p:extLst>
      <p:ext uri="{BB962C8B-B14F-4D97-AF65-F5344CB8AC3E}">
        <p14:creationId xmlns:p14="http://schemas.microsoft.com/office/powerpoint/2010/main" val="366835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5CE26E-0523-432B-B367-F55FD19EAFD4}" type="slidenum">
              <a:rPr lang="en-US">
                <a:latin typeface="Calibri" panose="020F0502020204030204" pitchFamily="34" charset="0"/>
              </a:rPr>
              <a:pPr eaLnBrk="1" hangingPunct="1"/>
              <a:t>59</a:t>
            </a:fld>
            <a:endParaRPr lang="en-US">
              <a:latin typeface="Calibri" panose="020F0502020204030204" pitchFamily="34" charset="0"/>
            </a:endParaRPr>
          </a:p>
        </p:txBody>
      </p:sp>
      <p:sp>
        <p:nvSpPr>
          <p:cNvPr id="49155" name="Rectangle 2"/>
          <p:cNvSpPr>
            <a:spLocks noGrp="1" noRot="1" noChangeAspect="1" noChangeArrowheads="1" noTextEdit="1"/>
          </p:cNvSpPr>
          <p:nvPr>
            <p:ph type="sldImg"/>
          </p:nvPr>
        </p:nvSpPr>
        <p:spPr bwMode="auto">
          <a:xfrm>
            <a:off x="395288" y="693738"/>
            <a:ext cx="607060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xfrm>
            <a:off x="912813" y="4343400"/>
            <a:ext cx="5030787"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63613" eaLnBrk="1" hangingPunct="1">
              <a:spcBef>
                <a:spcPct val="0"/>
              </a:spcBef>
            </a:pPr>
            <a:endParaRPr lang="en-US" smtClean="0"/>
          </a:p>
        </p:txBody>
      </p:sp>
    </p:spTree>
    <p:extLst>
      <p:ext uri="{BB962C8B-B14F-4D97-AF65-F5344CB8AC3E}">
        <p14:creationId xmlns:p14="http://schemas.microsoft.com/office/powerpoint/2010/main" val="28494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0C5468-25E3-4436-AAA1-A526CF8436E6}" type="slidenum">
              <a:rPr lang="en-US">
                <a:latin typeface="Calibri" panose="020F0502020204030204" pitchFamily="34" charset="0"/>
              </a:rPr>
              <a:pPr eaLnBrk="1" hangingPunct="1"/>
              <a:t>60</a:t>
            </a:fld>
            <a:endParaRPr lang="en-US">
              <a:latin typeface="Calibri" panose="020F0502020204030204" pitchFamily="34" charset="0"/>
            </a:endParaRPr>
          </a:p>
        </p:txBody>
      </p:sp>
      <p:sp>
        <p:nvSpPr>
          <p:cNvPr id="52227" name="Rectangle 2"/>
          <p:cNvSpPr>
            <a:spLocks noGrp="1" noRot="1" noChangeAspect="1" noChangeArrowheads="1" noTextEdit="1"/>
          </p:cNvSpPr>
          <p:nvPr>
            <p:ph type="sldImg"/>
          </p:nvPr>
        </p:nvSpPr>
        <p:spPr bwMode="auto">
          <a:xfrm>
            <a:off x="395288" y="693738"/>
            <a:ext cx="607060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xfrm>
            <a:off x="912813" y="4343400"/>
            <a:ext cx="5030787"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63613" eaLnBrk="1" hangingPunct="1">
              <a:spcBef>
                <a:spcPct val="0"/>
              </a:spcBef>
            </a:pPr>
            <a:endParaRPr lang="en-US" smtClean="0"/>
          </a:p>
        </p:txBody>
      </p:sp>
    </p:spTree>
    <p:extLst>
      <p:ext uri="{BB962C8B-B14F-4D97-AF65-F5344CB8AC3E}">
        <p14:creationId xmlns:p14="http://schemas.microsoft.com/office/powerpoint/2010/main" val="334737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2DEB51-960B-436D-B3BB-849B39D878B0}" type="slidenum">
              <a:rPr lang="en-US">
                <a:latin typeface="Calibri" panose="020F0502020204030204" pitchFamily="34" charset="0"/>
              </a:rPr>
              <a:pPr eaLnBrk="1" hangingPunct="1"/>
              <a:t>61</a:t>
            </a:fld>
            <a:endParaRPr lang="en-US">
              <a:latin typeface="Calibri" panose="020F0502020204030204" pitchFamily="34" charset="0"/>
            </a:endParaRPr>
          </a:p>
        </p:txBody>
      </p:sp>
      <p:sp>
        <p:nvSpPr>
          <p:cNvPr id="53251" name="Rectangle 2"/>
          <p:cNvSpPr>
            <a:spLocks noGrp="1" noRot="1" noChangeAspect="1" noChangeArrowheads="1" noTextEdit="1"/>
          </p:cNvSpPr>
          <p:nvPr>
            <p:ph type="sldImg"/>
          </p:nvPr>
        </p:nvSpPr>
        <p:spPr bwMode="auto">
          <a:xfrm>
            <a:off x="395288" y="693738"/>
            <a:ext cx="607060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xfrm>
            <a:off x="912813" y="4343400"/>
            <a:ext cx="5030787"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63613" eaLnBrk="1" hangingPunct="1">
              <a:spcBef>
                <a:spcPct val="0"/>
              </a:spcBef>
            </a:pPr>
            <a:endParaRPr lang="en-US" smtClean="0"/>
          </a:p>
        </p:txBody>
      </p:sp>
    </p:spTree>
    <p:extLst>
      <p:ext uri="{BB962C8B-B14F-4D97-AF65-F5344CB8AC3E}">
        <p14:creationId xmlns:p14="http://schemas.microsoft.com/office/powerpoint/2010/main" val="140818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2C1600-0D7A-4DA7-948A-CF4A2E3DAB39}" type="slidenum">
              <a:rPr lang="en-US">
                <a:latin typeface="Calibri" panose="020F0502020204030204" pitchFamily="34" charset="0"/>
              </a:rPr>
              <a:pPr eaLnBrk="1" hangingPunct="1"/>
              <a:t>62</a:t>
            </a:fld>
            <a:endParaRPr lang="en-US">
              <a:latin typeface="Calibri" panose="020F0502020204030204" pitchFamily="34" charset="0"/>
            </a:endParaRPr>
          </a:p>
        </p:txBody>
      </p:sp>
      <p:sp>
        <p:nvSpPr>
          <p:cNvPr id="56323" name="Rectangle 2"/>
          <p:cNvSpPr>
            <a:spLocks noGrp="1" noRot="1" noChangeAspect="1" noChangeArrowheads="1" noTextEdit="1"/>
          </p:cNvSpPr>
          <p:nvPr>
            <p:ph type="sldImg"/>
          </p:nvPr>
        </p:nvSpPr>
        <p:spPr bwMode="auto">
          <a:xfrm>
            <a:off x="395288" y="693738"/>
            <a:ext cx="6070600" cy="34147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2813" y="4343400"/>
            <a:ext cx="5030787"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63613" eaLnBrk="1" hangingPunct="1">
              <a:spcBef>
                <a:spcPct val="0"/>
              </a:spcBef>
            </a:pPr>
            <a:endParaRPr lang="en-US" smtClean="0"/>
          </a:p>
        </p:txBody>
      </p:sp>
    </p:spTree>
    <p:extLst>
      <p:ext uri="{BB962C8B-B14F-4D97-AF65-F5344CB8AC3E}">
        <p14:creationId xmlns:p14="http://schemas.microsoft.com/office/powerpoint/2010/main" val="370133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F48EC18-C24A-46E7-A30B-40EDF27BE808}" type="slidenum">
              <a:rPr lang="en-US"/>
              <a:pPr/>
              <a:t>63</a:t>
            </a:fld>
            <a:endParaRPr lang="en-US"/>
          </a:p>
        </p:txBody>
      </p:sp>
    </p:spTree>
    <p:extLst>
      <p:ext uri="{BB962C8B-B14F-4D97-AF65-F5344CB8AC3E}">
        <p14:creationId xmlns:p14="http://schemas.microsoft.com/office/powerpoint/2010/main" val="3398607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F48EC18-C24A-46E7-A30B-40EDF27BE808}" type="slidenum">
              <a:rPr lang="en-US"/>
              <a:pPr/>
              <a:t>64</a:t>
            </a:fld>
            <a:endParaRPr lang="en-US"/>
          </a:p>
        </p:txBody>
      </p:sp>
    </p:spTree>
    <p:extLst>
      <p:ext uri="{BB962C8B-B14F-4D97-AF65-F5344CB8AC3E}">
        <p14:creationId xmlns:p14="http://schemas.microsoft.com/office/powerpoint/2010/main" val="1581176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20-10-2020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20-10-2020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e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png"/><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 Id="rId9" Type="http://schemas.openxmlformats.org/officeDocument/2006/relationships/image" Target="../media/image21.wmf"/></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1.png"/><Relationship Id="rId5" Type="http://schemas.openxmlformats.org/officeDocument/2006/relationships/image" Target="../media/image34.png"/><Relationship Id="rId10" Type="http://schemas.openxmlformats.org/officeDocument/2006/relationships/image" Target="../media/image30.png"/><Relationship Id="rId4" Type="http://schemas.openxmlformats.org/officeDocument/2006/relationships/image" Target="../media/image33.png"/><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35.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png"/><Relationship Id="rId7" Type="http://schemas.openxmlformats.org/officeDocument/2006/relationships/image" Target="../media/image4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30.png"/><Relationship Id="rId4" Type="http://schemas.openxmlformats.org/officeDocument/2006/relationships/image" Target="../media/image44.png"/><Relationship Id="rId9"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39.png"/><Relationship Id="rId7" Type="http://schemas.openxmlformats.org/officeDocument/2006/relationships/image" Target="../media/image5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5.jpe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5.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2.ift.ulaval.ca/~chaib/IFT-4102-7025/public_html/Fichiers/Machine_Learning_in_Action.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eb.ccsu.edu/datamining/resources.html" TargetMode="External"/><Relationship Id="rId5" Type="http://schemas.openxmlformats.org/officeDocument/2006/relationships/hyperlink" Target="ftp://ftp.aw.com/cseng/authors/tan" TargetMode="External"/><Relationship Id="rId4" Type="http://schemas.openxmlformats.org/officeDocument/2006/relationships/hyperlink" Target="http://wwwusers.cs.umn.edu/~kumar/dmbook/"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4A18499-D267-4FCA-9273-61437F78472C}"/>
              </a:ext>
            </a:extLst>
          </p:cNvPr>
          <p:cNvSpPr/>
          <p:nvPr/>
        </p:nvSpPr>
        <p:spPr>
          <a:xfrm>
            <a:off x="91246" y="1623077"/>
            <a:ext cx="8200498" cy="1717393"/>
          </a:xfrm>
          <a:prstGeom prst="rect">
            <a:avLst/>
          </a:prstGeom>
        </p:spPr>
        <p:txBody>
          <a:bodyPr wrap="square">
            <a:spAutoFit/>
          </a:bodyPr>
          <a:lstStyle/>
          <a:p>
            <a:pPr marL="342900" indent="-342900">
              <a:lnSpc>
                <a:spcPct val="110000"/>
              </a:lnSpc>
              <a:buFont typeface="Courier New" panose="02070309020205020404" pitchFamily="49" charset="0"/>
              <a:buChar char="o"/>
            </a:pPr>
            <a:r>
              <a:rPr lang="en-US" sz="2400" dirty="0" smtClean="0"/>
              <a:t>Marketing</a:t>
            </a:r>
            <a:endParaRPr lang="en-US" sz="2400" dirty="0"/>
          </a:p>
          <a:p>
            <a:pPr marL="342900" indent="-342900">
              <a:lnSpc>
                <a:spcPct val="110000"/>
              </a:lnSpc>
              <a:buFont typeface="Courier New" panose="02070309020205020404" pitchFamily="49" charset="0"/>
              <a:buChar char="o"/>
            </a:pPr>
            <a:r>
              <a:rPr lang="en-US" sz="2400" dirty="0" smtClean="0"/>
              <a:t>Insurance</a:t>
            </a:r>
          </a:p>
          <a:p>
            <a:pPr marL="342900" indent="-342900">
              <a:lnSpc>
                <a:spcPct val="110000"/>
              </a:lnSpc>
              <a:buFont typeface="Courier New" panose="02070309020205020404" pitchFamily="49" charset="0"/>
              <a:buChar char="o"/>
            </a:pPr>
            <a:r>
              <a:rPr lang="en-US" sz="2400" dirty="0" smtClean="0"/>
              <a:t>City-planning</a:t>
            </a:r>
          </a:p>
          <a:p>
            <a:pPr marL="342900" indent="-342900">
              <a:lnSpc>
                <a:spcPct val="110000"/>
              </a:lnSpc>
              <a:buFont typeface="Courier New" panose="02070309020205020404" pitchFamily="49" charset="0"/>
              <a:buChar char="o"/>
            </a:pPr>
            <a:r>
              <a:rPr lang="en-US" sz="2400" dirty="0" smtClean="0"/>
              <a:t>Earth-quake studies</a:t>
            </a:r>
            <a:endParaRPr lang="en-US" sz="2400" dirty="0"/>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Clustering: Example Applications</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28062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9" name="Group 1058"/>
          <p:cNvGrpSpPr>
            <a:grpSpLocks/>
          </p:cNvGrpSpPr>
          <p:nvPr/>
        </p:nvGrpSpPr>
        <p:grpSpPr bwMode="auto">
          <a:xfrm>
            <a:off x="79895" y="2193288"/>
            <a:ext cx="8096786" cy="2962422"/>
            <a:chOff x="192" y="1200"/>
            <a:chExt cx="5348" cy="1296"/>
          </a:xfrm>
        </p:grpSpPr>
        <p:sp>
          <p:nvSpPr>
            <p:cNvPr id="10" name="Text Box 1027"/>
            <p:cNvSpPr txBox="1">
              <a:spLocks noChangeArrowheads="1"/>
            </p:cNvSpPr>
            <p:nvPr/>
          </p:nvSpPr>
          <p:spPr bwMode="auto">
            <a:xfrm>
              <a:off x="2317" y="1275"/>
              <a:ext cx="1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a:latin typeface="Arial" panose="020B0604020202020204" pitchFamily="34" charset="0"/>
                  <a:cs typeface="Arial" panose="020B0604020202020204" pitchFamily="34" charset="0"/>
                </a:rPr>
                <a:t>Clustering</a:t>
              </a:r>
            </a:p>
          </p:txBody>
        </p:sp>
        <p:grpSp>
          <p:nvGrpSpPr>
            <p:cNvPr id="11" name="Group 1028"/>
            <p:cNvGrpSpPr>
              <a:grpSpLocks/>
            </p:cNvGrpSpPr>
            <p:nvPr/>
          </p:nvGrpSpPr>
          <p:grpSpPr bwMode="auto">
            <a:xfrm>
              <a:off x="192" y="1954"/>
              <a:ext cx="5348" cy="542"/>
              <a:chOff x="432" y="2016"/>
              <a:chExt cx="4827" cy="480"/>
            </a:xfrm>
          </p:grpSpPr>
          <p:sp>
            <p:nvSpPr>
              <p:cNvPr id="18" name="Text Box 1029"/>
              <p:cNvSpPr txBox="1">
                <a:spLocks noChangeArrowheads="1"/>
              </p:cNvSpPr>
              <p:nvPr/>
            </p:nvSpPr>
            <p:spPr bwMode="auto">
              <a:xfrm>
                <a:off x="441" y="2112"/>
                <a:ext cx="111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a:latin typeface="Arial" panose="020B0604020202020204" pitchFamily="34" charset="0"/>
                    <a:cs typeface="Arial" panose="020B0604020202020204" pitchFamily="34" charset="0"/>
                  </a:rPr>
                  <a:t>Hierarchical</a:t>
                </a:r>
              </a:p>
            </p:txBody>
          </p:sp>
          <p:sp>
            <p:nvSpPr>
              <p:cNvPr id="19" name="Text Box 1030"/>
              <p:cNvSpPr txBox="1">
                <a:spLocks noChangeArrowheads="1"/>
              </p:cNvSpPr>
              <p:nvPr/>
            </p:nvSpPr>
            <p:spPr bwMode="auto">
              <a:xfrm>
                <a:off x="1776" y="2112"/>
                <a:ext cx="96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a:latin typeface="Arial" panose="020B0604020202020204" pitchFamily="34" charset="0"/>
                    <a:cs typeface="Arial" panose="020B0604020202020204" pitchFamily="34" charset="0"/>
                  </a:rPr>
                  <a:t>Partitional</a:t>
                </a:r>
              </a:p>
            </p:txBody>
          </p:sp>
          <p:sp>
            <p:nvSpPr>
              <p:cNvPr id="20" name="Text Box 1031"/>
              <p:cNvSpPr txBox="1">
                <a:spLocks noChangeArrowheads="1"/>
              </p:cNvSpPr>
              <p:nvPr/>
            </p:nvSpPr>
            <p:spPr bwMode="auto">
              <a:xfrm>
                <a:off x="3165" y="2112"/>
                <a:ext cx="71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dirty="0" smtClean="0">
                    <a:latin typeface="Arial" panose="020B0604020202020204" pitchFamily="34" charset="0"/>
                    <a:cs typeface="Arial" panose="020B0604020202020204" pitchFamily="34" charset="0"/>
                  </a:rPr>
                  <a:t>Density</a:t>
                </a:r>
              </a:p>
              <a:p>
                <a:pPr algn="ctr" eaLnBrk="1" hangingPunct="1">
                  <a:lnSpc>
                    <a:spcPct val="100000"/>
                  </a:lnSpc>
                  <a:spcBef>
                    <a:spcPct val="0"/>
                  </a:spcBef>
                  <a:buFontTx/>
                  <a:buNone/>
                </a:pPr>
                <a:r>
                  <a:rPr lang="en-US" sz="2400" dirty="0" smtClean="0">
                    <a:latin typeface="Arial" panose="020B0604020202020204" pitchFamily="34" charset="0"/>
                    <a:cs typeface="Arial" panose="020B0604020202020204" pitchFamily="34" charset="0"/>
                  </a:rPr>
                  <a:t>based</a:t>
                </a:r>
                <a:endParaRPr lang="en-US" sz="2400" dirty="0">
                  <a:latin typeface="Arial" panose="020B0604020202020204" pitchFamily="34" charset="0"/>
                  <a:cs typeface="Arial" panose="020B0604020202020204" pitchFamily="34" charset="0"/>
                </a:endParaRPr>
              </a:p>
            </p:txBody>
          </p:sp>
          <p:sp>
            <p:nvSpPr>
              <p:cNvPr id="21" name="Text Box 1032"/>
              <p:cNvSpPr txBox="1">
                <a:spLocks noChangeArrowheads="1"/>
              </p:cNvSpPr>
              <p:nvPr/>
            </p:nvSpPr>
            <p:spPr bwMode="auto">
              <a:xfrm>
                <a:off x="4221" y="2112"/>
                <a:ext cx="10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eaLnBrk="1" hangingPunct="1">
                  <a:lnSpc>
                    <a:spcPct val="100000"/>
                  </a:lnSpc>
                  <a:spcBef>
                    <a:spcPct val="0"/>
                  </a:spcBef>
                  <a:buFontTx/>
                  <a:buNone/>
                </a:pPr>
                <a:r>
                  <a:rPr lang="en-US" sz="2400" dirty="0">
                    <a:latin typeface="Arial" panose="020B0604020202020204" pitchFamily="34" charset="0"/>
                    <a:cs typeface="Arial" panose="020B0604020202020204" pitchFamily="34" charset="0"/>
                  </a:rPr>
                  <a:t>Grid-based</a:t>
                </a:r>
              </a:p>
            </p:txBody>
          </p:sp>
          <p:sp>
            <p:nvSpPr>
              <p:cNvPr id="23" name="Rectangle 1033"/>
              <p:cNvSpPr>
                <a:spLocks noChangeArrowheads="1"/>
              </p:cNvSpPr>
              <p:nvPr/>
            </p:nvSpPr>
            <p:spPr bwMode="auto">
              <a:xfrm>
                <a:off x="4176" y="2016"/>
                <a:ext cx="1083"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4" name="Rectangle 1034"/>
              <p:cNvSpPr>
                <a:spLocks noChangeArrowheads="1"/>
              </p:cNvSpPr>
              <p:nvPr/>
            </p:nvSpPr>
            <p:spPr bwMode="auto">
              <a:xfrm>
                <a:off x="2928"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5" name="Rectangle 1035"/>
              <p:cNvSpPr>
                <a:spLocks noChangeArrowheads="1"/>
              </p:cNvSpPr>
              <p:nvPr/>
            </p:nvSpPr>
            <p:spPr bwMode="auto">
              <a:xfrm>
                <a:off x="432"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6" name="Rectangle 1036"/>
              <p:cNvSpPr>
                <a:spLocks noChangeArrowheads="1"/>
              </p:cNvSpPr>
              <p:nvPr/>
            </p:nvSpPr>
            <p:spPr bwMode="auto">
              <a:xfrm>
                <a:off x="1680"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grpSp>
        <p:sp>
          <p:nvSpPr>
            <p:cNvPr id="12" name="Line 1042"/>
            <p:cNvSpPr>
              <a:spLocks noChangeShapeType="1"/>
            </p:cNvSpPr>
            <p:nvPr/>
          </p:nvSpPr>
          <p:spPr bwMode="auto">
            <a:xfrm>
              <a:off x="1200" y="1954"/>
              <a:ext cx="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3" name="Rectangle 1043"/>
            <p:cNvSpPr>
              <a:spLocks noChangeArrowheads="1"/>
            </p:cNvSpPr>
            <p:nvPr/>
          </p:nvSpPr>
          <p:spPr bwMode="auto">
            <a:xfrm>
              <a:off x="2328" y="1200"/>
              <a:ext cx="1128" cy="377"/>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4" name="Line 1044"/>
            <p:cNvSpPr>
              <a:spLocks noChangeShapeType="1"/>
            </p:cNvSpPr>
            <p:nvPr/>
          </p:nvSpPr>
          <p:spPr bwMode="auto">
            <a:xfrm flipV="1">
              <a:off x="1200" y="1577"/>
              <a:ext cx="1680"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Line 1045"/>
            <p:cNvSpPr>
              <a:spLocks noChangeShapeType="1"/>
            </p:cNvSpPr>
            <p:nvPr/>
          </p:nvSpPr>
          <p:spPr bwMode="auto">
            <a:xfrm flipV="1">
              <a:off x="2304" y="1577"/>
              <a:ext cx="576"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Line 1046"/>
            <p:cNvSpPr>
              <a:spLocks noChangeShapeType="1"/>
            </p:cNvSpPr>
            <p:nvPr/>
          </p:nvSpPr>
          <p:spPr bwMode="auto">
            <a:xfrm flipH="1" flipV="1">
              <a:off x="2880" y="1577"/>
              <a:ext cx="576"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 name="Line 1047"/>
            <p:cNvSpPr>
              <a:spLocks noChangeShapeType="1"/>
            </p:cNvSpPr>
            <p:nvPr/>
          </p:nvSpPr>
          <p:spPr bwMode="auto">
            <a:xfrm flipH="1" flipV="1">
              <a:off x="2880" y="1577"/>
              <a:ext cx="1728"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 name="Rectangle 2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Clustering: Approaches</a:t>
            </a:r>
          </a:p>
        </p:txBody>
      </p:sp>
      <p:sp>
        <p:nvSpPr>
          <p:cNvPr id="28" name="Rectangle 27">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601511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28" name="Group 27"/>
          <p:cNvGrpSpPr/>
          <p:nvPr/>
        </p:nvGrpSpPr>
        <p:grpSpPr>
          <a:xfrm>
            <a:off x="961276" y="1741597"/>
            <a:ext cx="2457450" cy="4300240"/>
            <a:chOff x="990600" y="1724025"/>
            <a:chExt cx="2457450" cy="4300240"/>
          </a:xfrm>
        </p:grpSpPr>
        <p:sp>
          <p:nvSpPr>
            <p:cNvPr id="29" name="Freeform 3"/>
            <p:cNvSpPr>
              <a:spLocks/>
            </p:cNvSpPr>
            <p:nvPr/>
          </p:nvSpPr>
          <p:spPr bwMode="auto">
            <a:xfrm>
              <a:off x="1254125" y="2517775"/>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0" name="Freeform 4"/>
            <p:cNvSpPr>
              <a:spLocks/>
            </p:cNvSpPr>
            <p:nvPr/>
          </p:nvSpPr>
          <p:spPr bwMode="auto">
            <a:xfrm>
              <a:off x="1254125" y="2716213"/>
              <a:ext cx="96838"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2147483646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1" name="Freeform 5"/>
            <p:cNvSpPr>
              <a:spLocks/>
            </p:cNvSpPr>
            <p:nvPr/>
          </p:nvSpPr>
          <p:spPr bwMode="auto">
            <a:xfrm>
              <a:off x="1951038" y="4711700"/>
              <a:ext cx="96837"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0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en-US"/>
            </a:p>
          </p:txBody>
        </p:sp>
        <p:sp>
          <p:nvSpPr>
            <p:cNvPr id="32" name="Freeform 6"/>
            <p:cNvSpPr>
              <a:spLocks/>
            </p:cNvSpPr>
            <p:nvPr/>
          </p:nvSpPr>
          <p:spPr bwMode="auto">
            <a:xfrm>
              <a:off x="1550988" y="2619375"/>
              <a:ext cx="96837"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en-US"/>
            </a:p>
          </p:txBody>
        </p:sp>
        <p:sp>
          <p:nvSpPr>
            <p:cNvPr id="33" name="Freeform 7"/>
            <p:cNvSpPr>
              <a:spLocks/>
            </p:cNvSpPr>
            <p:nvPr/>
          </p:nvSpPr>
          <p:spPr bwMode="auto">
            <a:xfrm>
              <a:off x="1951038" y="3914775"/>
              <a:ext cx="96837"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 name="Freeform 8"/>
            <p:cNvSpPr>
              <a:spLocks/>
            </p:cNvSpPr>
            <p:nvPr/>
          </p:nvSpPr>
          <p:spPr bwMode="auto">
            <a:xfrm>
              <a:off x="2120900" y="182562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en-US"/>
            </a:p>
          </p:txBody>
        </p:sp>
        <p:sp>
          <p:nvSpPr>
            <p:cNvPr id="35" name="Freeform 9"/>
            <p:cNvSpPr>
              <a:spLocks/>
            </p:cNvSpPr>
            <p:nvPr/>
          </p:nvSpPr>
          <p:spPr bwMode="auto">
            <a:xfrm>
              <a:off x="2351088" y="2020888"/>
              <a:ext cx="96837"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6" name="Freeform 10"/>
            <p:cNvSpPr>
              <a:spLocks/>
            </p:cNvSpPr>
            <p:nvPr/>
          </p:nvSpPr>
          <p:spPr bwMode="auto">
            <a:xfrm>
              <a:off x="2447925" y="2317750"/>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7" name="Freeform 11"/>
            <p:cNvSpPr>
              <a:spLocks/>
            </p:cNvSpPr>
            <p:nvPr/>
          </p:nvSpPr>
          <p:spPr bwMode="auto">
            <a:xfrm>
              <a:off x="2847975" y="2317750"/>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8" name="Freeform 12"/>
            <p:cNvSpPr>
              <a:spLocks/>
            </p:cNvSpPr>
            <p:nvPr/>
          </p:nvSpPr>
          <p:spPr bwMode="auto">
            <a:xfrm>
              <a:off x="2647950" y="2117725"/>
              <a:ext cx="96838" cy="103188"/>
            </a:xfrm>
            <a:custGeom>
              <a:avLst/>
              <a:gdLst>
                <a:gd name="T0" fmla="*/ 2147483646 w 61"/>
                <a:gd name="T1" fmla="*/ 2147483646 h 65"/>
                <a:gd name="T2" fmla="*/ 2147483646 w 61"/>
                <a:gd name="T3" fmla="*/ 2147483646 h 65"/>
                <a:gd name="T4" fmla="*/ 2147483646 w 61"/>
                <a:gd name="T5" fmla="*/ 2147483646 h 65"/>
                <a:gd name="T6" fmla="*/ 2147483646 w 61"/>
                <a:gd name="T7" fmla="*/ 2147483646 h 65"/>
                <a:gd name="T8" fmla="*/ 2147483646 w 61"/>
                <a:gd name="T9" fmla="*/ 2147483646 h 65"/>
                <a:gd name="T10" fmla="*/ 0 w 61"/>
                <a:gd name="T11" fmla="*/ 2147483646 h 65"/>
                <a:gd name="T12" fmla="*/ 0 w 61"/>
                <a:gd name="T13" fmla="*/ 2147483646 h 65"/>
                <a:gd name="T14" fmla="*/ 2147483646 w 61"/>
                <a:gd name="T15" fmla="*/ 2147483646 h 65"/>
                <a:gd name="T16" fmla="*/ 2147483646 w 61"/>
                <a:gd name="T17" fmla="*/ 0 h 65"/>
                <a:gd name="T18" fmla="*/ 2147483646 w 61"/>
                <a:gd name="T19" fmla="*/ 2147483646 h 65"/>
                <a:gd name="T20" fmla="*/ 2147483646 w 61"/>
                <a:gd name="T21" fmla="*/ 2147483646 h 65"/>
                <a:gd name="T22" fmla="*/ 2147483646 w 61"/>
                <a:gd name="T23" fmla="*/ 2147483646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en-US"/>
            </a:p>
          </p:txBody>
        </p:sp>
        <p:sp>
          <p:nvSpPr>
            <p:cNvPr id="39" name="Freeform 13"/>
            <p:cNvSpPr>
              <a:spLocks/>
            </p:cNvSpPr>
            <p:nvPr/>
          </p:nvSpPr>
          <p:spPr bwMode="auto">
            <a:xfrm>
              <a:off x="2647950" y="1724025"/>
              <a:ext cx="96838"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40" name="Freeform 14"/>
            <p:cNvSpPr>
              <a:spLocks/>
            </p:cNvSpPr>
            <p:nvPr/>
          </p:nvSpPr>
          <p:spPr bwMode="auto">
            <a:xfrm>
              <a:off x="3344863" y="4711700"/>
              <a:ext cx="103187" cy="98425"/>
            </a:xfrm>
            <a:custGeom>
              <a:avLst/>
              <a:gdLst>
                <a:gd name="T0" fmla="*/ 2147483646 w 65"/>
                <a:gd name="T1" fmla="*/ 2147483646 h 62"/>
                <a:gd name="T2" fmla="*/ 2147483646 w 65"/>
                <a:gd name="T3" fmla="*/ 2147483646 h 62"/>
                <a:gd name="T4" fmla="*/ 2147483646 w 65"/>
                <a:gd name="T5" fmla="*/ 2147483646 h 62"/>
                <a:gd name="T6" fmla="*/ 2147483646 w 65"/>
                <a:gd name="T7" fmla="*/ 2147483646 h 62"/>
                <a:gd name="T8" fmla="*/ 2147483646 w 65"/>
                <a:gd name="T9" fmla="*/ 2147483646 h 62"/>
                <a:gd name="T10" fmla="*/ 0 w 65"/>
                <a:gd name="T11" fmla="*/ 2147483646 h 62"/>
                <a:gd name="T12" fmla="*/ 0 w 65"/>
                <a:gd name="T13" fmla="*/ 2147483646 h 62"/>
                <a:gd name="T14" fmla="*/ 2147483646 w 65"/>
                <a:gd name="T15" fmla="*/ 2147483646 h 62"/>
                <a:gd name="T16" fmla="*/ 2147483646 w 65"/>
                <a:gd name="T17" fmla="*/ 0 h 62"/>
                <a:gd name="T18" fmla="*/ 2147483646 w 65"/>
                <a:gd name="T19" fmla="*/ 0 h 62"/>
                <a:gd name="T20" fmla="*/ 2147483646 w 65"/>
                <a:gd name="T21" fmla="*/ 2147483646 h 62"/>
                <a:gd name="T22" fmla="*/ 2147483646 w 65"/>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en-US"/>
            </a:p>
          </p:txBody>
        </p:sp>
        <p:sp>
          <p:nvSpPr>
            <p:cNvPr id="41" name="Freeform 15"/>
            <p:cNvSpPr>
              <a:spLocks/>
            </p:cNvSpPr>
            <p:nvPr/>
          </p:nvSpPr>
          <p:spPr bwMode="auto">
            <a:xfrm>
              <a:off x="1550988" y="2220913"/>
              <a:ext cx="96837"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42" name="Freeform 16"/>
            <p:cNvSpPr>
              <a:spLocks/>
            </p:cNvSpPr>
            <p:nvPr/>
          </p:nvSpPr>
          <p:spPr bwMode="auto">
            <a:xfrm>
              <a:off x="1223963" y="441007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en-US"/>
            </a:p>
          </p:txBody>
        </p:sp>
        <p:sp>
          <p:nvSpPr>
            <p:cNvPr id="43" name="Freeform 17"/>
            <p:cNvSpPr>
              <a:spLocks/>
            </p:cNvSpPr>
            <p:nvPr/>
          </p:nvSpPr>
          <p:spPr bwMode="auto">
            <a:xfrm>
              <a:off x="1254125" y="5008563"/>
              <a:ext cx="96838"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2147483646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44" name="Freeform 18"/>
            <p:cNvSpPr>
              <a:spLocks/>
            </p:cNvSpPr>
            <p:nvPr/>
          </p:nvSpPr>
          <p:spPr bwMode="auto">
            <a:xfrm>
              <a:off x="1720850" y="199072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en-US"/>
            </a:p>
          </p:txBody>
        </p:sp>
        <p:sp>
          <p:nvSpPr>
            <p:cNvPr id="45" name="Text Box 19"/>
            <p:cNvSpPr txBox="1">
              <a:spLocks noChangeArrowheads="1"/>
            </p:cNvSpPr>
            <p:nvPr/>
          </p:nvSpPr>
          <p:spPr bwMode="auto">
            <a:xfrm>
              <a:off x="990600" y="5562600"/>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400" dirty="0">
                  <a:latin typeface="+mn-lt"/>
                  <a:cs typeface="Arial" panose="020B0604020202020204" pitchFamily="34" charset="0"/>
                </a:rPr>
                <a:t>Original Points</a:t>
              </a:r>
            </a:p>
          </p:txBody>
        </p:sp>
      </p:grpSp>
      <p:grpSp>
        <p:nvGrpSpPr>
          <p:cNvPr id="46" name="Group 20"/>
          <p:cNvGrpSpPr>
            <a:grpSpLocks/>
          </p:cNvGrpSpPr>
          <p:nvPr/>
        </p:nvGrpSpPr>
        <p:grpSpPr bwMode="auto">
          <a:xfrm>
            <a:off x="4786376" y="1435107"/>
            <a:ext cx="3581400" cy="4729163"/>
            <a:chOff x="2976" y="816"/>
            <a:chExt cx="2256" cy="2979"/>
          </a:xfrm>
        </p:grpSpPr>
        <p:graphicFrame>
          <p:nvGraphicFramePr>
            <p:cNvPr id="47" name="Object 21"/>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5192" name="VISIO" r:id="rId4" imgW="1547102" imgH="2097084" progId="">
                    <p:embed/>
                  </p:oleObj>
                </mc:Choice>
                <mc:Fallback>
                  <p:oleObj name="VISIO" r:id="rId4" imgW="1547102" imgH="209708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22"/>
            <p:cNvSpPr txBox="1">
              <a:spLocks noChangeArrowheads="1"/>
            </p:cNvSpPr>
            <p:nvPr/>
          </p:nvSpPr>
          <p:spPr bwMode="auto">
            <a:xfrm>
              <a:off x="3233" y="3504"/>
              <a:ext cx="19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400" dirty="0">
                  <a:latin typeface="+mn-lt"/>
                  <a:cs typeface="Arial" panose="020B0604020202020204" pitchFamily="34" charset="0"/>
                </a:rPr>
                <a:t>A </a:t>
              </a:r>
              <a:r>
                <a:rPr lang="en-US" sz="2400" dirty="0" err="1">
                  <a:latin typeface="+mn-lt"/>
                  <a:cs typeface="Arial" panose="020B0604020202020204" pitchFamily="34" charset="0"/>
                </a:rPr>
                <a:t>Partitional</a:t>
              </a:r>
              <a:r>
                <a:rPr lang="en-US" sz="2400" dirty="0">
                  <a:latin typeface="+mn-lt"/>
                  <a:cs typeface="Arial" panose="020B0604020202020204" pitchFamily="34" charset="0"/>
                </a:rPr>
                <a:t>  Clustering</a:t>
              </a:r>
            </a:p>
          </p:txBody>
        </p:sp>
      </p:grpSp>
      <p:sp>
        <p:nvSpPr>
          <p:cNvPr id="26" name="Rectangle 2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a:solidFill>
                  <a:srgbClr val="DFA267"/>
                </a:solidFill>
              </a:rPr>
              <a:t>Partitional</a:t>
            </a:r>
            <a:r>
              <a:rPr lang="en-IN" sz="2400" b="1" dirty="0">
                <a:solidFill>
                  <a:srgbClr val="DFA267"/>
                </a:solidFill>
              </a:rPr>
              <a:t> Clustering</a:t>
            </a:r>
          </a:p>
        </p:txBody>
      </p:sp>
      <p:sp>
        <p:nvSpPr>
          <p:cNvPr id="27" name="Rectangle 2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7811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342615" y="1639690"/>
            <a:ext cx="7943850" cy="5049470"/>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012615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4" name="Group 3"/>
          <p:cNvGrpSpPr/>
          <p:nvPr/>
        </p:nvGrpSpPr>
        <p:grpSpPr>
          <a:xfrm>
            <a:off x="914400" y="1729154"/>
            <a:ext cx="3352800" cy="2057400"/>
            <a:chOff x="914400" y="1729154"/>
            <a:chExt cx="3352800" cy="2057400"/>
          </a:xfrm>
        </p:grpSpPr>
        <p:graphicFrame>
          <p:nvGraphicFramePr>
            <p:cNvPr id="17" name="Object 4"/>
            <p:cNvGraphicFramePr>
              <a:graphicFrameLocks noChangeAspect="1"/>
            </p:cNvGraphicFramePr>
            <p:nvPr>
              <p:extLst/>
            </p:nvPr>
          </p:nvGraphicFramePr>
          <p:xfrm>
            <a:off x="914400" y="1729154"/>
            <a:ext cx="2760663" cy="1793875"/>
          </p:xfrm>
          <a:graphic>
            <a:graphicData uri="http://schemas.openxmlformats.org/presentationml/2006/ole">
              <mc:AlternateContent xmlns:mc="http://schemas.openxmlformats.org/markup-compatibility/2006">
                <mc:Choice xmlns:v="urn:schemas-microsoft-com:vml" Requires="v">
                  <p:oleObj spid="_x0000_s6426" name="VISIO" r:id="rId4" imgW="2756614" imgH="1795265" progId="">
                    <p:embed/>
                  </p:oleObj>
                </mc:Choice>
                <mc:Fallback>
                  <p:oleObj name="VISIO" r:id="rId4" imgW="2756614" imgH="179526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729154"/>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7"/>
            <p:cNvSpPr txBox="1">
              <a:spLocks noChangeArrowheads="1"/>
            </p:cNvSpPr>
            <p:nvPr/>
          </p:nvSpPr>
          <p:spPr bwMode="auto">
            <a:xfrm>
              <a:off x="914400" y="3481754"/>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400">
                  <a:latin typeface="Arial" panose="020B0604020202020204" pitchFamily="34" charset="0"/>
                  <a:cs typeface="Arial" panose="020B0604020202020204" pitchFamily="34" charset="0"/>
                </a:rPr>
                <a:t>Traditional Hierarchical Clustering</a:t>
              </a:r>
            </a:p>
          </p:txBody>
        </p:sp>
      </p:grpSp>
      <p:grpSp>
        <p:nvGrpSpPr>
          <p:cNvPr id="5" name="Group 4"/>
          <p:cNvGrpSpPr/>
          <p:nvPr/>
        </p:nvGrpSpPr>
        <p:grpSpPr>
          <a:xfrm>
            <a:off x="914400" y="4243754"/>
            <a:ext cx="3581400" cy="2133600"/>
            <a:chOff x="914400" y="4243754"/>
            <a:chExt cx="3581400" cy="2133600"/>
          </a:xfrm>
        </p:grpSpPr>
        <p:graphicFrame>
          <p:nvGraphicFramePr>
            <p:cNvPr id="16" name="Object 3"/>
            <p:cNvGraphicFramePr>
              <a:graphicFrameLocks noChangeAspect="1"/>
            </p:cNvGraphicFramePr>
            <p:nvPr>
              <p:extLst/>
            </p:nvPr>
          </p:nvGraphicFramePr>
          <p:xfrm>
            <a:off x="990600" y="4243754"/>
            <a:ext cx="2752725" cy="1960563"/>
          </p:xfrm>
          <a:graphic>
            <a:graphicData uri="http://schemas.openxmlformats.org/presentationml/2006/ole">
              <mc:AlternateContent xmlns:mc="http://schemas.openxmlformats.org/markup-compatibility/2006">
                <mc:Choice xmlns:v="urn:schemas-microsoft-com:vml" Requires="v">
                  <p:oleObj spid="_x0000_s6427" name="VISIO" r:id="rId6" imgW="2747671" imgH="1960706" progId="">
                    <p:embed/>
                  </p:oleObj>
                </mc:Choice>
                <mc:Fallback>
                  <p:oleObj name="VISIO" r:id="rId6" imgW="2747671" imgH="196070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243754"/>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8"/>
            <p:cNvSpPr txBox="1">
              <a:spLocks noChangeArrowheads="1"/>
            </p:cNvSpPr>
            <p:nvPr/>
          </p:nvSpPr>
          <p:spPr bwMode="auto">
            <a:xfrm>
              <a:off x="914400" y="6072554"/>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400">
                  <a:latin typeface="Arial" panose="020B0604020202020204" pitchFamily="34" charset="0"/>
                  <a:cs typeface="Arial" panose="020B0604020202020204" pitchFamily="34" charset="0"/>
                </a:rPr>
                <a:t>Non-traditional Hierarchical Clustering</a:t>
              </a:r>
            </a:p>
          </p:txBody>
        </p:sp>
      </p:grpSp>
      <p:grpSp>
        <p:nvGrpSpPr>
          <p:cNvPr id="25" name="Group 24"/>
          <p:cNvGrpSpPr/>
          <p:nvPr/>
        </p:nvGrpSpPr>
        <p:grpSpPr>
          <a:xfrm>
            <a:off x="4800600" y="3938954"/>
            <a:ext cx="3810000" cy="2438400"/>
            <a:chOff x="4800600" y="3938954"/>
            <a:chExt cx="3810000" cy="2438400"/>
          </a:xfrm>
        </p:grpSpPr>
        <p:graphicFrame>
          <p:nvGraphicFramePr>
            <p:cNvPr id="19" name="Object 6"/>
            <p:cNvGraphicFramePr>
              <a:graphicFrameLocks noChangeAspect="1"/>
            </p:cNvGraphicFramePr>
            <p:nvPr>
              <p:extLst/>
            </p:nvPr>
          </p:nvGraphicFramePr>
          <p:xfrm>
            <a:off x="5400675" y="3938954"/>
            <a:ext cx="1909763" cy="2282825"/>
          </p:xfrm>
          <a:graphic>
            <a:graphicData uri="http://schemas.openxmlformats.org/presentationml/2006/ole">
              <mc:AlternateContent xmlns:mc="http://schemas.openxmlformats.org/markup-compatibility/2006">
                <mc:Choice xmlns:v="urn:schemas-microsoft-com:vml" Requires="v">
                  <p:oleObj spid="_x0000_s6428" name="VISIO" r:id="rId8" imgW="1471089" imgH="1761729" progId="">
                    <p:embed/>
                  </p:oleObj>
                </mc:Choice>
                <mc:Fallback>
                  <p:oleObj name="VISIO" r:id="rId8" imgW="1471089" imgH="176172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675" y="3938954"/>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9"/>
            <p:cNvSpPr txBox="1">
              <a:spLocks noChangeArrowheads="1"/>
            </p:cNvSpPr>
            <p:nvPr/>
          </p:nvSpPr>
          <p:spPr bwMode="auto">
            <a:xfrm>
              <a:off x="4800600" y="6072554"/>
              <a:ext cx="381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400">
                  <a:latin typeface="Arial" panose="020B0604020202020204" pitchFamily="34" charset="0"/>
                  <a:cs typeface="Arial" panose="020B0604020202020204" pitchFamily="34" charset="0"/>
                </a:rPr>
                <a:t>Non-traditional Dendrogram</a:t>
              </a:r>
            </a:p>
          </p:txBody>
        </p:sp>
      </p:grpSp>
      <p:grpSp>
        <p:nvGrpSpPr>
          <p:cNvPr id="3" name="Group 2"/>
          <p:cNvGrpSpPr/>
          <p:nvPr/>
        </p:nvGrpSpPr>
        <p:grpSpPr>
          <a:xfrm>
            <a:off x="4800600" y="1348154"/>
            <a:ext cx="3352800" cy="2438400"/>
            <a:chOff x="4800600" y="1348154"/>
            <a:chExt cx="3352800" cy="2438400"/>
          </a:xfrm>
        </p:grpSpPr>
        <p:graphicFrame>
          <p:nvGraphicFramePr>
            <p:cNvPr id="18" name="Object 5"/>
            <p:cNvGraphicFramePr>
              <a:graphicFrameLocks noChangeAspect="1"/>
            </p:cNvGraphicFramePr>
            <p:nvPr>
              <p:extLst/>
            </p:nvPr>
          </p:nvGraphicFramePr>
          <p:xfrm>
            <a:off x="5400675" y="1348154"/>
            <a:ext cx="1773238" cy="2284413"/>
          </p:xfrm>
          <a:graphic>
            <a:graphicData uri="http://schemas.openxmlformats.org/presentationml/2006/ole">
              <mc:AlternateContent xmlns:mc="http://schemas.openxmlformats.org/markup-compatibility/2006">
                <mc:Choice xmlns:v="urn:schemas-microsoft-com:vml" Requires="v">
                  <p:oleObj spid="_x0000_s6429" name="VISIO" r:id="rId10" imgW="1379425" imgH="1779615" progId="">
                    <p:embed/>
                  </p:oleObj>
                </mc:Choice>
                <mc:Fallback>
                  <p:oleObj name="VISIO" r:id="rId10" imgW="1379425" imgH="1779615"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0675" y="1348154"/>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10"/>
            <p:cNvSpPr txBox="1">
              <a:spLocks noChangeArrowheads="1"/>
            </p:cNvSpPr>
            <p:nvPr/>
          </p:nvSpPr>
          <p:spPr bwMode="auto">
            <a:xfrm>
              <a:off x="4800600" y="3481754"/>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400">
                  <a:latin typeface="Arial" panose="020B0604020202020204" pitchFamily="34" charset="0"/>
                  <a:cs typeface="Arial" panose="020B0604020202020204" pitchFamily="34" charset="0"/>
                </a:rPr>
                <a:t>Traditional Dendrogram</a:t>
              </a:r>
            </a:p>
          </p:txBody>
        </p:sp>
      </p:grpSp>
      <p:sp>
        <p:nvSpPr>
          <p:cNvPr id="26" name="Rectangle 2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a:t>
            </a:r>
          </a:p>
        </p:txBody>
      </p:sp>
      <p:sp>
        <p:nvSpPr>
          <p:cNvPr id="27" name="Rectangle 2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50200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6" name="Rectangle 25">
            <a:extLst>
              <a:ext uri="{FF2B5EF4-FFF2-40B4-BE49-F238E27FC236}">
                <a16:creationId xmlns="" xmlns:a16="http://schemas.microsoft.com/office/drawing/2014/main" id="{34A18499-D267-4FCA-9273-61437F78472C}"/>
              </a:ext>
            </a:extLst>
          </p:cNvPr>
          <p:cNvSpPr/>
          <p:nvPr/>
        </p:nvSpPr>
        <p:spPr>
          <a:xfrm>
            <a:off x="91246" y="1623077"/>
            <a:ext cx="8200498" cy="1938992"/>
          </a:xfrm>
          <a:prstGeom prst="rect">
            <a:avLst/>
          </a:prstGeom>
        </p:spPr>
        <p:txBody>
          <a:bodyPr wrap="square">
            <a:spAutoFit/>
          </a:bodyPr>
          <a:lstStyle/>
          <a:p>
            <a:pPr marL="285750" indent="-285750">
              <a:buFont typeface="Courier New" panose="02070309020205020404" pitchFamily="49" charset="0"/>
              <a:buChar char="o"/>
            </a:pPr>
            <a:r>
              <a:rPr lang="en-US" sz="2400" dirty="0"/>
              <a:t>Produces a set of nested clusters organized as a hierarchical tree</a:t>
            </a:r>
          </a:p>
          <a:p>
            <a:pPr marL="285750" indent="-285750">
              <a:buFont typeface="Courier New" panose="02070309020205020404" pitchFamily="49" charset="0"/>
              <a:buChar char="o"/>
            </a:pPr>
            <a:r>
              <a:rPr lang="en-US" sz="2400" dirty="0"/>
              <a:t>Can be visualized as a </a:t>
            </a:r>
            <a:r>
              <a:rPr lang="en-US" sz="2400" dirty="0" err="1"/>
              <a:t>dendrogram</a:t>
            </a:r>
            <a:endParaRPr lang="en-US" sz="2400" dirty="0"/>
          </a:p>
          <a:p>
            <a:pPr marL="742950" lvl="1" indent="-285750">
              <a:buFont typeface="Courier New" panose="02070309020205020404" pitchFamily="49" charset="0"/>
              <a:buChar char="o"/>
            </a:pPr>
            <a:r>
              <a:rPr lang="en-US" sz="2400" dirty="0"/>
              <a:t>A tree like diagram that records the sequences of merges or splits</a:t>
            </a:r>
          </a:p>
        </p:txBody>
      </p:sp>
      <p:pic>
        <p:nvPicPr>
          <p:cNvPr id="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24" y="3975223"/>
            <a:ext cx="34591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28" name="Object 1024"/>
          <p:cNvGraphicFramePr>
            <a:graphicFrameLocks noChangeAspect="1"/>
          </p:cNvGraphicFramePr>
          <p:nvPr>
            <p:extLst/>
          </p:nvPr>
        </p:nvGraphicFramePr>
        <p:xfrm>
          <a:off x="4595398" y="3975224"/>
          <a:ext cx="2319338" cy="2360613"/>
        </p:xfrm>
        <a:graphic>
          <a:graphicData uri="http://schemas.openxmlformats.org/presentationml/2006/ole">
            <mc:AlternateContent xmlns:mc="http://schemas.openxmlformats.org/markup-compatibility/2006">
              <mc:Choice xmlns:v="urn:schemas-microsoft-com:vml" Requires="v">
                <p:oleObj spid="_x0000_s7240" name="VISIO" r:id="rId5" imgW="3163511" imgH="3230582" progId="">
                  <p:embed/>
                </p:oleObj>
              </mc:Choice>
              <mc:Fallback>
                <p:oleObj name="VISIO" r:id="rId5" imgW="3163511" imgH="323058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398" y="3975224"/>
                        <a:ext cx="231933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300172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6" name="Rectangle 25">
            <a:extLst>
              <a:ext uri="{FF2B5EF4-FFF2-40B4-BE49-F238E27FC236}">
                <a16:creationId xmlns="" xmlns:a16="http://schemas.microsoft.com/office/drawing/2014/main" id="{34A18499-D267-4FCA-9273-61437F78472C}"/>
              </a:ext>
            </a:extLst>
          </p:cNvPr>
          <p:cNvSpPr/>
          <p:nvPr/>
        </p:nvSpPr>
        <p:spPr>
          <a:xfrm>
            <a:off x="91246" y="1513221"/>
            <a:ext cx="8200498" cy="1569660"/>
          </a:xfrm>
          <a:prstGeom prst="rect">
            <a:avLst/>
          </a:prstGeom>
        </p:spPr>
        <p:txBody>
          <a:bodyPr wrap="square">
            <a:spAutoFit/>
          </a:bodyPr>
          <a:lstStyle/>
          <a:p>
            <a:pPr marL="457200" indent="-457200">
              <a:buFont typeface="Courier New" panose="02070309020205020404" pitchFamily="49" charset="0"/>
              <a:buChar char="o"/>
            </a:pPr>
            <a:r>
              <a:rPr lang="en-US" sz="2400" dirty="0"/>
              <a:t>Do not have to assume any particular number of clusters</a:t>
            </a:r>
          </a:p>
          <a:p>
            <a:pPr marL="914400" lvl="1" indent="-457200">
              <a:buFont typeface="Courier New" panose="02070309020205020404" pitchFamily="49" charset="0"/>
              <a:buChar char="o"/>
            </a:pPr>
            <a:r>
              <a:rPr lang="en-US" sz="2400" dirty="0"/>
              <a:t>Any desired number of clusters can be obtained by ‘cutting’ the </a:t>
            </a:r>
            <a:r>
              <a:rPr lang="en-US" sz="2400" dirty="0" err="1" smtClean="0"/>
              <a:t>dendrogram</a:t>
            </a:r>
            <a:r>
              <a:rPr lang="en-US" sz="2400" dirty="0" smtClean="0"/>
              <a:t> </a:t>
            </a:r>
            <a:r>
              <a:rPr lang="en-US" sz="2400" dirty="0"/>
              <a:t>at the proper level</a:t>
            </a:r>
          </a:p>
          <a:p>
            <a:pPr marL="457200" indent="-457200">
              <a:buFont typeface="Courier New" panose="02070309020205020404" pitchFamily="49" charset="0"/>
              <a:buChar char="o"/>
            </a:pPr>
            <a:endParaRPr lang="en-US" sz="2400" dirty="0"/>
          </a:p>
        </p:txBody>
      </p:sp>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03" y="3082881"/>
            <a:ext cx="5561328" cy="310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 Strength</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85942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290744" y="1306282"/>
            <a:ext cx="8001000" cy="5181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spcBef>
                <a:spcPct val="20000"/>
              </a:spcBef>
            </a:pPr>
            <a:r>
              <a:rPr lang="en-US" sz="2400" dirty="0"/>
              <a:t>P</a:t>
            </a:r>
            <a:r>
              <a:rPr lang="en-US" sz="2400" dirty="0" smtClean="0"/>
              <a:t>opular hierarchical clustering technique</a:t>
            </a:r>
          </a:p>
          <a:p>
            <a:pPr marL="533400" indent="-533400">
              <a:spcBef>
                <a:spcPct val="20000"/>
              </a:spcBef>
            </a:pPr>
            <a:endParaRPr lang="en-US" sz="2400" dirty="0" smtClean="0"/>
          </a:p>
          <a:p>
            <a:pPr marL="533400" indent="-533400">
              <a:spcBef>
                <a:spcPct val="20000"/>
              </a:spcBef>
            </a:pPr>
            <a:r>
              <a:rPr lang="en-US" sz="2400" dirty="0" smtClean="0"/>
              <a:t>Basic algorithm is straightforward</a:t>
            </a:r>
          </a:p>
          <a:p>
            <a:pPr marL="990600" lvl="1" indent="-533400">
              <a:spcBef>
                <a:spcPct val="20000"/>
              </a:spcBef>
              <a:buFont typeface="Arial" panose="020B0604020202020204" pitchFamily="34" charset="0"/>
              <a:buAutoNum type="arabicPeriod"/>
            </a:pPr>
            <a:r>
              <a:rPr lang="en-US" dirty="0" smtClean="0"/>
              <a:t>Compute the proximity matrix</a:t>
            </a:r>
          </a:p>
          <a:p>
            <a:pPr marL="990600" lvl="1" indent="-533400">
              <a:spcBef>
                <a:spcPct val="20000"/>
              </a:spcBef>
              <a:buFont typeface="Arial" panose="020B0604020202020204" pitchFamily="34" charset="0"/>
              <a:buAutoNum type="arabicPeriod"/>
            </a:pPr>
            <a:r>
              <a:rPr lang="en-US" dirty="0" smtClean="0"/>
              <a:t>Let each data point be a cluster</a:t>
            </a:r>
          </a:p>
          <a:p>
            <a:pPr marL="990600" lvl="1" indent="-533400">
              <a:spcBef>
                <a:spcPct val="20000"/>
              </a:spcBef>
              <a:buFont typeface="Arial" panose="020B0604020202020204" pitchFamily="34" charset="0"/>
              <a:buAutoNum type="arabicPeriod"/>
            </a:pPr>
            <a:r>
              <a:rPr lang="en-US" b="1" dirty="0" smtClean="0"/>
              <a:t>Repeat</a:t>
            </a:r>
          </a:p>
          <a:p>
            <a:pPr marL="990600" lvl="1" indent="-533400">
              <a:spcBef>
                <a:spcPct val="20000"/>
              </a:spcBef>
              <a:buFont typeface="Wingdings" panose="05000000000000000000" pitchFamily="2" charset="2"/>
              <a:buAutoNum type="arabicPeriod"/>
            </a:pPr>
            <a:r>
              <a:rPr lang="en-US" dirty="0" smtClean="0"/>
              <a:t>	Merge the two closest clusters</a:t>
            </a:r>
          </a:p>
          <a:p>
            <a:pPr marL="990600" lvl="1" indent="-533400">
              <a:spcBef>
                <a:spcPct val="20000"/>
              </a:spcBef>
              <a:buFont typeface="Wingdings" panose="05000000000000000000" pitchFamily="2" charset="2"/>
              <a:buAutoNum type="arabicPeriod"/>
            </a:pPr>
            <a:r>
              <a:rPr lang="en-US" dirty="0" smtClean="0"/>
              <a:t>	Update the proximity matrix</a:t>
            </a:r>
          </a:p>
          <a:p>
            <a:pPr marL="990600" lvl="1" indent="-533400">
              <a:spcBef>
                <a:spcPct val="20000"/>
              </a:spcBef>
              <a:buFont typeface="Arial" panose="020B0604020202020204" pitchFamily="34" charset="0"/>
              <a:buAutoNum type="arabicPeriod"/>
            </a:pPr>
            <a:r>
              <a:rPr lang="en-US" b="1" dirty="0" smtClean="0"/>
              <a:t>Until</a:t>
            </a:r>
            <a:r>
              <a:rPr lang="en-US" dirty="0" smtClean="0"/>
              <a:t> only a single cluster remains</a:t>
            </a:r>
          </a:p>
          <a:p>
            <a:pPr marL="990600" lvl="1" indent="-533400">
              <a:spcBef>
                <a:spcPct val="20000"/>
              </a:spcBef>
              <a:buFont typeface="Arial" panose="020B0604020202020204" pitchFamily="34" charset="0"/>
              <a:buNone/>
            </a:pPr>
            <a:r>
              <a:rPr lang="en-US" dirty="0" smtClean="0"/>
              <a:t> </a:t>
            </a:r>
          </a:p>
          <a:p>
            <a:pPr marL="533400" indent="-533400">
              <a:spcBef>
                <a:spcPct val="20000"/>
              </a:spcBef>
            </a:pPr>
            <a:r>
              <a:rPr lang="en-US" sz="2400" dirty="0" smtClean="0"/>
              <a:t>Key operation is the computation of the proximity of two clusters</a:t>
            </a:r>
          </a:p>
          <a:p>
            <a:pPr marL="990600" lvl="1" indent="-533400">
              <a:spcBef>
                <a:spcPct val="20000"/>
              </a:spcBef>
            </a:pPr>
            <a:r>
              <a:rPr lang="en-US" dirty="0" smtClean="0"/>
              <a:t>Different approaches to defining the distance between clusters distinguish the different algorithms</a:t>
            </a:r>
          </a:p>
        </p:txBody>
      </p:sp>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Agglomerative 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31198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371880" y="1669624"/>
            <a:ext cx="7886700" cy="4811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Start with clusters of individual points and a proximity matrix</a:t>
            </a:r>
          </a:p>
          <a:p>
            <a:pPr lvl="1"/>
            <a:endParaRPr lang="en-US" dirty="0" smtClean="0"/>
          </a:p>
        </p:txBody>
      </p:sp>
      <p:grpSp>
        <p:nvGrpSpPr>
          <p:cNvPr id="4" name="Group 3"/>
          <p:cNvGrpSpPr/>
          <p:nvPr/>
        </p:nvGrpSpPr>
        <p:grpSpPr>
          <a:xfrm>
            <a:off x="77377" y="2184769"/>
            <a:ext cx="8001000" cy="3795712"/>
            <a:chOff x="77377" y="2184769"/>
            <a:chExt cx="8001000" cy="3795712"/>
          </a:xfrm>
        </p:grpSpPr>
        <p:grpSp>
          <p:nvGrpSpPr>
            <p:cNvPr id="2" name="Group 1"/>
            <p:cNvGrpSpPr/>
            <p:nvPr/>
          </p:nvGrpSpPr>
          <p:grpSpPr>
            <a:xfrm>
              <a:off x="77377" y="3237281"/>
              <a:ext cx="3505200" cy="2743200"/>
              <a:chOff x="77377" y="3237281"/>
              <a:chExt cx="3505200" cy="2743200"/>
            </a:xfrm>
          </p:grpSpPr>
          <p:sp>
            <p:nvSpPr>
              <p:cNvPr id="11" name="Oval 4"/>
              <p:cNvSpPr>
                <a:spLocks noChangeArrowheads="1"/>
              </p:cNvSpPr>
              <p:nvPr/>
            </p:nvSpPr>
            <p:spPr bwMode="auto">
              <a:xfrm>
                <a:off x="305977" y="46850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2" name="Oval 5"/>
              <p:cNvSpPr>
                <a:spLocks noChangeArrowheads="1"/>
              </p:cNvSpPr>
              <p:nvPr/>
            </p:nvSpPr>
            <p:spPr bwMode="auto">
              <a:xfrm>
                <a:off x="2363377" y="5751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3" name="Oval 6"/>
              <p:cNvSpPr>
                <a:spLocks noChangeArrowheads="1"/>
              </p:cNvSpPr>
              <p:nvPr/>
            </p:nvSpPr>
            <p:spPr bwMode="auto">
              <a:xfrm>
                <a:off x="1220377" y="3846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4" name="Oval 7"/>
              <p:cNvSpPr>
                <a:spLocks noChangeArrowheads="1"/>
              </p:cNvSpPr>
              <p:nvPr/>
            </p:nvSpPr>
            <p:spPr bwMode="auto">
              <a:xfrm>
                <a:off x="1067977" y="55994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5" name="Oval 8"/>
              <p:cNvSpPr>
                <a:spLocks noChangeArrowheads="1"/>
              </p:cNvSpPr>
              <p:nvPr/>
            </p:nvSpPr>
            <p:spPr bwMode="auto">
              <a:xfrm>
                <a:off x="2744377" y="3846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6" name="Oval 9"/>
              <p:cNvSpPr>
                <a:spLocks noChangeArrowheads="1"/>
              </p:cNvSpPr>
              <p:nvPr/>
            </p:nvSpPr>
            <p:spPr bwMode="auto">
              <a:xfrm>
                <a:off x="1220377" y="32372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7" name="Oval 10"/>
              <p:cNvSpPr>
                <a:spLocks noChangeArrowheads="1"/>
              </p:cNvSpPr>
              <p:nvPr/>
            </p:nvSpPr>
            <p:spPr bwMode="auto">
              <a:xfrm>
                <a:off x="77377" y="4989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8" name="Oval 11"/>
              <p:cNvSpPr>
                <a:spLocks noChangeArrowheads="1"/>
              </p:cNvSpPr>
              <p:nvPr/>
            </p:nvSpPr>
            <p:spPr bwMode="auto">
              <a:xfrm>
                <a:off x="1448977" y="55994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9" name="Oval 12"/>
              <p:cNvSpPr>
                <a:spLocks noChangeArrowheads="1"/>
              </p:cNvSpPr>
              <p:nvPr/>
            </p:nvSpPr>
            <p:spPr bwMode="auto">
              <a:xfrm>
                <a:off x="2744377" y="5370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0" name="Oval 13"/>
              <p:cNvSpPr>
                <a:spLocks noChangeArrowheads="1"/>
              </p:cNvSpPr>
              <p:nvPr/>
            </p:nvSpPr>
            <p:spPr bwMode="auto">
              <a:xfrm>
                <a:off x="1753777" y="33134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1" name="Oval 14"/>
              <p:cNvSpPr>
                <a:spLocks noChangeArrowheads="1"/>
              </p:cNvSpPr>
              <p:nvPr/>
            </p:nvSpPr>
            <p:spPr bwMode="auto">
              <a:xfrm>
                <a:off x="2820577" y="43802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23" name="Oval 15"/>
              <p:cNvSpPr>
                <a:spLocks noChangeArrowheads="1"/>
              </p:cNvSpPr>
              <p:nvPr/>
            </p:nvSpPr>
            <p:spPr bwMode="auto">
              <a:xfrm>
                <a:off x="3353977" y="3465881"/>
                <a:ext cx="228600" cy="228600"/>
              </a:xfrm>
              <a:prstGeom prst="ellipse">
                <a:avLst/>
              </a:prstGeom>
              <a:solidFill>
                <a:schemeClr val="bg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grpSp>
        <p:grpSp>
          <p:nvGrpSpPr>
            <p:cNvPr id="3" name="Group 2"/>
            <p:cNvGrpSpPr/>
            <p:nvPr/>
          </p:nvGrpSpPr>
          <p:grpSpPr>
            <a:xfrm>
              <a:off x="4877977" y="2184769"/>
              <a:ext cx="3200400" cy="2836862"/>
              <a:chOff x="4877977" y="2184769"/>
              <a:chExt cx="3200400" cy="2836862"/>
            </a:xfrm>
          </p:grpSpPr>
          <p:grpSp>
            <p:nvGrpSpPr>
              <p:cNvPr id="24" name="Group 16"/>
              <p:cNvGrpSpPr>
                <a:grpSpLocks/>
              </p:cNvGrpSpPr>
              <p:nvPr/>
            </p:nvGrpSpPr>
            <p:grpSpPr bwMode="auto">
              <a:xfrm>
                <a:off x="4877977" y="2184769"/>
                <a:ext cx="3200400" cy="2789237"/>
                <a:chOff x="3456" y="1622"/>
                <a:chExt cx="2160" cy="2058"/>
              </a:xfrm>
            </p:grpSpPr>
            <p:sp>
              <p:nvSpPr>
                <p:cNvPr id="25" name="Line 17"/>
                <p:cNvSpPr>
                  <a:spLocks noChangeShapeType="1"/>
                </p:cNvSpPr>
                <p:nvPr/>
              </p:nvSpPr>
              <p:spPr bwMode="auto">
                <a:xfrm>
                  <a:off x="3696"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8"/>
                <p:cNvSpPr>
                  <a:spLocks noChangeShapeType="1"/>
                </p:cNvSpPr>
                <p:nvPr/>
              </p:nvSpPr>
              <p:spPr bwMode="auto">
                <a:xfrm>
                  <a:off x="3504" y="1814"/>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9"/>
                <p:cNvSpPr>
                  <a:spLocks noChangeShapeType="1"/>
                </p:cNvSpPr>
                <p:nvPr/>
              </p:nvSpPr>
              <p:spPr bwMode="auto">
                <a:xfrm>
                  <a:off x="4012"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0"/>
                <p:cNvSpPr>
                  <a:spLocks noChangeShapeType="1"/>
                </p:cNvSpPr>
                <p:nvPr/>
              </p:nvSpPr>
              <p:spPr bwMode="auto">
                <a:xfrm>
                  <a:off x="4329"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1"/>
                <p:cNvSpPr>
                  <a:spLocks noChangeShapeType="1"/>
                </p:cNvSpPr>
                <p:nvPr/>
              </p:nvSpPr>
              <p:spPr bwMode="auto">
                <a:xfrm>
                  <a:off x="4646"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2"/>
                <p:cNvSpPr>
                  <a:spLocks noChangeShapeType="1"/>
                </p:cNvSpPr>
                <p:nvPr/>
              </p:nvSpPr>
              <p:spPr bwMode="auto">
                <a:xfrm>
                  <a:off x="4963"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3"/>
                <p:cNvSpPr>
                  <a:spLocks noChangeShapeType="1"/>
                </p:cNvSpPr>
                <p:nvPr/>
              </p:nvSpPr>
              <p:spPr bwMode="auto">
                <a:xfrm>
                  <a:off x="5280"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4"/>
                <p:cNvSpPr>
                  <a:spLocks noChangeShapeType="1"/>
                </p:cNvSpPr>
                <p:nvPr/>
              </p:nvSpPr>
              <p:spPr bwMode="auto">
                <a:xfrm>
                  <a:off x="3504" y="2073"/>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25"/>
                <p:cNvSpPr>
                  <a:spLocks noChangeShapeType="1"/>
                </p:cNvSpPr>
                <p:nvPr/>
              </p:nvSpPr>
              <p:spPr bwMode="auto">
                <a:xfrm>
                  <a:off x="3504" y="23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26"/>
                <p:cNvSpPr>
                  <a:spLocks noChangeShapeType="1"/>
                </p:cNvSpPr>
                <p:nvPr/>
              </p:nvSpPr>
              <p:spPr bwMode="auto">
                <a:xfrm>
                  <a:off x="3504" y="25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27"/>
                <p:cNvSpPr>
                  <a:spLocks noChangeShapeType="1"/>
                </p:cNvSpPr>
                <p:nvPr/>
              </p:nvSpPr>
              <p:spPr bwMode="auto">
                <a:xfrm>
                  <a:off x="3504" y="28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28"/>
                <p:cNvSpPr>
                  <a:spLocks noChangeShapeType="1"/>
                </p:cNvSpPr>
                <p:nvPr/>
              </p:nvSpPr>
              <p:spPr bwMode="auto">
                <a:xfrm>
                  <a:off x="3504" y="311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29"/>
                <p:cNvSpPr txBox="1">
                  <a:spLocks noChangeArrowheads="1"/>
                </p:cNvSpPr>
                <p:nvPr/>
              </p:nvSpPr>
              <p:spPr bwMode="auto">
                <a:xfrm>
                  <a:off x="3456" y="186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38" name="Text Box 30"/>
                <p:cNvSpPr txBox="1">
                  <a:spLocks noChangeArrowheads="1"/>
                </p:cNvSpPr>
                <p:nvPr/>
              </p:nvSpPr>
              <p:spPr bwMode="auto">
                <a:xfrm>
                  <a:off x="3456" y="2390"/>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39" name="Text Box 31"/>
                <p:cNvSpPr txBox="1">
                  <a:spLocks noChangeArrowheads="1"/>
                </p:cNvSpPr>
                <p:nvPr/>
              </p:nvSpPr>
              <p:spPr bwMode="auto">
                <a:xfrm>
                  <a:off x="3456" y="2917"/>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40" name="Text Box 32"/>
                <p:cNvSpPr txBox="1">
                  <a:spLocks noChangeArrowheads="1"/>
                </p:cNvSpPr>
                <p:nvPr/>
              </p:nvSpPr>
              <p:spPr bwMode="auto">
                <a:xfrm>
                  <a:off x="3456" y="2679"/>
                  <a:ext cx="33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41" name="Text Box 33"/>
                <p:cNvSpPr txBox="1">
                  <a:spLocks noChangeArrowheads="1"/>
                </p:cNvSpPr>
                <p:nvPr/>
              </p:nvSpPr>
              <p:spPr bwMode="auto">
                <a:xfrm>
                  <a:off x="3456" y="2150"/>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42" name="Text Box 34"/>
                <p:cNvSpPr txBox="1">
                  <a:spLocks noChangeArrowheads="1"/>
                </p:cNvSpPr>
                <p:nvPr/>
              </p:nvSpPr>
              <p:spPr bwMode="auto">
                <a:xfrm>
                  <a:off x="3744" y="1622"/>
                  <a:ext cx="33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43" name="Text Box 35"/>
                <p:cNvSpPr txBox="1">
                  <a:spLocks noChangeArrowheads="1"/>
                </p:cNvSpPr>
                <p:nvPr/>
              </p:nvSpPr>
              <p:spPr bwMode="auto">
                <a:xfrm>
                  <a:off x="4032"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44" name="Text Box 36"/>
                <p:cNvSpPr txBox="1">
                  <a:spLocks noChangeArrowheads="1"/>
                </p:cNvSpPr>
                <p:nvPr/>
              </p:nvSpPr>
              <p:spPr bwMode="auto">
                <a:xfrm>
                  <a:off x="4368"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45" name="Text Box 37"/>
                <p:cNvSpPr txBox="1">
                  <a:spLocks noChangeArrowheads="1"/>
                </p:cNvSpPr>
                <p:nvPr/>
              </p:nvSpPr>
              <p:spPr bwMode="auto">
                <a:xfrm>
                  <a:off x="4704"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46" name="Text Box 38"/>
                <p:cNvSpPr txBox="1">
                  <a:spLocks noChangeArrowheads="1"/>
                </p:cNvSpPr>
                <p:nvPr/>
              </p:nvSpPr>
              <p:spPr bwMode="auto">
                <a:xfrm>
                  <a:off x="4944"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47" name="Text Box 39"/>
                <p:cNvSpPr txBox="1">
                  <a:spLocks noChangeArrowheads="1"/>
                </p:cNvSpPr>
                <p:nvPr/>
              </p:nvSpPr>
              <p:spPr bwMode="auto">
                <a:xfrm>
                  <a:off x="5280" y="1622"/>
                  <a:ext cx="3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48" name="Text Box 40"/>
                <p:cNvSpPr txBox="1">
                  <a:spLocks noChangeArrowheads="1"/>
                </p:cNvSpPr>
                <p:nvPr/>
              </p:nvSpPr>
              <p:spPr bwMode="auto">
                <a:xfrm>
                  <a:off x="3504" y="3072"/>
                  <a:ext cx="19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200">
                      <a:latin typeface="Calibri" panose="020F0502020204030204" pitchFamily="34" charset="0"/>
                      <a:cs typeface="Arial" panose="020B0604020202020204" pitchFamily="34" charset="0"/>
                    </a:rPr>
                    <a:t>.</a:t>
                  </a:r>
                </a:p>
                <a:p>
                  <a:pPr>
                    <a:lnSpc>
                      <a:spcPct val="100000"/>
                    </a:lnSpc>
                    <a:spcBef>
                      <a:spcPct val="50000"/>
                    </a:spcBef>
                    <a:buFontTx/>
                    <a:buNone/>
                  </a:pPr>
                  <a:r>
                    <a:rPr lang="en-US" sz="1200">
                      <a:latin typeface="Calibri" panose="020F0502020204030204" pitchFamily="34" charset="0"/>
                      <a:cs typeface="Arial" panose="020B0604020202020204" pitchFamily="34" charset="0"/>
                    </a:rPr>
                    <a:t>.</a:t>
                  </a:r>
                </a:p>
                <a:p>
                  <a:pPr>
                    <a:lnSpc>
                      <a:spcPct val="100000"/>
                    </a:lnSpc>
                    <a:spcBef>
                      <a:spcPct val="50000"/>
                    </a:spcBef>
                    <a:buFontTx/>
                    <a:buNone/>
                  </a:pPr>
                  <a:r>
                    <a:rPr lang="en-US" sz="1200">
                      <a:latin typeface="Calibri" panose="020F0502020204030204" pitchFamily="34" charset="0"/>
                      <a:cs typeface="Arial" panose="020B0604020202020204" pitchFamily="34" charset="0"/>
                    </a:rPr>
                    <a:t>.</a:t>
                  </a:r>
                </a:p>
              </p:txBody>
            </p:sp>
          </p:grpSp>
          <p:sp>
            <p:nvSpPr>
              <p:cNvPr id="49" name="Text Box 41"/>
              <p:cNvSpPr txBox="1">
                <a:spLocks noChangeArrowheads="1"/>
              </p:cNvSpPr>
              <p:nvPr/>
            </p:nvSpPr>
            <p:spPr bwMode="auto">
              <a:xfrm>
                <a:off x="5411377" y="4624756"/>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graphicFrame>
        <p:nvGraphicFramePr>
          <p:cNvPr id="50" name="Object 1024"/>
          <p:cNvGraphicFramePr>
            <a:graphicFrameLocks noGrp="1" noChangeAspect="1"/>
          </p:cNvGraphicFramePr>
          <p:nvPr>
            <p:ph sz="half" idx="4294967295"/>
            <p:extLst>
              <p:ext uri="{D42A27DB-BD31-4B8C-83A1-F6EECF244321}">
                <p14:modId xmlns:p14="http://schemas.microsoft.com/office/powerpoint/2010/main" val="469099712"/>
              </p:ext>
            </p:extLst>
          </p:nvPr>
        </p:nvGraphicFramePr>
        <p:xfrm>
          <a:off x="4365215" y="5097831"/>
          <a:ext cx="4006423" cy="714375"/>
        </p:xfrm>
        <a:graphic>
          <a:graphicData uri="http://schemas.openxmlformats.org/presentationml/2006/ole">
            <mc:AlternateContent xmlns:mc="http://schemas.openxmlformats.org/markup-compatibility/2006">
              <mc:Choice xmlns:v="urn:schemas-microsoft-com:vml" Requires="v">
                <p:oleObj spid="_x0000_s8264" name="Visio" r:id="rId4" imgW="7949438" imgH="1399827" progId="">
                  <p:embed/>
                </p:oleObj>
              </mc:Choice>
              <mc:Fallback>
                <p:oleObj name="Visio" r:id="rId4" imgW="7949438" imgH="1399827"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215" y="5097831"/>
                        <a:ext cx="4006423" cy="714375"/>
                      </a:xfrm>
                      <a:prstGeom prst="rect">
                        <a:avLst/>
                      </a:prstGeom>
                      <a:noFill/>
                      <a:ln>
                        <a:noFill/>
                      </a:ln>
                      <a:effectLst/>
                      <a:extLst/>
                    </p:spPr>
                  </p:pic>
                </p:oleObj>
              </mc:Fallback>
            </mc:AlternateContent>
          </a:graphicData>
        </a:graphic>
      </p:graphicFrame>
      <p:sp>
        <p:nvSpPr>
          <p:cNvPr id="51" name="Rectangle 5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Agglomerative Hierarchical Clustering</a:t>
            </a:r>
          </a:p>
        </p:txBody>
      </p:sp>
      <p:sp>
        <p:nvSpPr>
          <p:cNvPr id="52" name="Rectangle 5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516522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371880" y="1564640"/>
            <a:ext cx="7886700" cy="4811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After </a:t>
            </a:r>
            <a:r>
              <a:rPr lang="en-US" dirty="0"/>
              <a:t>some merging steps, we have some clusters </a:t>
            </a:r>
          </a:p>
          <a:p>
            <a:pPr lvl="1"/>
            <a:endParaRPr lang="en-US" dirty="0" smtClean="0"/>
          </a:p>
        </p:txBody>
      </p:sp>
      <p:sp>
        <p:nvSpPr>
          <p:cNvPr id="90" name="Freeform 4"/>
          <p:cNvSpPr>
            <a:spLocks/>
          </p:cNvSpPr>
          <p:nvPr/>
        </p:nvSpPr>
        <p:spPr bwMode="auto">
          <a:xfrm>
            <a:off x="5513" y="4477043"/>
            <a:ext cx="5461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1" name="Freeform 5"/>
          <p:cNvSpPr>
            <a:spLocks/>
          </p:cNvSpPr>
          <p:nvPr/>
        </p:nvSpPr>
        <p:spPr bwMode="auto">
          <a:xfrm rot="16200000">
            <a:off x="996113" y="3257843"/>
            <a:ext cx="762000" cy="914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2" name="Freeform 6"/>
          <p:cNvSpPr>
            <a:spLocks/>
          </p:cNvSpPr>
          <p:nvPr/>
        </p:nvSpPr>
        <p:spPr bwMode="auto">
          <a:xfrm rot="10800000">
            <a:off x="2748713" y="3638843"/>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3" name="Freeform 7"/>
          <p:cNvSpPr>
            <a:spLocks/>
          </p:cNvSpPr>
          <p:nvPr/>
        </p:nvSpPr>
        <p:spPr bwMode="auto">
          <a:xfrm>
            <a:off x="691313" y="5543843"/>
            <a:ext cx="7747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4" name="Freeform 8"/>
          <p:cNvSpPr>
            <a:spLocks/>
          </p:cNvSpPr>
          <p:nvPr/>
        </p:nvSpPr>
        <p:spPr bwMode="auto">
          <a:xfrm rot="10800000">
            <a:off x="1986713" y="5467643"/>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5" name="Text Box 9"/>
          <p:cNvSpPr txBox="1">
            <a:spLocks noChangeArrowheads="1"/>
          </p:cNvSpPr>
          <p:nvPr/>
        </p:nvSpPr>
        <p:spPr bwMode="auto">
          <a:xfrm>
            <a:off x="81713" y="47818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96" name="Text Box 10"/>
          <p:cNvSpPr txBox="1">
            <a:spLocks noChangeArrowheads="1"/>
          </p:cNvSpPr>
          <p:nvPr/>
        </p:nvSpPr>
        <p:spPr bwMode="auto">
          <a:xfrm>
            <a:off x="2824913" y="39436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97" name="Text Box 11"/>
          <p:cNvSpPr txBox="1">
            <a:spLocks noChangeArrowheads="1"/>
          </p:cNvSpPr>
          <p:nvPr/>
        </p:nvSpPr>
        <p:spPr bwMode="auto">
          <a:xfrm>
            <a:off x="919913" y="57724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98" name="Text Box 12"/>
          <p:cNvSpPr txBox="1">
            <a:spLocks noChangeArrowheads="1"/>
          </p:cNvSpPr>
          <p:nvPr/>
        </p:nvSpPr>
        <p:spPr bwMode="auto">
          <a:xfrm>
            <a:off x="2139113" y="56962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99" name="Text Box 13"/>
          <p:cNvSpPr txBox="1">
            <a:spLocks noChangeArrowheads="1"/>
          </p:cNvSpPr>
          <p:nvPr/>
        </p:nvSpPr>
        <p:spPr bwMode="auto">
          <a:xfrm>
            <a:off x="1148513" y="356264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grpSp>
        <p:nvGrpSpPr>
          <p:cNvPr id="100" name="Group 14"/>
          <p:cNvGrpSpPr>
            <a:grpSpLocks/>
          </p:cNvGrpSpPr>
          <p:nvPr/>
        </p:nvGrpSpPr>
        <p:grpSpPr bwMode="auto">
          <a:xfrm>
            <a:off x="4882313" y="2251368"/>
            <a:ext cx="2895600" cy="2212975"/>
            <a:chOff x="3456" y="1440"/>
            <a:chExt cx="1872" cy="1503"/>
          </a:xfrm>
        </p:grpSpPr>
        <p:sp>
          <p:nvSpPr>
            <p:cNvPr id="101" name="Text Box 15"/>
            <p:cNvSpPr txBox="1">
              <a:spLocks noChangeArrowheads="1"/>
            </p:cNvSpPr>
            <p:nvPr/>
          </p:nvSpPr>
          <p:spPr bwMode="auto">
            <a:xfrm>
              <a:off x="4032"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102" name="Text Box 16"/>
            <p:cNvSpPr txBox="1">
              <a:spLocks noChangeArrowheads="1"/>
            </p:cNvSpPr>
            <p:nvPr/>
          </p:nvSpPr>
          <p:spPr bwMode="auto">
            <a:xfrm>
              <a:off x="3744"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103" name="Line 17"/>
            <p:cNvSpPr>
              <a:spLocks noChangeShapeType="1"/>
            </p:cNvSpPr>
            <p:nvPr/>
          </p:nvSpPr>
          <p:spPr bwMode="auto">
            <a:xfrm>
              <a:off x="3696"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8"/>
            <p:cNvSpPr>
              <a:spLocks noChangeShapeType="1"/>
            </p:cNvSpPr>
            <p:nvPr/>
          </p:nvSpPr>
          <p:spPr bwMode="auto">
            <a:xfrm>
              <a:off x="3504" y="163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19"/>
            <p:cNvSpPr>
              <a:spLocks noChangeShapeType="1"/>
            </p:cNvSpPr>
            <p:nvPr/>
          </p:nvSpPr>
          <p:spPr bwMode="auto">
            <a:xfrm>
              <a:off x="5280"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20"/>
            <p:cNvSpPr>
              <a:spLocks noChangeShapeType="1"/>
            </p:cNvSpPr>
            <p:nvPr/>
          </p:nvSpPr>
          <p:spPr bwMode="auto">
            <a:xfrm>
              <a:off x="3504" y="2928"/>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Text Box 21"/>
            <p:cNvSpPr txBox="1">
              <a:spLocks noChangeArrowheads="1"/>
            </p:cNvSpPr>
            <p:nvPr/>
          </p:nvSpPr>
          <p:spPr bwMode="auto">
            <a:xfrm>
              <a:off x="3456" y="168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108" name="Text Box 22"/>
            <p:cNvSpPr txBox="1">
              <a:spLocks noChangeArrowheads="1"/>
            </p:cNvSpPr>
            <p:nvPr/>
          </p:nvSpPr>
          <p:spPr bwMode="auto">
            <a:xfrm>
              <a:off x="3456" y="2207"/>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109" name="Text Box 23"/>
            <p:cNvSpPr txBox="1">
              <a:spLocks noChangeArrowheads="1"/>
            </p:cNvSpPr>
            <p:nvPr/>
          </p:nvSpPr>
          <p:spPr bwMode="auto">
            <a:xfrm>
              <a:off x="3456" y="2736"/>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110" name="Text Box 24"/>
            <p:cNvSpPr txBox="1">
              <a:spLocks noChangeArrowheads="1"/>
            </p:cNvSpPr>
            <p:nvPr/>
          </p:nvSpPr>
          <p:spPr bwMode="auto">
            <a:xfrm>
              <a:off x="3456" y="2496"/>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111" name="Text Box 25"/>
            <p:cNvSpPr txBox="1">
              <a:spLocks noChangeArrowheads="1"/>
            </p:cNvSpPr>
            <p:nvPr/>
          </p:nvSpPr>
          <p:spPr bwMode="auto">
            <a:xfrm>
              <a:off x="3456" y="1968"/>
              <a:ext cx="33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112" name="Text Box 26"/>
            <p:cNvSpPr txBox="1">
              <a:spLocks noChangeArrowheads="1"/>
            </p:cNvSpPr>
            <p:nvPr/>
          </p:nvSpPr>
          <p:spPr bwMode="auto">
            <a:xfrm>
              <a:off x="4368"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113" name="Text Box 27"/>
            <p:cNvSpPr txBox="1">
              <a:spLocks noChangeArrowheads="1"/>
            </p:cNvSpPr>
            <p:nvPr/>
          </p:nvSpPr>
          <p:spPr bwMode="auto">
            <a:xfrm>
              <a:off x="4704"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114" name="Text Box 28"/>
            <p:cNvSpPr txBox="1">
              <a:spLocks noChangeArrowheads="1"/>
            </p:cNvSpPr>
            <p:nvPr/>
          </p:nvSpPr>
          <p:spPr bwMode="auto">
            <a:xfrm>
              <a:off x="4992"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115" name="Line 29"/>
            <p:cNvSpPr>
              <a:spLocks noChangeShapeType="1"/>
            </p:cNvSpPr>
            <p:nvPr/>
          </p:nvSpPr>
          <p:spPr bwMode="auto">
            <a:xfrm>
              <a:off x="3504" y="187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30"/>
            <p:cNvSpPr>
              <a:spLocks noChangeShapeType="1"/>
            </p:cNvSpPr>
            <p:nvPr/>
          </p:nvSpPr>
          <p:spPr bwMode="auto">
            <a:xfrm>
              <a:off x="3504" y="240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31"/>
            <p:cNvSpPr>
              <a:spLocks noChangeShapeType="1"/>
            </p:cNvSpPr>
            <p:nvPr/>
          </p:nvSpPr>
          <p:spPr bwMode="auto">
            <a:xfrm>
              <a:off x="3504" y="216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32"/>
            <p:cNvSpPr>
              <a:spLocks noChangeShapeType="1"/>
            </p:cNvSpPr>
            <p:nvPr/>
          </p:nvSpPr>
          <p:spPr bwMode="auto">
            <a:xfrm>
              <a:off x="3504" y="264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33"/>
            <p:cNvSpPr>
              <a:spLocks noChangeShapeType="1"/>
            </p:cNvSpPr>
            <p:nvPr/>
          </p:nvSpPr>
          <p:spPr bwMode="auto">
            <a:xfrm>
              <a:off x="4032"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34"/>
            <p:cNvSpPr>
              <a:spLocks noChangeShapeType="1"/>
            </p:cNvSpPr>
            <p:nvPr/>
          </p:nvSpPr>
          <p:spPr bwMode="auto">
            <a:xfrm>
              <a:off x="4320"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35"/>
            <p:cNvSpPr>
              <a:spLocks noChangeShapeType="1"/>
            </p:cNvSpPr>
            <p:nvPr/>
          </p:nvSpPr>
          <p:spPr bwMode="auto">
            <a:xfrm>
              <a:off x="4656"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36"/>
            <p:cNvSpPr>
              <a:spLocks noChangeShapeType="1"/>
            </p:cNvSpPr>
            <p:nvPr/>
          </p:nvSpPr>
          <p:spPr bwMode="auto">
            <a:xfrm>
              <a:off x="4992"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 name="Text Box 37"/>
          <p:cNvSpPr txBox="1">
            <a:spLocks noChangeArrowheads="1"/>
          </p:cNvSpPr>
          <p:nvPr/>
        </p:nvSpPr>
        <p:spPr bwMode="auto">
          <a:xfrm>
            <a:off x="5187113" y="4461168"/>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a:latin typeface="Calibri" panose="020F0502020204030204" pitchFamily="34" charset="0"/>
                <a:cs typeface="Arial" panose="020B0604020202020204" pitchFamily="34" charset="0"/>
              </a:rPr>
              <a:t>Proximity Matrix</a:t>
            </a:r>
          </a:p>
        </p:txBody>
      </p:sp>
      <p:graphicFrame>
        <p:nvGraphicFramePr>
          <p:cNvPr id="124" name="Object 1024"/>
          <p:cNvGraphicFramePr>
            <a:graphicFrameLocks noGrp="1" noChangeAspect="1"/>
          </p:cNvGraphicFramePr>
          <p:nvPr>
            <p:ph sz="half" idx="4294967295"/>
            <p:extLst/>
          </p:nvPr>
        </p:nvGraphicFramePr>
        <p:xfrm>
          <a:off x="4288588" y="4865981"/>
          <a:ext cx="4083050" cy="1611312"/>
        </p:xfrm>
        <a:graphic>
          <a:graphicData uri="http://schemas.openxmlformats.org/presentationml/2006/ole">
            <mc:AlternateContent xmlns:mc="http://schemas.openxmlformats.org/markup-compatibility/2006">
              <mc:Choice xmlns:v="urn:schemas-microsoft-com:vml" Requires="v">
                <p:oleObj spid="_x0000_s9288" name="Visio" r:id="rId4" imgW="7591349" imgH="2996548" progId="">
                  <p:embed/>
                </p:oleObj>
              </mc:Choice>
              <mc:Fallback>
                <p:oleObj name="Visio" r:id="rId4" imgW="7591349" imgH="2996548"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8588" y="4865981"/>
                        <a:ext cx="4083050" cy="161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4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Intermediate Situation</a:t>
            </a:r>
          </a:p>
        </p:txBody>
      </p:sp>
      <p:sp>
        <p:nvSpPr>
          <p:cNvPr id="42" name="Rectangle 4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568632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Dr. N MEHALA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370638" y="1383258"/>
            <a:ext cx="7886700" cy="4811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We want to merge the two closest clusters (C2 and C5)  and update the proximity matrix. </a:t>
            </a:r>
          </a:p>
          <a:p>
            <a:pPr marL="457200" lvl="1" indent="0">
              <a:buNone/>
            </a:pPr>
            <a:endParaRPr lang="en-US" dirty="0" smtClean="0"/>
          </a:p>
        </p:txBody>
      </p:sp>
      <p:sp>
        <p:nvSpPr>
          <p:cNvPr id="41" name="Freeform 4"/>
          <p:cNvSpPr>
            <a:spLocks/>
          </p:cNvSpPr>
          <p:nvPr/>
        </p:nvSpPr>
        <p:spPr bwMode="auto">
          <a:xfrm>
            <a:off x="65838" y="4491403"/>
            <a:ext cx="5461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2" name="Freeform 5"/>
          <p:cNvSpPr>
            <a:spLocks/>
          </p:cNvSpPr>
          <p:nvPr/>
        </p:nvSpPr>
        <p:spPr bwMode="auto">
          <a:xfrm rot="16200000">
            <a:off x="1056438" y="3272203"/>
            <a:ext cx="762000" cy="914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3" name="Freeform 6"/>
          <p:cNvSpPr>
            <a:spLocks/>
          </p:cNvSpPr>
          <p:nvPr/>
        </p:nvSpPr>
        <p:spPr bwMode="auto">
          <a:xfrm rot="10800000">
            <a:off x="2809038" y="3653203"/>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4" name="Freeform 7"/>
          <p:cNvSpPr>
            <a:spLocks/>
          </p:cNvSpPr>
          <p:nvPr/>
        </p:nvSpPr>
        <p:spPr bwMode="auto">
          <a:xfrm>
            <a:off x="751638" y="5558203"/>
            <a:ext cx="7747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5" name="Freeform 8"/>
          <p:cNvSpPr>
            <a:spLocks/>
          </p:cNvSpPr>
          <p:nvPr/>
        </p:nvSpPr>
        <p:spPr bwMode="auto">
          <a:xfrm rot="10800000">
            <a:off x="2047038" y="5482003"/>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46" name="Text Box 9"/>
          <p:cNvSpPr txBox="1">
            <a:spLocks noChangeArrowheads="1"/>
          </p:cNvSpPr>
          <p:nvPr/>
        </p:nvSpPr>
        <p:spPr bwMode="auto">
          <a:xfrm>
            <a:off x="142038" y="47962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47" name="Text Box 10"/>
          <p:cNvSpPr txBox="1">
            <a:spLocks noChangeArrowheads="1"/>
          </p:cNvSpPr>
          <p:nvPr/>
        </p:nvSpPr>
        <p:spPr bwMode="auto">
          <a:xfrm>
            <a:off x="2885238" y="39580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48" name="Text Box 11"/>
          <p:cNvSpPr txBox="1">
            <a:spLocks noChangeArrowheads="1"/>
          </p:cNvSpPr>
          <p:nvPr/>
        </p:nvSpPr>
        <p:spPr bwMode="auto">
          <a:xfrm>
            <a:off x="980238" y="57868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49" name="Text Box 12"/>
          <p:cNvSpPr txBox="1">
            <a:spLocks noChangeArrowheads="1"/>
          </p:cNvSpPr>
          <p:nvPr/>
        </p:nvSpPr>
        <p:spPr bwMode="auto">
          <a:xfrm>
            <a:off x="2199438" y="57106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50" name="Text Box 13"/>
          <p:cNvSpPr txBox="1">
            <a:spLocks noChangeArrowheads="1"/>
          </p:cNvSpPr>
          <p:nvPr/>
        </p:nvSpPr>
        <p:spPr bwMode="auto">
          <a:xfrm>
            <a:off x="1208838" y="357700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grpSp>
        <p:nvGrpSpPr>
          <p:cNvPr id="51" name="Group 14"/>
          <p:cNvGrpSpPr>
            <a:grpSpLocks/>
          </p:cNvGrpSpPr>
          <p:nvPr/>
        </p:nvGrpSpPr>
        <p:grpSpPr bwMode="auto">
          <a:xfrm>
            <a:off x="4868026" y="1868853"/>
            <a:ext cx="2971800" cy="2193925"/>
            <a:chOff x="3456" y="1094"/>
            <a:chExt cx="1920" cy="1503"/>
          </a:xfrm>
        </p:grpSpPr>
        <p:sp>
          <p:nvSpPr>
            <p:cNvPr id="52" name="Text Box 15"/>
            <p:cNvSpPr txBox="1">
              <a:spLocks noChangeArrowheads="1"/>
            </p:cNvSpPr>
            <p:nvPr/>
          </p:nvSpPr>
          <p:spPr bwMode="auto">
            <a:xfrm>
              <a:off x="4032"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53" name="Text Box 16"/>
            <p:cNvSpPr txBox="1">
              <a:spLocks noChangeArrowheads="1"/>
            </p:cNvSpPr>
            <p:nvPr/>
          </p:nvSpPr>
          <p:spPr bwMode="auto">
            <a:xfrm>
              <a:off x="3744"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54" name="Line 17"/>
            <p:cNvSpPr>
              <a:spLocks noChangeShapeType="1"/>
            </p:cNvSpPr>
            <p:nvPr/>
          </p:nvSpPr>
          <p:spPr bwMode="auto">
            <a:xfrm>
              <a:off x="3696"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18"/>
            <p:cNvSpPr>
              <a:spLocks noChangeShapeType="1"/>
            </p:cNvSpPr>
            <p:nvPr/>
          </p:nvSpPr>
          <p:spPr bwMode="auto">
            <a:xfrm>
              <a:off x="3504" y="1286"/>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19"/>
            <p:cNvSpPr>
              <a:spLocks noChangeShapeType="1"/>
            </p:cNvSpPr>
            <p:nvPr/>
          </p:nvSpPr>
          <p:spPr bwMode="auto">
            <a:xfrm>
              <a:off x="5280"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20"/>
            <p:cNvSpPr>
              <a:spLocks noChangeShapeType="1"/>
            </p:cNvSpPr>
            <p:nvPr/>
          </p:nvSpPr>
          <p:spPr bwMode="auto">
            <a:xfrm>
              <a:off x="3504" y="258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Text Box 21"/>
            <p:cNvSpPr txBox="1">
              <a:spLocks noChangeArrowheads="1"/>
            </p:cNvSpPr>
            <p:nvPr/>
          </p:nvSpPr>
          <p:spPr bwMode="auto">
            <a:xfrm>
              <a:off x="3456" y="133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59" name="Text Box 22"/>
            <p:cNvSpPr txBox="1">
              <a:spLocks noChangeArrowheads="1"/>
            </p:cNvSpPr>
            <p:nvPr/>
          </p:nvSpPr>
          <p:spPr bwMode="auto">
            <a:xfrm>
              <a:off x="3456" y="1862"/>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60" name="Text Box 23"/>
            <p:cNvSpPr txBox="1">
              <a:spLocks noChangeArrowheads="1"/>
            </p:cNvSpPr>
            <p:nvPr/>
          </p:nvSpPr>
          <p:spPr bwMode="auto">
            <a:xfrm>
              <a:off x="3456" y="2389"/>
              <a:ext cx="33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61" name="Text Box 24"/>
            <p:cNvSpPr txBox="1">
              <a:spLocks noChangeArrowheads="1"/>
            </p:cNvSpPr>
            <p:nvPr/>
          </p:nvSpPr>
          <p:spPr bwMode="auto">
            <a:xfrm>
              <a:off x="3456" y="2150"/>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62" name="Text Box 25"/>
            <p:cNvSpPr txBox="1">
              <a:spLocks noChangeArrowheads="1"/>
            </p:cNvSpPr>
            <p:nvPr/>
          </p:nvSpPr>
          <p:spPr bwMode="auto">
            <a:xfrm>
              <a:off x="3456" y="1622"/>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a:t>
              </a:r>
            </a:p>
          </p:txBody>
        </p:sp>
        <p:sp>
          <p:nvSpPr>
            <p:cNvPr id="63" name="Text Box 26"/>
            <p:cNvSpPr txBox="1">
              <a:spLocks noChangeArrowheads="1"/>
            </p:cNvSpPr>
            <p:nvPr/>
          </p:nvSpPr>
          <p:spPr bwMode="auto">
            <a:xfrm>
              <a:off x="4368"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64" name="Text Box 27"/>
            <p:cNvSpPr txBox="1">
              <a:spLocks noChangeArrowheads="1"/>
            </p:cNvSpPr>
            <p:nvPr/>
          </p:nvSpPr>
          <p:spPr bwMode="auto">
            <a:xfrm>
              <a:off x="4704"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65" name="Text Box 28"/>
            <p:cNvSpPr txBox="1">
              <a:spLocks noChangeArrowheads="1"/>
            </p:cNvSpPr>
            <p:nvPr/>
          </p:nvSpPr>
          <p:spPr bwMode="auto">
            <a:xfrm>
              <a:off x="4992"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C5</a:t>
              </a:r>
            </a:p>
          </p:txBody>
        </p:sp>
        <p:sp>
          <p:nvSpPr>
            <p:cNvPr id="66" name="Line 29"/>
            <p:cNvSpPr>
              <a:spLocks noChangeShapeType="1"/>
            </p:cNvSpPr>
            <p:nvPr/>
          </p:nvSpPr>
          <p:spPr bwMode="auto">
            <a:xfrm>
              <a:off x="3504" y="1526"/>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30"/>
            <p:cNvSpPr>
              <a:spLocks noChangeShapeType="1"/>
            </p:cNvSpPr>
            <p:nvPr/>
          </p:nvSpPr>
          <p:spPr bwMode="auto">
            <a:xfrm>
              <a:off x="3504" y="205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31"/>
            <p:cNvSpPr>
              <a:spLocks noChangeShapeType="1"/>
            </p:cNvSpPr>
            <p:nvPr/>
          </p:nvSpPr>
          <p:spPr bwMode="auto">
            <a:xfrm>
              <a:off x="3504" y="181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32"/>
            <p:cNvSpPr>
              <a:spLocks noChangeShapeType="1"/>
            </p:cNvSpPr>
            <p:nvPr/>
          </p:nvSpPr>
          <p:spPr bwMode="auto">
            <a:xfrm>
              <a:off x="3504" y="229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33"/>
            <p:cNvSpPr>
              <a:spLocks noChangeShapeType="1"/>
            </p:cNvSpPr>
            <p:nvPr/>
          </p:nvSpPr>
          <p:spPr bwMode="auto">
            <a:xfrm>
              <a:off x="4032"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34"/>
            <p:cNvSpPr>
              <a:spLocks noChangeShapeType="1"/>
            </p:cNvSpPr>
            <p:nvPr/>
          </p:nvSpPr>
          <p:spPr bwMode="auto">
            <a:xfrm>
              <a:off x="4320"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35"/>
            <p:cNvSpPr>
              <a:spLocks noChangeShapeType="1"/>
            </p:cNvSpPr>
            <p:nvPr/>
          </p:nvSpPr>
          <p:spPr bwMode="auto">
            <a:xfrm>
              <a:off x="4656"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36"/>
            <p:cNvSpPr>
              <a:spLocks noChangeShapeType="1"/>
            </p:cNvSpPr>
            <p:nvPr/>
          </p:nvSpPr>
          <p:spPr bwMode="auto">
            <a:xfrm>
              <a:off x="4992"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Rectangle 37" descr="Wide downward diagonal"/>
            <p:cNvSpPr>
              <a:spLocks noChangeArrowheads="1"/>
            </p:cNvSpPr>
            <p:nvPr/>
          </p:nvSpPr>
          <p:spPr bwMode="auto">
            <a:xfrm>
              <a:off x="3696" y="1526"/>
              <a:ext cx="1584" cy="288"/>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5" name="Rectangle 38" descr="Wide downward diagonal"/>
            <p:cNvSpPr>
              <a:spLocks noChangeArrowheads="1"/>
            </p:cNvSpPr>
            <p:nvPr/>
          </p:nvSpPr>
          <p:spPr bwMode="auto">
            <a:xfrm>
              <a:off x="3696" y="2294"/>
              <a:ext cx="1584" cy="288"/>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6" name="Rectangle 39" descr="Wide downward diagonal"/>
            <p:cNvSpPr>
              <a:spLocks noChangeArrowheads="1"/>
            </p:cNvSpPr>
            <p:nvPr/>
          </p:nvSpPr>
          <p:spPr bwMode="auto">
            <a:xfrm rot="5400000">
              <a:off x="3521" y="1783"/>
              <a:ext cx="1298" cy="299"/>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7" name="Rectangle 40" descr="Wide downward diagonal"/>
            <p:cNvSpPr>
              <a:spLocks noChangeArrowheads="1"/>
            </p:cNvSpPr>
            <p:nvPr/>
          </p:nvSpPr>
          <p:spPr bwMode="auto">
            <a:xfrm rot="5400000">
              <a:off x="4477" y="1778"/>
              <a:ext cx="1297" cy="311"/>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grpSp>
      <p:sp>
        <p:nvSpPr>
          <p:cNvPr id="78" name="Oval 41"/>
          <p:cNvSpPr>
            <a:spLocks noChangeArrowheads="1"/>
          </p:cNvSpPr>
          <p:nvPr/>
        </p:nvSpPr>
        <p:spPr bwMode="auto">
          <a:xfrm>
            <a:off x="446838" y="5253403"/>
            <a:ext cx="2514600" cy="1295400"/>
          </a:xfrm>
          <a:prstGeom prst="ellipse">
            <a:avLst/>
          </a:prstGeom>
          <a:noFill/>
          <a:ln w="254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9" name="Text Box 42"/>
          <p:cNvSpPr txBox="1">
            <a:spLocks noChangeArrowheads="1"/>
          </p:cNvSpPr>
          <p:nvPr/>
        </p:nvSpPr>
        <p:spPr bwMode="auto">
          <a:xfrm>
            <a:off x="5207751" y="4113578"/>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a:latin typeface="Calibri" panose="020F0502020204030204" pitchFamily="34" charset="0"/>
                <a:cs typeface="Arial" panose="020B0604020202020204" pitchFamily="34" charset="0"/>
              </a:rPr>
              <a:t>Proximity Matrix</a:t>
            </a:r>
          </a:p>
        </p:txBody>
      </p:sp>
      <p:graphicFrame>
        <p:nvGraphicFramePr>
          <p:cNvPr id="80" name="Object 1024"/>
          <p:cNvGraphicFramePr>
            <a:graphicFrameLocks noGrp="1" noChangeAspect="1"/>
          </p:cNvGraphicFramePr>
          <p:nvPr>
            <p:ph sz="half" idx="4294967295"/>
            <p:extLst/>
          </p:nvPr>
        </p:nvGraphicFramePr>
        <p:xfrm>
          <a:off x="4288588" y="4499341"/>
          <a:ext cx="4083050" cy="1846262"/>
        </p:xfrm>
        <a:graphic>
          <a:graphicData uri="http://schemas.openxmlformats.org/presentationml/2006/ole">
            <mc:AlternateContent xmlns:mc="http://schemas.openxmlformats.org/markup-compatibility/2006">
              <mc:Choice xmlns:v="urn:schemas-microsoft-com:vml" Requires="v">
                <p:oleObj spid="_x0000_s10312" name="Visio" r:id="rId4" imgW="7591349" imgH="3431733" progId="">
                  <p:embed/>
                </p:oleObj>
              </mc:Choice>
              <mc:Fallback>
                <p:oleObj name="Visio" r:id="rId4" imgW="7591349" imgH="3431733"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8588" y="4499341"/>
                        <a:ext cx="4083050" cy="184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Rectangle 8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Intermediate Situation</a:t>
            </a:r>
          </a:p>
        </p:txBody>
      </p:sp>
      <p:sp>
        <p:nvSpPr>
          <p:cNvPr id="82" name="Rectangle 8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793028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371880" y="1564640"/>
            <a:ext cx="7886700" cy="4811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The question is “How do we update the proximity matrix</a:t>
            </a:r>
            <a:r>
              <a:rPr lang="en-US" sz="2400" dirty="0" smtClean="0"/>
              <a:t>?”</a:t>
            </a:r>
          </a:p>
        </p:txBody>
      </p:sp>
      <p:sp>
        <p:nvSpPr>
          <p:cNvPr id="81" name="Freeform 4"/>
          <p:cNvSpPr>
            <a:spLocks/>
          </p:cNvSpPr>
          <p:nvPr/>
        </p:nvSpPr>
        <p:spPr bwMode="auto">
          <a:xfrm>
            <a:off x="0" y="4416495"/>
            <a:ext cx="5461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2" name="Freeform 5"/>
          <p:cNvSpPr>
            <a:spLocks/>
          </p:cNvSpPr>
          <p:nvPr/>
        </p:nvSpPr>
        <p:spPr bwMode="auto">
          <a:xfrm rot="16200000">
            <a:off x="990600" y="3197295"/>
            <a:ext cx="762000" cy="914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3" name="Freeform 6"/>
          <p:cNvSpPr>
            <a:spLocks/>
          </p:cNvSpPr>
          <p:nvPr/>
        </p:nvSpPr>
        <p:spPr bwMode="auto">
          <a:xfrm rot="10800000">
            <a:off x="2743200" y="3578295"/>
            <a:ext cx="685800" cy="7620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4" name="Freeform 7"/>
          <p:cNvSpPr>
            <a:spLocks/>
          </p:cNvSpPr>
          <p:nvPr/>
        </p:nvSpPr>
        <p:spPr bwMode="auto">
          <a:xfrm>
            <a:off x="857250" y="4841945"/>
            <a:ext cx="2362200" cy="7731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5" name="Text Box 8"/>
          <p:cNvSpPr txBox="1">
            <a:spLocks noChangeArrowheads="1"/>
          </p:cNvSpPr>
          <p:nvPr/>
        </p:nvSpPr>
        <p:spPr bwMode="auto">
          <a:xfrm>
            <a:off x="76200" y="472129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86" name="Text Box 9"/>
          <p:cNvSpPr txBox="1">
            <a:spLocks noChangeArrowheads="1"/>
          </p:cNvSpPr>
          <p:nvPr/>
        </p:nvSpPr>
        <p:spPr bwMode="auto">
          <a:xfrm>
            <a:off x="2819400" y="388309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87" name="Text Box 10"/>
          <p:cNvSpPr txBox="1">
            <a:spLocks noChangeArrowheads="1"/>
          </p:cNvSpPr>
          <p:nvPr/>
        </p:nvSpPr>
        <p:spPr bwMode="auto">
          <a:xfrm>
            <a:off x="1474788" y="5075308"/>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 U C5</a:t>
            </a:r>
          </a:p>
        </p:txBody>
      </p:sp>
      <p:sp>
        <p:nvSpPr>
          <p:cNvPr id="88" name="Text Box 11"/>
          <p:cNvSpPr txBox="1">
            <a:spLocks noChangeArrowheads="1"/>
          </p:cNvSpPr>
          <p:nvPr/>
        </p:nvSpPr>
        <p:spPr bwMode="auto">
          <a:xfrm>
            <a:off x="1143000" y="350209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89" name="Text Box 12"/>
          <p:cNvSpPr txBox="1">
            <a:spLocks noChangeArrowheads="1"/>
          </p:cNvSpPr>
          <p:nvPr/>
        </p:nvSpPr>
        <p:spPr bwMode="auto">
          <a:xfrm>
            <a:off x="5562600" y="327349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        ?        ?        ?    	   </a:t>
            </a:r>
          </a:p>
        </p:txBody>
      </p:sp>
      <p:sp>
        <p:nvSpPr>
          <p:cNvPr id="90" name="Text Box 13"/>
          <p:cNvSpPr txBox="1">
            <a:spLocks noChangeArrowheads="1"/>
          </p:cNvSpPr>
          <p:nvPr/>
        </p:nvSpPr>
        <p:spPr bwMode="auto">
          <a:xfrm>
            <a:off x="6042025" y="2892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a:t>
            </a:r>
          </a:p>
        </p:txBody>
      </p:sp>
      <p:sp>
        <p:nvSpPr>
          <p:cNvPr id="91" name="Text Box 14"/>
          <p:cNvSpPr txBox="1">
            <a:spLocks noChangeArrowheads="1"/>
          </p:cNvSpPr>
          <p:nvPr/>
        </p:nvSpPr>
        <p:spPr bwMode="auto">
          <a:xfrm>
            <a:off x="6042025" y="37306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a:t>
            </a:r>
          </a:p>
        </p:txBody>
      </p:sp>
      <p:sp>
        <p:nvSpPr>
          <p:cNvPr id="92" name="Text Box 15"/>
          <p:cNvSpPr txBox="1">
            <a:spLocks noChangeArrowheads="1"/>
          </p:cNvSpPr>
          <p:nvPr/>
        </p:nvSpPr>
        <p:spPr bwMode="auto">
          <a:xfrm>
            <a:off x="6042025" y="41116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a:t>
            </a:r>
          </a:p>
        </p:txBody>
      </p:sp>
      <p:sp>
        <p:nvSpPr>
          <p:cNvPr id="93" name="Text Box 16"/>
          <p:cNvSpPr txBox="1">
            <a:spLocks noChangeArrowheads="1"/>
          </p:cNvSpPr>
          <p:nvPr/>
        </p:nvSpPr>
        <p:spPr bwMode="auto">
          <a:xfrm>
            <a:off x="5851525" y="2573919"/>
            <a:ext cx="914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200" dirty="0">
                <a:latin typeface="Calibri" panose="020F0502020204030204" pitchFamily="34" charset="0"/>
                <a:cs typeface="Arial" panose="020B0604020202020204" pitchFamily="34" charset="0"/>
              </a:rPr>
              <a:t>C2 U C5</a:t>
            </a:r>
          </a:p>
        </p:txBody>
      </p:sp>
      <p:sp>
        <p:nvSpPr>
          <p:cNvPr id="94" name="Text Box 17"/>
          <p:cNvSpPr txBox="1">
            <a:spLocks noChangeArrowheads="1"/>
          </p:cNvSpPr>
          <p:nvPr/>
        </p:nvSpPr>
        <p:spPr bwMode="auto">
          <a:xfrm>
            <a:off x="5486400" y="2511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95" name="Line 18"/>
          <p:cNvSpPr>
            <a:spLocks noChangeShapeType="1"/>
          </p:cNvSpPr>
          <p:nvPr/>
        </p:nvSpPr>
        <p:spPr bwMode="auto">
          <a:xfrm>
            <a:off x="54102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19"/>
          <p:cNvSpPr>
            <a:spLocks noChangeShapeType="1"/>
          </p:cNvSpPr>
          <p:nvPr/>
        </p:nvSpPr>
        <p:spPr bwMode="auto">
          <a:xfrm>
            <a:off x="5105400" y="28162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Text Box 20"/>
          <p:cNvSpPr txBox="1">
            <a:spLocks noChangeArrowheads="1"/>
          </p:cNvSpPr>
          <p:nvPr/>
        </p:nvSpPr>
        <p:spPr bwMode="auto">
          <a:xfrm>
            <a:off x="5029200" y="2892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C1</a:t>
            </a:r>
          </a:p>
        </p:txBody>
      </p:sp>
      <p:sp>
        <p:nvSpPr>
          <p:cNvPr id="98" name="Text Box 21"/>
          <p:cNvSpPr txBox="1">
            <a:spLocks noChangeArrowheads="1"/>
          </p:cNvSpPr>
          <p:nvPr/>
        </p:nvSpPr>
        <p:spPr bwMode="auto">
          <a:xfrm>
            <a:off x="5029200" y="37306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99" name="Text Box 22"/>
          <p:cNvSpPr txBox="1">
            <a:spLocks noChangeArrowheads="1"/>
          </p:cNvSpPr>
          <p:nvPr/>
        </p:nvSpPr>
        <p:spPr bwMode="auto">
          <a:xfrm>
            <a:off x="5029200" y="41878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100" name="Text Box 23"/>
          <p:cNvSpPr txBox="1">
            <a:spLocks noChangeArrowheads="1"/>
          </p:cNvSpPr>
          <p:nvPr/>
        </p:nvSpPr>
        <p:spPr bwMode="auto">
          <a:xfrm>
            <a:off x="4572000" y="3349695"/>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C2 U C5</a:t>
            </a:r>
          </a:p>
        </p:txBody>
      </p:sp>
      <p:sp>
        <p:nvSpPr>
          <p:cNvPr id="101" name="Text Box 24"/>
          <p:cNvSpPr txBox="1">
            <a:spLocks noChangeArrowheads="1"/>
          </p:cNvSpPr>
          <p:nvPr/>
        </p:nvSpPr>
        <p:spPr bwMode="auto">
          <a:xfrm>
            <a:off x="6477000" y="2511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C3</a:t>
            </a:r>
          </a:p>
        </p:txBody>
      </p:sp>
      <p:sp>
        <p:nvSpPr>
          <p:cNvPr id="102" name="Text Box 25"/>
          <p:cNvSpPr txBox="1">
            <a:spLocks noChangeArrowheads="1"/>
          </p:cNvSpPr>
          <p:nvPr/>
        </p:nvSpPr>
        <p:spPr bwMode="auto">
          <a:xfrm>
            <a:off x="7010400" y="251149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C4</a:t>
            </a:r>
          </a:p>
        </p:txBody>
      </p:sp>
      <p:sp>
        <p:nvSpPr>
          <p:cNvPr id="103" name="Line 26"/>
          <p:cNvSpPr>
            <a:spLocks noChangeShapeType="1"/>
          </p:cNvSpPr>
          <p:nvPr/>
        </p:nvSpPr>
        <p:spPr bwMode="auto">
          <a:xfrm>
            <a:off x="5105400" y="31972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27"/>
          <p:cNvSpPr>
            <a:spLocks noChangeShapeType="1"/>
          </p:cNvSpPr>
          <p:nvPr/>
        </p:nvSpPr>
        <p:spPr bwMode="auto">
          <a:xfrm>
            <a:off x="5105400" y="40354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28"/>
          <p:cNvSpPr>
            <a:spLocks noChangeShapeType="1"/>
          </p:cNvSpPr>
          <p:nvPr/>
        </p:nvSpPr>
        <p:spPr bwMode="auto">
          <a:xfrm>
            <a:off x="5105400" y="36544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29"/>
          <p:cNvSpPr>
            <a:spLocks noChangeShapeType="1"/>
          </p:cNvSpPr>
          <p:nvPr/>
        </p:nvSpPr>
        <p:spPr bwMode="auto">
          <a:xfrm>
            <a:off x="5105400" y="441649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30"/>
          <p:cNvSpPr>
            <a:spLocks noChangeShapeType="1"/>
          </p:cNvSpPr>
          <p:nvPr/>
        </p:nvSpPr>
        <p:spPr bwMode="auto">
          <a:xfrm>
            <a:off x="59436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31"/>
          <p:cNvSpPr>
            <a:spLocks noChangeShapeType="1"/>
          </p:cNvSpPr>
          <p:nvPr/>
        </p:nvSpPr>
        <p:spPr bwMode="auto">
          <a:xfrm>
            <a:off x="64008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32"/>
          <p:cNvSpPr>
            <a:spLocks noChangeShapeType="1"/>
          </p:cNvSpPr>
          <p:nvPr/>
        </p:nvSpPr>
        <p:spPr bwMode="auto">
          <a:xfrm>
            <a:off x="69342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33"/>
          <p:cNvSpPr>
            <a:spLocks noChangeShapeType="1"/>
          </p:cNvSpPr>
          <p:nvPr/>
        </p:nvSpPr>
        <p:spPr bwMode="auto">
          <a:xfrm>
            <a:off x="7467600" y="251149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Text Box 34"/>
          <p:cNvSpPr txBox="1">
            <a:spLocks noChangeArrowheads="1"/>
          </p:cNvSpPr>
          <p:nvPr/>
        </p:nvSpPr>
        <p:spPr bwMode="auto">
          <a:xfrm>
            <a:off x="5181600" y="4492695"/>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a:latin typeface="Calibri" panose="020F0502020204030204" pitchFamily="34" charset="0"/>
                <a:cs typeface="Arial" panose="020B0604020202020204" pitchFamily="34" charset="0"/>
              </a:rPr>
              <a:t>Proximity Matrix</a:t>
            </a:r>
          </a:p>
        </p:txBody>
      </p:sp>
      <p:graphicFrame>
        <p:nvGraphicFramePr>
          <p:cNvPr id="112" name="Object 1024"/>
          <p:cNvGraphicFramePr>
            <a:graphicFrameLocks noGrp="1" noChangeAspect="1"/>
          </p:cNvGraphicFramePr>
          <p:nvPr>
            <p:ph sz="half" idx="4294967295"/>
            <p:extLst/>
          </p:nvPr>
        </p:nvGraphicFramePr>
        <p:xfrm>
          <a:off x="4418013" y="4765745"/>
          <a:ext cx="4083050" cy="1965325"/>
        </p:xfrm>
        <a:graphic>
          <a:graphicData uri="http://schemas.openxmlformats.org/presentationml/2006/ole">
            <mc:AlternateContent xmlns:mc="http://schemas.openxmlformats.org/markup-compatibility/2006">
              <mc:Choice xmlns:v="urn:schemas-microsoft-com:vml" Requires="v">
                <p:oleObj spid="_x0000_s11336" name="Visio" r:id="rId4" imgW="7591349" imgH="3654718" progId="">
                  <p:embed/>
                </p:oleObj>
              </mc:Choice>
              <mc:Fallback>
                <p:oleObj name="Visio" r:id="rId4" imgW="7591349" imgH="3654718"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8013" y="4765745"/>
                        <a:ext cx="40830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3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Intermediate Situation: After Merging </a:t>
            </a:r>
          </a:p>
        </p:txBody>
      </p:sp>
      <p:sp>
        <p:nvSpPr>
          <p:cNvPr id="39" name="Rectangle 3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111614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419100" y="3899126"/>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function</a:t>
            </a:r>
          </a:p>
          <a:p>
            <a:pPr lvl="1">
              <a:lnSpc>
                <a:spcPct val="100000"/>
              </a:lnSpc>
              <a:spcBef>
                <a:spcPts val="200"/>
              </a:spcBef>
              <a:spcAft>
                <a:spcPts val="200"/>
              </a:spcAft>
              <a:buClr>
                <a:srgbClr val="0C7B9C"/>
              </a:buClr>
              <a:buFont typeface="Arial" panose="020B0604020202020204" pitchFamily="34" charset="0"/>
              <a:buChar char="–"/>
            </a:pPr>
            <a:r>
              <a:rPr lang="en-US" dirty="0">
                <a:latin typeface="Calibri" panose="020F0502020204030204" pitchFamily="34" charset="0"/>
                <a:cs typeface="Arial" panose="020B0604020202020204" pitchFamily="34" charset="0"/>
              </a:rPr>
              <a:t>Ward’s Method uses squared error</a:t>
            </a:r>
          </a:p>
        </p:txBody>
      </p:sp>
      <p:grpSp>
        <p:nvGrpSpPr>
          <p:cNvPr id="3" name="Group 2"/>
          <p:cNvGrpSpPr/>
          <p:nvPr/>
        </p:nvGrpSpPr>
        <p:grpSpPr>
          <a:xfrm>
            <a:off x="304801" y="1560513"/>
            <a:ext cx="4419600" cy="1828800"/>
            <a:chOff x="685800" y="1066800"/>
            <a:chExt cx="4419600" cy="1828800"/>
          </a:xfrm>
        </p:grpSpPr>
        <p:sp>
          <p:nvSpPr>
            <p:cNvPr id="63" name="Line 29"/>
            <p:cNvSpPr>
              <a:spLocks noChangeShapeType="1"/>
            </p:cNvSpPr>
            <p:nvPr/>
          </p:nvSpPr>
          <p:spPr bwMode="auto">
            <a:xfrm>
              <a:off x="2209800" y="2057400"/>
              <a:ext cx="10668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 name="Text Box 30"/>
            <p:cNvSpPr txBox="1">
              <a:spLocks noChangeArrowheads="1"/>
            </p:cNvSpPr>
            <p:nvPr/>
          </p:nvSpPr>
          <p:spPr bwMode="auto">
            <a:xfrm>
              <a:off x="2209800" y="160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Similarity?</a:t>
              </a:r>
            </a:p>
          </p:txBody>
        </p:sp>
        <p:sp>
          <p:nvSpPr>
            <p:cNvPr id="65" name="Freeform 32"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Oval 33"/>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7" name="Oval 34"/>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8" name="Oval 35"/>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9" name="Oval 36"/>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0" name="Freeform 37"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Oval 38"/>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2" name="Oval 39"/>
            <p:cNvSpPr>
              <a:spLocks noChangeArrowheads="1"/>
            </p:cNvSpPr>
            <p:nvPr/>
          </p:nvSpPr>
          <p:spPr bwMode="auto">
            <a:xfrm rot="5400000" flipV="1">
              <a:off x="3516313" y="15986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3" name="Oval 40"/>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4" name="Oval 41"/>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grpSp>
      <p:grpSp>
        <p:nvGrpSpPr>
          <p:cNvPr id="2" name="Group 1"/>
          <p:cNvGrpSpPr/>
          <p:nvPr/>
        </p:nvGrpSpPr>
        <p:grpSpPr>
          <a:xfrm>
            <a:off x="5257800" y="1636713"/>
            <a:ext cx="3048000"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sp>
        <p:nvSpPr>
          <p:cNvPr id="76" name="Rectangle 7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77" name="Rectangle 7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722991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419100" y="3899126"/>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solidFill>
                  <a:srgbClr val="FF0000"/>
                </a:solidFill>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function</a:t>
            </a:r>
          </a:p>
          <a:p>
            <a:pPr lvl="1">
              <a:lnSpc>
                <a:spcPct val="100000"/>
              </a:lnSpc>
              <a:spcBef>
                <a:spcPts val="200"/>
              </a:spcBef>
              <a:spcAft>
                <a:spcPts val="200"/>
              </a:spcAft>
              <a:buClr>
                <a:srgbClr val="0C7B9C"/>
              </a:buClr>
              <a:buFont typeface="Arial" panose="020B0604020202020204" pitchFamily="34" charset="0"/>
              <a:buChar char="–"/>
            </a:pPr>
            <a:r>
              <a:rPr lang="en-US" dirty="0">
                <a:latin typeface="Calibri" panose="020F0502020204030204" pitchFamily="34" charset="0"/>
                <a:cs typeface="Arial" panose="020B0604020202020204" pitchFamily="34" charset="0"/>
              </a:rPr>
              <a:t>Ward’s Method uses squared error</a:t>
            </a:r>
          </a:p>
        </p:txBody>
      </p:sp>
      <p:grpSp>
        <p:nvGrpSpPr>
          <p:cNvPr id="2" name="Group 1"/>
          <p:cNvGrpSpPr/>
          <p:nvPr/>
        </p:nvGrpSpPr>
        <p:grpSpPr>
          <a:xfrm>
            <a:off x="4860926" y="1696147"/>
            <a:ext cx="3429000"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nvGrpSpPr>
          <p:cNvPr id="76" name="Group 75"/>
          <p:cNvGrpSpPr/>
          <p:nvPr/>
        </p:nvGrpSpPr>
        <p:grpSpPr>
          <a:xfrm>
            <a:off x="441326" y="1560513"/>
            <a:ext cx="4419600" cy="1828800"/>
            <a:chOff x="685800" y="1066800"/>
            <a:chExt cx="4419600" cy="1828800"/>
          </a:xfrm>
        </p:grpSpPr>
        <p:sp>
          <p:nvSpPr>
            <p:cNvPr id="77" name="Freeform 29"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Oval 30"/>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9" name="Oval 31"/>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0" name="Oval 32"/>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1" name="Oval 33"/>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2" name="Freeform 34"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Oval 35"/>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4" name="Oval 36"/>
            <p:cNvSpPr>
              <a:spLocks noChangeArrowheads="1"/>
            </p:cNvSpPr>
            <p:nvPr/>
          </p:nvSpPr>
          <p:spPr bwMode="auto">
            <a:xfrm rot="5400000" flipV="1">
              <a:off x="3516313" y="15986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5" name="Oval 37"/>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6" name="Oval 38"/>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7" name="Line 39"/>
            <p:cNvSpPr>
              <a:spLocks noChangeShapeType="1"/>
            </p:cNvSpPr>
            <p:nvPr/>
          </p:nvSpPr>
          <p:spPr bwMode="auto">
            <a:xfrm flipV="1">
              <a:off x="1981200" y="1600200"/>
              <a:ext cx="1524000" cy="15240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3" name="Rectangle 6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64" name="Rectangle 63">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378243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419100" y="3899126"/>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solidFill>
                  <a:srgbClr val="FF0000"/>
                </a:solidFill>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function</a:t>
            </a:r>
          </a:p>
          <a:p>
            <a:pPr lvl="1">
              <a:lnSpc>
                <a:spcPct val="100000"/>
              </a:lnSpc>
              <a:spcBef>
                <a:spcPts val="200"/>
              </a:spcBef>
              <a:spcAft>
                <a:spcPts val="200"/>
              </a:spcAft>
              <a:buClr>
                <a:srgbClr val="0C7B9C"/>
              </a:buClr>
              <a:buFont typeface="Arial" panose="020B0604020202020204" pitchFamily="34" charset="0"/>
              <a:buChar char="–"/>
            </a:pPr>
            <a:r>
              <a:rPr lang="en-US" dirty="0">
                <a:latin typeface="Calibri" panose="020F0502020204030204" pitchFamily="34" charset="0"/>
                <a:cs typeface="Arial" panose="020B0604020202020204" pitchFamily="34" charset="0"/>
              </a:rPr>
              <a:t>Ward’s Method uses squared error</a:t>
            </a:r>
          </a:p>
        </p:txBody>
      </p:sp>
      <p:grpSp>
        <p:nvGrpSpPr>
          <p:cNvPr id="2" name="Group 1"/>
          <p:cNvGrpSpPr/>
          <p:nvPr/>
        </p:nvGrpSpPr>
        <p:grpSpPr>
          <a:xfrm>
            <a:off x="4856586" y="1648920"/>
            <a:ext cx="3429000"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nvGrpSpPr>
          <p:cNvPr id="63" name="Group 62"/>
          <p:cNvGrpSpPr/>
          <p:nvPr/>
        </p:nvGrpSpPr>
        <p:grpSpPr>
          <a:xfrm>
            <a:off x="488950" y="1712913"/>
            <a:ext cx="4419600" cy="1828800"/>
            <a:chOff x="685800" y="1066800"/>
            <a:chExt cx="4419600" cy="1828800"/>
          </a:xfrm>
        </p:grpSpPr>
        <p:sp>
          <p:nvSpPr>
            <p:cNvPr id="64" name="Freeform 29"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Oval 30"/>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6" name="Oval 31"/>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7" name="Oval 32"/>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8" name="Oval 33"/>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9" name="Freeform 34"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Oval 35"/>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1" name="Oval 36"/>
            <p:cNvSpPr>
              <a:spLocks noChangeArrowheads="1"/>
            </p:cNvSpPr>
            <p:nvPr/>
          </p:nvSpPr>
          <p:spPr bwMode="auto">
            <a:xfrm rot="5400000" flipV="1">
              <a:off x="3516313" y="15986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2" name="Oval 37"/>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3" name="Oval 38"/>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4" name="Line 39"/>
            <p:cNvSpPr>
              <a:spLocks noChangeShapeType="1"/>
            </p:cNvSpPr>
            <p:nvPr/>
          </p:nvSpPr>
          <p:spPr bwMode="auto">
            <a:xfrm flipV="1">
              <a:off x="914400" y="1676400"/>
              <a:ext cx="3962400" cy="22860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6" name="Rectangle 7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77" name="Rectangle 7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18639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198368" y="4334072"/>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solidFill>
                  <a:srgbClr val="FF0000"/>
                </a:solidFill>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function</a:t>
            </a:r>
          </a:p>
          <a:p>
            <a:pPr lvl="1">
              <a:lnSpc>
                <a:spcPct val="100000"/>
              </a:lnSpc>
              <a:spcBef>
                <a:spcPts val="200"/>
              </a:spcBef>
              <a:spcAft>
                <a:spcPts val="200"/>
              </a:spcAft>
              <a:buClr>
                <a:srgbClr val="0C7B9C"/>
              </a:buClr>
              <a:buFont typeface="Arial" panose="020B0604020202020204" pitchFamily="34" charset="0"/>
              <a:buChar char="–"/>
            </a:pPr>
            <a:r>
              <a:rPr lang="en-US" dirty="0">
                <a:latin typeface="Calibri" panose="020F0502020204030204" pitchFamily="34" charset="0"/>
                <a:cs typeface="Arial" panose="020B0604020202020204" pitchFamily="34" charset="0"/>
              </a:rPr>
              <a:t>Ward’s Method uses squared error</a:t>
            </a:r>
          </a:p>
        </p:txBody>
      </p:sp>
      <p:grpSp>
        <p:nvGrpSpPr>
          <p:cNvPr id="2" name="Group 1"/>
          <p:cNvGrpSpPr/>
          <p:nvPr/>
        </p:nvGrpSpPr>
        <p:grpSpPr>
          <a:xfrm>
            <a:off x="5580238" y="1449684"/>
            <a:ext cx="2885829"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nvGrpSpPr>
          <p:cNvPr id="76" name="Group 75"/>
          <p:cNvGrpSpPr/>
          <p:nvPr/>
        </p:nvGrpSpPr>
        <p:grpSpPr>
          <a:xfrm>
            <a:off x="438150" y="1491136"/>
            <a:ext cx="4419600" cy="1828800"/>
            <a:chOff x="685800" y="1066800"/>
            <a:chExt cx="4419600" cy="1828800"/>
          </a:xfrm>
        </p:grpSpPr>
        <p:sp>
          <p:nvSpPr>
            <p:cNvPr id="77" name="Freeform 29"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Oval 30"/>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9" name="Oval 31"/>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0" name="Oval 32"/>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1" name="Oval 33"/>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2" name="Freeform 34"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Oval 35"/>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4" name="Oval 36"/>
            <p:cNvSpPr>
              <a:spLocks noChangeArrowheads="1"/>
            </p:cNvSpPr>
            <p:nvPr/>
          </p:nvSpPr>
          <p:spPr bwMode="auto">
            <a:xfrm rot="5400000" flipV="1">
              <a:off x="3516313"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5" name="Oval 37"/>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6" name="Oval 38"/>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87" name="Line 39"/>
            <p:cNvSpPr>
              <a:spLocks noChangeShapeType="1"/>
            </p:cNvSpPr>
            <p:nvPr/>
          </p:nvSpPr>
          <p:spPr bwMode="auto">
            <a:xfrm>
              <a:off x="1828800" y="2209800"/>
              <a:ext cx="2209800" cy="76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40"/>
            <p:cNvSpPr>
              <a:spLocks noChangeShapeType="1"/>
            </p:cNvSpPr>
            <p:nvPr/>
          </p:nvSpPr>
          <p:spPr bwMode="auto">
            <a:xfrm flipV="1">
              <a:off x="1828800" y="1676400"/>
              <a:ext cx="16764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41"/>
            <p:cNvSpPr>
              <a:spLocks noChangeShapeType="1"/>
            </p:cNvSpPr>
            <p:nvPr/>
          </p:nvSpPr>
          <p:spPr bwMode="auto">
            <a:xfrm flipV="1">
              <a:off x="1828800" y="1295400"/>
              <a:ext cx="2209800" cy="914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42"/>
            <p:cNvSpPr>
              <a:spLocks noChangeShapeType="1"/>
            </p:cNvSpPr>
            <p:nvPr/>
          </p:nvSpPr>
          <p:spPr bwMode="auto">
            <a:xfrm flipV="1">
              <a:off x="1828800" y="1676400"/>
              <a:ext cx="30480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43"/>
            <p:cNvSpPr>
              <a:spLocks noChangeShapeType="1"/>
            </p:cNvSpPr>
            <p:nvPr/>
          </p:nvSpPr>
          <p:spPr bwMode="auto">
            <a:xfrm>
              <a:off x="1981200" y="1828800"/>
              <a:ext cx="2057400" cy="457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44"/>
            <p:cNvSpPr>
              <a:spLocks noChangeShapeType="1"/>
            </p:cNvSpPr>
            <p:nvPr/>
          </p:nvSpPr>
          <p:spPr bwMode="auto">
            <a:xfrm flipV="1">
              <a:off x="1981200" y="1676400"/>
              <a:ext cx="15240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45"/>
            <p:cNvSpPr>
              <a:spLocks noChangeShapeType="1"/>
            </p:cNvSpPr>
            <p:nvPr/>
          </p:nvSpPr>
          <p:spPr bwMode="auto">
            <a:xfrm flipV="1">
              <a:off x="1981200" y="1295400"/>
              <a:ext cx="20574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46"/>
            <p:cNvSpPr>
              <a:spLocks noChangeShapeType="1"/>
            </p:cNvSpPr>
            <p:nvPr/>
          </p:nvSpPr>
          <p:spPr bwMode="auto">
            <a:xfrm flipV="1">
              <a:off x="1981200" y="1676400"/>
              <a:ext cx="28956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47"/>
            <p:cNvSpPr>
              <a:spLocks noChangeShapeType="1"/>
            </p:cNvSpPr>
            <p:nvPr/>
          </p:nvSpPr>
          <p:spPr bwMode="auto">
            <a:xfrm>
              <a:off x="914400" y="1905000"/>
              <a:ext cx="3124200" cy="3810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48"/>
            <p:cNvSpPr>
              <a:spLocks noChangeShapeType="1"/>
            </p:cNvSpPr>
            <p:nvPr/>
          </p:nvSpPr>
          <p:spPr bwMode="auto">
            <a:xfrm flipV="1">
              <a:off x="914400" y="1676400"/>
              <a:ext cx="39624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49"/>
            <p:cNvSpPr>
              <a:spLocks noChangeShapeType="1"/>
            </p:cNvSpPr>
            <p:nvPr/>
          </p:nvSpPr>
          <p:spPr bwMode="auto">
            <a:xfrm flipV="1">
              <a:off x="914400" y="1295400"/>
              <a:ext cx="3124200" cy="609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50"/>
            <p:cNvSpPr>
              <a:spLocks noChangeShapeType="1"/>
            </p:cNvSpPr>
            <p:nvPr/>
          </p:nvSpPr>
          <p:spPr bwMode="auto">
            <a:xfrm flipV="1">
              <a:off x="914400" y="1676400"/>
              <a:ext cx="25908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51"/>
            <p:cNvSpPr>
              <a:spLocks noChangeShapeType="1"/>
            </p:cNvSpPr>
            <p:nvPr/>
          </p:nvSpPr>
          <p:spPr bwMode="auto">
            <a:xfrm>
              <a:off x="1752600" y="1447800"/>
              <a:ext cx="2286000" cy="838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52"/>
            <p:cNvSpPr>
              <a:spLocks noChangeShapeType="1"/>
            </p:cNvSpPr>
            <p:nvPr/>
          </p:nvSpPr>
          <p:spPr bwMode="auto">
            <a:xfrm>
              <a:off x="1752600" y="1447800"/>
              <a:ext cx="17526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53"/>
            <p:cNvSpPr>
              <a:spLocks noChangeShapeType="1"/>
            </p:cNvSpPr>
            <p:nvPr/>
          </p:nvSpPr>
          <p:spPr bwMode="auto">
            <a:xfrm flipV="1">
              <a:off x="1752600" y="1295400"/>
              <a:ext cx="22860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54"/>
            <p:cNvSpPr>
              <a:spLocks noChangeShapeType="1"/>
            </p:cNvSpPr>
            <p:nvPr/>
          </p:nvSpPr>
          <p:spPr bwMode="auto">
            <a:xfrm>
              <a:off x="1752600" y="1447800"/>
              <a:ext cx="31242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103" name="Object 1024"/>
          <p:cNvGraphicFramePr>
            <a:graphicFrameLocks noChangeAspect="1"/>
          </p:cNvGraphicFramePr>
          <p:nvPr>
            <p:extLst/>
          </p:nvPr>
        </p:nvGraphicFramePr>
        <p:xfrm>
          <a:off x="147890" y="3396529"/>
          <a:ext cx="5575300" cy="998538"/>
        </p:xfrm>
        <a:graphic>
          <a:graphicData uri="http://schemas.openxmlformats.org/presentationml/2006/ole">
            <mc:AlternateContent xmlns:mc="http://schemas.openxmlformats.org/markup-compatibility/2006">
              <mc:Choice xmlns:v="urn:schemas-microsoft-com:vml" Requires="v">
                <p:oleObj spid="_x0000_s12360" name="Equation" r:id="rId4" imgW="3873500" imgH="698500" progId="Equation.3">
                  <p:embed/>
                </p:oleObj>
              </mc:Choice>
              <mc:Fallback>
                <p:oleObj name="Equation" r:id="rId4" imgW="3873500" imgH="698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90" y="3396529"/>
                        <a:ext cx="5575300" cy="998538"/>
                      </a:xfrm>
                      <a:prstGeom prst="rect">
                        <a:avLst/>
                      </a:prstGeom>
                      <a:noFill/>
                      <a:ln>
                        <a:noFill/>
                      </a:ln>
                    </p:spPr>
                  </p:pic>
                </p:oleObj>
              </mc:Fallback>
            </mc:AlternateContent>
          </a:graphicData>
        </a:graphic>
      </p:graphicFrame>
      <p:sp>
        <p:nvSpPr>
          <p:cNvPr id="63" name="Rectangle 6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64" name="Rectangle 63">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851480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419100" y="3899126"/>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MIN</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MAX</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Group Average</a:t>
            </a:r>
          </a:p>
          <a:p>
            <a:pPr>
              <a:lnSpc>
                <a:spcPct val="100000"/>
              </a:lnSpc>
              <a:spcBef>
                <a:spcPts val="200"/>
              </a:spcBef>
              <a:spcAft>
                <a:spcPts val="200"/>
              </a:spcAft>
              <a:buClr>
                <a:srgbClr val="0C7B9C"/>
              </a:buClr>
              <a:buSzPct val="75000"/>
              <a:buFont typeface="Monotype Sorts" pitchFamily="2" charset="2"/>
              <a:buChar char="l"/>
            </a:pPr>
            <a:r>
              <a:rPr lang="en-US" sz="2400" dirty="0">
                <a:solidFill>
                  <a:srgbClr val="FF0000"/>
                </a:solidFill>
                <a:latin typeface="Calibri" panose="020F0502020204030204" pitchFamily="34" charset="0"/>
                <a:cs typeface="Arial" panose="020B0604020202020204" pitchFamily="34" charset="0"/>
              </a:rPr>
              <a:t>Distance Between Centroids</a:t>
            </a:r>
          </a:p>
          <a:p>
            <a:pPr>
              <a:lnSpc>
                <a:spcPct val="100000"/>
              </a:lnSpc>
              <a:spcBef>
                <a:spcPts val="200"/>
              </a:spcBef>
              <a:spcAft>
                <a:spcPts val="200"/>
              </a:spcAft>
              <a:buClr>
                <a:srgbClr val="0C7B9C"/>
              </a:buClr>
              <a:buSzPct val="75000"/>
              <a:buFont typeface="Monotype Sorts" pitchFamily="2" charset="2"/>
              <a:buChar char="l"/>
            </a:pPr>
            <a:r>
              <a:rPr lang="en-US" sz="2400" dirty="0">
                <a:latin typeface="Calibri" panose="020F0502020204030204" pitchFamily="34" charset="0"/>
                <a:cs typeface="Arial" panose="020B0604020202020204" pitchFamily="34" charset="0"/>
              </a:rPr>
              <a:t>Other methods driven by an objective </a:t>
            </a:r>
            <a:r>
              <a:rPr lang="en-US" sz="2400" dirty="0" smtClean="0">
                <a:latin typeface="Calibri" panose="020F0502020204030204" pitchFamily="34" charset="0"/>
                <a:cs typeface="Arial" panose="020B0604020202020204" pitchFamily="34" charset="0"/>
              </a:rPr>
              <a:t>function</a:t>
            </a:r>
            <a:endParaRPr lang="en-US" sz="2400" dirty="0">
              <a:latin typeface="Calibri" panose="020F0502020204030204" pitchFamily="34" charset="0"/>
              <a:cs typeface="Arial" panose="020B0604020202020204" pitchFamily="34" charset="0"/>
            </a:endParaRPr>
          </a:p>
        </p:txBody>
      </p:sp>
      <p:grpSp>
        <p:nvGrpSpPr>
          <p:cNvPr id="2" name="Group 1"/>
          <p:cNvGrpSpPr/>
          <p:nvPr/>
        </p:nvGrpSpPr>
        <p:grpSpPr>
          <a:xfrm>
            <a:off x="5028260" y="1648920"/>
            <a:ext cx="3429000" cy="3508375"/>
            <a:chOff x="5486400" y="1066800"/>
            <a:chExt cx="3429000" cy="3508375"/>
          </a:xfrm>
        </p:grpSpPr>
        <p:grpSp>
          <p:nvGrpSpPr>
            <p:cNvPr id="38" name="Group 4"/>
            <p:cNvGrpSpPr>
              <a:grpSpLocks/>
            </p:cNvGrpSpPr>
            <p:nvPr/>
          </p:nvGrpSpPr>
          <p:grpSpPr bwMode="auto">
            <a:xfrm>
              <a:off x="5486400" y="1066800"/>
              <a:ext cx="3429000" cy="3508375"/>
              <a:chOff x="3456" y="1440"/>
              <a:chExt cx="2160" cy="2210"/>
            </a:xfrm>
          </p:grpSpPr>
          <p:sp>
            <p:nvSpPr>
              <p:cNvPr id="39"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2"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3"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54"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55"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6"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p1</a:t>
                </a:r>
              </a:p>
            </p:txBody>
          </p:sp>
          <p:sp>
            <p:nvSpPr>
              <p:cNvPr id="57"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p2</a:t>
                </a:r>
              </a:p>
            </p:txBody>
          </p:sp>
          <p:sp>
            <p:nvSpPr>
              <p:cNvPr id="58"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p3</a:t>
                </a:r>
              </a:p>
            </p:txBody>
          </p:sp>
          <p:sp>
            <p:nvSpPr>
              <p:cNvPr id="59"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p4</a:t>
                </a:r>
              </a:p>
            </p:txBody>
          </p:sp>
          <p:sp>
            <p:nvSpPr>
              <p:cNvPr id="60"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latin typeface="Calibri" panose="020F0502020204030204" pitchFamily="34" charset="0"/>
                    <a:cs typeface="Arial" panose="020B0604020202020204" pitchFamily="34" charset="0"/>
                  </a:rPr>
                  <a:t>p5</a:t>
                </a:r>
              </a:p>
            </p:txBody>
          </p:sp>
          <p:sp>
            <p:nvSpPr>
              <p:cNvPr id="61"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 . .</a:t>
                </a:r>
              </a:p>
            </p:txBody>
          </p:sp>
          <p:sp>
            <p:nvSpPr>
              <p:cNvPr id="62"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a:p>
                <a:pPr>
                  <a:lnSpc>
                    <a:spcPct val="100000"/>
                  </a:lnSpc>
                  <a:spcBef>
                    <a:spcPct val="50000"/>
                  </a:spcBef>
                  <a:buFontTx/>
                  <a:buNone/>
                </a:pPr>
                <a:r>
                  <a:rPr lang="en-US" sz="1600">
                    <a:latin typeface="Calibri" panose="020F0502020204030204" pitchFamily="34" charset="0"/>
                    <a:cs typeface="Arial" panose="020B0604020202020204" pitchFamily="34" charset="0"/>
                  </a:rPr>
                  <a:t>.</a:t>
                </a:r>
              </a:p>
            </p:txBody>
          </p:sp>
        </p:grpSp>
        <p:sp>
          <p:nvSpPr>
            <p:cNvPr id="75" name="Text Box 42"/>
            <p:cNvSpPr txBox="1">
              <a:spLocks noChangeArrowheads="1"/>
            </p:cNvSpPr>
            <p:nvPr/>
          </p:nvSpPr>
          <p:spPr bwMode="auto">
            <a:xfrm>
              <a:off x="6019800" y="38401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Proximity Matrix</a:t>
              </a:r>
            </a:p>
          </p:txBody>
        </p:sp>
      </p:grpSp>
      <p:grpSp>
        <p:nvGrpSpPr>
          <p:cNvPr id="63" name="Group 62"/>
          <p:cNvGrpSpPr/>
          <p:nvPr/>
        </p:nvGrpSpPr>
        <p:grpSpPr>
          <a:xfrm>
            <a:off x="380060" y="1636713"/>
            <a:ext cx="4419600" cy="1828800"/>
            <a:chOff x="685800" y="1066800"/>
            <a:chExt cx="4419600" cy="1828800"/>
          </a:xfrm>
        </p:grpSpPr>
        <p:sp>
          <p:nvSpPr>
            <p:cNvPr id="64" name="Line 2"/>
            <p:cNvSpPr>
              <a:spLocks noChangeShapeType="1"/>
            </p:cNvSpPr>
            <p:nvPr/>
          </p:nvSpPr>
          <p:spPr bwMode="auto">
            <a:xfrm flipV="1">
              <a:off x="1371600" y="1981200"/>
              <a:ext cx="2895600" cy="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 name="Freeform 3" descr="5%"/>
            <p:cNvSpPr>
              <a:spLocks/>
            </p:cNvSpPr>
            <p:nvPr/>
          </p:nvSpPr>
          <p:spPr bwMode="auto">
            <a:xfrm rot="16200000">
              <a:off x="462757" y="1289843"/>
              <a:ext cx="1828800" cy="1382713"/>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Oval 31"/>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7" name="Oval 32"/>
            <p:cNvSpPr>
              <a:spLocks noChangeArrowheads="1"/>
            </p:cNvSpPr>
            <p:nvPr/>
          </p:nvSpPr>
          <p:spPr bwMode="auto">
            <a:xfrm rot="16200000">
              <a:off x="1676400" y="1447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8" name="Oval 33"/>
            <p:cNvSpPr>
              <a:spLocks noChangeArrowheads="1"/>
            </p:cNvSpPr>
            <p:nvPr/>
          </p:nvSpPr>
          <p:spPr bwMode="auto">
            <a:xfrm rot="16200000">
              <a:off x="838200" y="19050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69" name="Oval 34"/>
            <p:cNvSpPr>
              <a:spLocks noChangeArrowheads="1"/>
            </p:cNvSpPr>
            <p:nvPr/>
          </p:nvSpPr>
          <p:spPr bwMode="auto">
            <a:xfrm rot="16200000">
              <a:off x="1903413" y="17510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0" name="Freeform 35" descr="5%"/>
            <p:cNvSpPr>
              <a:spLocks/>
            </p:cNvSpPr>
            <p:nvPr/>
          </p:nvSpPr>
          <p:spPr bwMode="auto">
            <a:xfrm rot="5400000" flipV="1">
              <a:off x="3352800" y="1143000"/>
              <a:ext cx="1828800" cy="1676400"/>
            </a:xfrm>
            <a:custGeom>
              <a:avLst/>
              <a:gdLst>
                <a:gd name="T0" fmla="*/ 2147483646 w 598"/>
                <a:gd name="T1" fmla="*/ 2147483646 h 652"/>
                <a:gd name="T2" fmla="*/ 2147483646 w 598"/>
                <a:gd name="T3" fmla="*/ 0 h 652"/>
                <a:gd name="T4" fmla="*/ 2147483646 w 598"/>
                <a:gd name="T5" fmla="*/ 2147483646 h 652"/>
                <a:gd name="T6" fmla="*/ 2147483646 w 598"/>
                <a:gd name="T7" fmla="*/ 2147483646 h 652"/>
                <a:gd name="T8" fmla="*/ 2147483646 w 598"/>
                <a:gd name="T9" fmla="*/ 2147483646 h 652"/>
                <a:gd name="T10" fmla="*/ 2147483646 w 598"/>
                <a:gd name="T11" fmla="*/ 2147483646 h 652"/>
                <a:gd name="T12" fmla="*/ 2147483646 w 598"/>
                <a:gd name="T13" fmla="*/ 2147483646 h 652"/>
                <a:gd name="T14" fmla="*/ 2147483646 w 598"/>
                <a:gd name="T15" fmla="*/ 2147483646 h 652"/>
                <a:gd name="T16" fmla="*/ 2147483646 w 598"/>
                <a:gd name="T17" fmla="*/ 2147483646 h 652"/>
                <a:gd name="T18" fmla="*/ 2147483646 w 598"/>
                <a:gd name="T19" fmla="*/ 2147483646 h 652"/>
                <a:gd name="T20" fmla="*/ 2147483646 w 598"/>
                <a:gd name="T21" fmla="*/ 2147483646 h 652"/>
                <a:gd name="T22" fmla="*/ 2147483646 w 598"/>
                <a:gd name="T23" fmla="*/ 2147483646 h 652"/>
                <a:gd name="T24" fmla="*/ 2147483646 w 598"/>
                <a:gd name="T25" fmla="*/ 2147483646 h 652"/>
                <a:gd name="T26" fmla="*/ 2147483646 w 598"/>
                <a:gd name="T27" fmla="*/ 2147483646 h 652"/>
                <a:gd name="T28" fmla="*/ 2147483646 w 598"/>
                <a:gd name="T29" fmla="*/ 2147483646 h 652"/>
                <a:gd name="T30" fmla="*/ 2147483646 w 598"/>
                <a:gd name="T31" fmla="*/ 2147483646 h 652"/>
                <a:gd name="T32" fmla="*/ 2147483646 w 598"/>
                <a:gd name="T33" fmla="*/ 2147483646 h 652"/>
                <a:gd name="T34" fmla="*/ 2147483646 w 598"/>
                <a:gd name="T35" fmla="*/ 2147483646 h 652"/>
                <a:gd name="T36" fmla="*/ 2147483646 w 598"/>
                <a:gd name="T37" fmla="*/ 2147483646 h 652"/>
                <a:gd name="T38" fmla="*/ 2147483646 w 598"/>
                <a:gd name="T39" fmla="*/ 2147483646 h 652"/>
                <a:gd name="T40" fmla="*/ 2147483646 w 598"/>
                <a:gd name="T41" fmla="*/ 2147483646 h 652"/>
                <a:gd name="T42" fmla="*/ 2147483646 w 598"/>
                <a:gd name="T43" fmla="*/ 2147483646 h 652"/>
                <a:gd name="T44" fmla="*/ 2147483646 w 598"/>
                <a:gd name="T45" fmla="*/ 2147483646 h 652"/>
                <a:gd name="T46" fmla="*/ 2147483646 w 598"/>
                <a:gd name="T47" fmla="*/ 2147483646 h 652"/>
                <a:gd name="T48" fmla="*/ 2147483646 w 598"/>
                <a:gd name="T49" fmla="*/ 2147483646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Oval 36"/>
            <p:cNvSpPr>
              <a:spLocks noChangeArrowheads="1"/>
            </p:cNvSpPr>
            <p:nvPr/>
          </p:nvSpPr>
          <p:spPr bwMode="auto">
            <a:xfrm rot="5400000" flipV="1">
              <a:off x="4876800" y="1600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2" name="Oval 37"/>
            <p:cNvSpPr>
              <a:spLocks noChangeArrowheads="1"/>
            </p:cNvSpPr>
            <p:nvPr/>
          </p:nvSpPr>
          <p:spPr bwMode="auto">
            <a:xfrm rot="5400000" flipV="1">
              <a:off x="3516313" y="1598613"/>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3" name="Oval 38"/>
            <p:cNvSpPr>
              <a:spLocks noChangeArrowheads="1"/>
            </p:cNvSpPr>
            <p:nvPr/>
          </p:nvSpPr>
          <p:spPr bwMode="auto">
            <a:xfrm rot="5400000" flipV="1">
              <a:off x="4038600" y="22098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74" name="Oval 39"/>
            <p:cNvSpPr>
              <a:spLocks noChangeArrowheads="1"/>
            </p:cNvSpPr>
            <p:nvPr/>
          </p:nvSpPr>
          <p:spPr bwMode="auto">
            <a:xfrm rot="5400000" flipV="1">
              <a:off x="4038600" y="1219200"/>
              <a:ext cx="76200" cy="76200"/>
            </a:xfrm>
            <a:prstGeom prst="ellipse">
              <a:avLst/>
            </a:prstGeom>
            <a:solidFill>
              <a:schemeClr val="tx1"/>
            </a:solidFill>
            <a:ln w="12700">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sz="1800">
                <a:latin typeface="Calibri" panose="020F0502020204030204" pitchFamily="34" charset="0"/>
                <a:cs typeface="Arial" panose="020B0604020202020204" pitchFamily="34" charset="0"/>
              </a:endParaRPr>
            </a:p>
          </p:txBody>
        </p:sp>
        <p:sp>
          <p:nvSpPr>
            <p:cNvPr id="103" name="Text Box 42"/>
            <p:cNvSpPr txBox="1">
              <a:spLocks noChangeArrowheads="1"/>
            </p:cNvSpPr>
            <p:nvPr/>
          </p:nvSpPr>
          <p:spPr bwMode="auto">
            <a:xfrm>
              <a:off x="1219200" y="18288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solidFill>
                    <a:srgbClr val="FF0000"/>
                  </a:solidFill>
                  <a:latin typeface="Calibri" panose="020F0502020204030204" pitchFamily="34" charset="0"/>
                  <a:cs typeface="Arial" panose="020B0604020202020204" pitchFamily="34" charset="0"/>
                  <a:sym typeface="Symbol" panose="05050102010706020507" pitchFamily="18" charset="2"/>
                </a:rPr>
                <a:t></a:t>
              </a:r>
            </a:p>
          </p:txBody>
        </p:sp>
        <p:sp>
          <p:nvSpPr>
            <p:cNvPr id="104" name="Text Box 43"/>
            <p:cNvSpPr txBox="1">
              <a:spLocks noChangeArrowheads="1"/>
            </p:cNvSpPr>
            <p:nvPr/>
          </p:nvSpPr>
          <p:spPr bwMode="auto">
            <a:xfrm>
              <a:off x="4114800" y="18288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1800">
                  <a:solidFill>
                    <a:srgbClr val="FF0000"/>
                  </a:solidFill>
                  <a:latin typeface="Calibri" panose="020F0502020204030204" pitchFamily="34" charset="0"/>
                  <a:cs typeface="Arial" panose="020B0604020202020204" pitchFamily="34" charset="0"/>
                  <a:sym typeface="Symbol" panose="05050102010706020507" pitchFamily="18" charset="2"/>
                </a:rPr>
                <a:t></a:t>
              </a:r>
            </a:p>
          </p:txBody>
        </p:sp>
      </p:grpSp>
      <p:sp>
        <p:nvSpPr>
          <p:cNvPr id="76" name="Rectangle 7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Methods </a:t>
            </a:r>
          </a:p>
        </p:txBody>
      </p:sp>
      <p:sp>
        <p:nvSpPr>
          <p:cNvPr id="77" name="Rectangle 7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147033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6" name="Rectangle 7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Inter-Cluster Similarity: </a:t>
            </a:r>
            <a:r>
              <a:rPr lang="en-IN" sz="2400" b="1" dirty="0" smtClean="0">
                <a:solidFill>
                  <a:srgbClr val="DFA267"/>
                </a:solidFill>
              </a:rPr>
              <a:t>Methods (Example) </a:t>
            </a:r>
            <a:endParaRPr lang="en-IN" sz="2400" b="1" dirty="0">
              <a:solidFill>
                <a:srgbClr val="DFA267"/>
              </a:solidFill>
            </a:endParaRPr>
          </a:p>
        </p:txBody>
      </p:sp>
      <p:sp>
        <p:nvSpPr>
          <p:cNvPr id="77" name="Rectangle 7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78" name="Rectangle 3"/>
          <p:cNvSpPr txBox="1">
            <a:spLocks noChangeArrowheads="1"/>
          </p:cNvSpPr>
          <p:nvPr/>
        </p:nvSpPr>
        <p:spPr>
          <a:xfrm>
            <a:off x="-8308" y="1209922"/>
            <a:ext cx="8379946" cy="5943600"/>
          </a:xfrm>
          <a:prstGeom prst="rect">
            <a:avLst/>
          </a:prstGeom>
          <a:extLst>
            <a:ext uri="{91240B29-F687-4F45-9708-019B960494DF}">
              <a14:hiddenLine xmlns:a14="http://schemas.microsoft.com/office/drawing/2010/main" w="31750">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10000"/>
              </a:lnSpc>
              <a:buFontTx/>
              <a:buNone/>
            </a:pPr>
            <a:r>
              <a:rPr lang="en-US" sz="2000" dirty="0" smtClean="0"/>
              <a:t>assume that there are two clusters: C</a:t>
            </a:r>
            <a:r>
              <a:rPr lang="en-US" sz="1400" dirty="0" smtClean="0"/>
              <a:t>1</a:t>
            </a:r>
            <a:r>
              <a:rPr lang="en-US" sz="2000" dirty="0" smtClean="0"/>
              <a:t>: {a, b} and C</a:t>
            </a:r>
            <a:r>
              <a:rPr lang="en-US" sz="1400" dirty="0" smtClean="0"/>
              <a:t>2</a:t>
            </a:r>
            <a:r>
              <a:rPr lang="en-US" sz="2000" dirty="0" smtClean="0"/>
              <a:t>: {c, d, e}.</a:t>
            </a:r>
          </a:p>
          <a:p>
            <a:pPr marL="0" lvl="1" indent="0">
              <a:lnSpc>
                <a:spcPct val="110000"/>
              </a:lnSpc>
              <a:buFontTx/>
              <a:buNone/>
            </a:pPr>
            <a:endParaRPr lang="en-US" dirty="0" smtClean="0"/>
          </a:p>
          <a:p>
            <a:pPr marL="0" lvl="1" indent="0">
              <a:lnSpc>
                <a:spcPct val="110000"/>
              </a:lnSpc>
              <a:buFontTx/>
              <a:buNone/>
            </a:pPr>
            <a:endParaRPr lang="en-US" dirty="0" smtClean="0"/>
          </a:p>
          <a:p>
            <a:pPr marL="0" lvl="1" indent="0">
              <a:lnSpc>
                <a:spcPct val="110000"/>
              </a:lnSpc>
              <a:buFontTx/>
              <a:buNone/>
            </a:pPr>
            <a:r>
              <a:rPr lang="en-US" sz="1800" dirty="0" smtClean="0"/>
              <a:t>1. Calculate the distance matrix . 2. Calculate three cluster distances between C</a:t>
            </a:r>
            <a:r>
              <a:rPr lang="en-US" sz="1400" dirty="0" smtClean="0"/>
              <a:t>1</a:t>
            </a:r>
            <a:r>
              <a:rPr lang="en-US" sz="1800" dirty="0" smtClean="0"/>
              <a:t> and C</a:t>
            </a:r>
            <a:r>
              <a:rPr lang="en-US" sz="1400" dirty="0" smtClean="0"/>
              <a:t>2</a:t>
            </a:r>
            <a:r>
              <a:rPr lang="en-US" sz="1800" dirty="0" smtClean="0"/>
              <a:t>.  </a:t>
            </a:r>
          </a:p>
        </p:txBody>
      </p:sp>
      <p:graphicFrame>
        <p:nvGraphicFramePr>
          <p:cNvPr id="79" name="Table 78"/>
          <p:cNvGraphicFramePr>
            <a:graphicFrameLocks noGrp="1"/>
          </p:cNvGraphicFramePr>
          <p:nvPr>
            <p:extLst>
              <p:ext uri="{D42A27DB-BD31-4B8C-83A1-F6EECF244321}">
                <p14:modId xmlns:p14="http://schemas.microsoft.com/office/powerpoint/2010/main" val="1251123302"/>
              </p:ext>
            </p:extLst>
          </p:nvPr>
        </p:nvGraphicFramePr>
        <p:xfrm>
          <a:off x="1146276" y="1653050"/>
          <a:ext cx="6450965" cy="742950"/>
        </p:xfrm>
        <a:graphic>
          <a:graphicData uri="http://schemas.openxmlformats.org/drawingml/2006/table">
            <a:tbl>
              <a:tblPr/>
              <a:tblGrid>
                <a:gridCol w="1074443"/>
                <a:gridCol w="1075879"/>
                <a:gridCol w="1074443"/>
                <a:gridCol w="1075878"/>
                <a:gridCol w="1074443"/>
                <a:gridCol w="1075879"/>
              </a:tblGrid>
              <a:tr h="371475">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800" b="1" i="0" u="none" strike="noStrike" cap="none" normalizeH="0" baseline="0" dirty="0" smtClean="0">
                        <a:ln>
                          <a:noFill/>
                        </a:ln>
                        <a:solidFill>
                          <a:srgbClr val="FFFFFF"/>
                        </a:solidFill>
                        <a:effectLst/>
                        <a:latin typeface="Tahom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Tahoma" panose="020B0604030504040204" pitchFamily="34"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Tahoma" panose="020B0604030504040204" pitchFamily="34"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Tahoma" panose="020B0604030504040204"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Tahoma" panose="020B0604030504040204"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Tahoma" panose="020B0604030504040204"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Tahoma" panose="020B0604030504040204" pitchFamily="34" charset="0"/>
                        </a:rPr>
                        <a:t>Feature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Tahoma" panose="020B060403050404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ahoma" panose="020B0604030504040204"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Tahoma" panose="020B0604030504040204"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ahoma" panose="020B0604030504040204"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dirty="0" smtClean="0">
                          <a:ln>
                            <a:noFill/>
                          </a:ln>
                          <a:solidFill>
                            <a:schemeClr val="tx1"/>
                          </a:solidFill>
                          <a:effectLst/>
                          <a:latin typeface="Tahoma" panose="020B0604030504040204"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graphicFrame>
        <p:nvGraphicFramePr>
          <p:cNvPr id="80" name="Table 79"/>
          <p:cNvGraphicFramePr>
            <a:graphicFrameLocks noGrp="1"/>
          </p:cNvGraphicFramePr>
          <p:nvPr>
            <p:extLst>
              <p:ext uri="{D42A27DB-BD31-4B8C-83A1-F6EECF244321}">
                <p14:modId xmlns:p14="http://schemas.microsoft.com/office/powerpoint/2010/main" val="3847593689"/>
              </p:ext>
            </p:extLst>
          </p:nvPr>
        </p:nvGraphicFramePr>
        <p:xfrm>
          <a:off x="106529" y="3299005"/>
          <a:ext cx="2410668" cy="2971800"/>
        </p:xfrm>
        <a:graphic>
          <a:graphicData uri="http://schemas.openxmlformats.org/drawingml/2006/table">
            <a:tbl>
              <a:tblPr/>
              <a:tblGrid>
                <a:gridCol w="401778"/>
                <a:gridCol w="401778"/>
                <a:gridCol w="401778"/>
                <a:gridCol w="401778"/>
                <a:gridCol w="401778"/>
                <a:gridCol w="401778"/>
              </a:tblGrid>
              <a:tr h="495300">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altLang="en-US" sz="1800" b="1" i="0" u="none" strike="noStrike" cap="none" normalizeH="0" baseline="0" dirty="0" smtClean="0">
                        <a:ln>
                          <a:noFill/>
                        </a:ln>
                        <a:solidFill>
                          <a:srgbClr val="FFFFFF"/>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dirty="0" smtClean="0">
                          <a:ln>
                            <a:noFill/>
                          </a:ln>
                          <a:solidFill>
                            <a:schemeClr val="tx1"/>
                          </a:solidFill>
                          <a:effectLst/>
                          <a:latin typeface="+mn-lt"/>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mn-lt"/>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mn-lt"/>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mn-lt"/>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chemeClr val="tx1"/>
                          </a:solidFill>
                          <a:effectLst/>
                          <a:latin typeface="+mn-lt"/>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495300">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rgbClr val="000000"/>
                          </a:solidFill>
                          <a:effectLst/>
                          <a:latin typeface="+mn-lt"/>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dirty="0" smtClean="0">
                          <a:ln>
                            <a:noFill/>
                          </a:ln>
                          <a:solidFill>
                            <a:srgbClr val="000000"/>
                          </a:solidFill>
                          <a:effectLst/>
                          <a:latin typeface="+mn-lt"/>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495300">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rgbClr val="000000"/>
                          </a:solidFill>
                          <a:effectLst/>
                          <a:latin typeface="+mn-lt"/>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495300">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rgbClr val="000000"/>
                          </a:solidFill>
                          <a:effectLst/>
                          <a:latin typeface="+mn-lt"/>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495300">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rgbClr val="000000"/>
                          </a:solidFill>
                          <a:effectLst/>
                          <a:latin typeface="+mn-lt"/>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r h="495300">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1" i="0" u="none" strike="noStrike" cap="none" normalizeH="0" baseline="0" smtClean="0">
                          <a:ln>
                            <a:noFill/>
                          </a:ln>
                          <a:solidFill>
                            <a:srgbClr val="000000"/>
                          </a:solidFill>
                          <a:effectLst/>
                          <a:latin typeface="+mn-lt"/>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rgbClr val="000000"/>
                          </a:solidFill>
                          <a:effectLst/>
                          <a:latin typeface="+mn-lt"/>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lvl1pPr>
                        <a:spcBef>
                          <a:spcPct val="20000"/>
                        </a:spcBef>
                        <a:defRPr sz="2400">
                          <a:solidFill>
                            <a:schemeClr val="tx1"/>
                          </a:solidFill>
                          <a:latin typeface="Tahoma" panose="020B0604030504040204" pitchFamily="34" charset="0"/>
                        </a:defRPr>
                      </a:lvl1pPr>
                      <a:lvl2pPr marL="742950" indent="-285750">
                        <a:spcBef>
                          <a:spcPct val="20000"/>
                        </a:spcBef>
                        <a:defRPr sz="2000">
                          <a:solidFill>
                            <a:schemeClr val="tx1"/>
                          </a:solidFill>
                          <a:latin typeface="Tahoma" panose="020B0604030504040204" pitchFamily="34" charset="0"/>
                        </a:defRPr>
                      </a:lvl2pPr>
                      <a:lvl3pPr marL="1143000" indent="-228600">
                        <a:spcBef>
                          <a:spcPct val="20000"/>
                        </a:spcBef>
                        <a:buFont typeface="Wingdings" panose="05000000000000000000" pitchFamily="2" charset="2"/>
                        <a:defRPr>
                          <a:solidFill>
                            <a:schemeClr val="tx1"/>
                          </a:solidFill>
                          <a:latin typeface="Tahoma" panose="020B0604030504040204" pitchFamily="34" charset="0"/>
                        </a:defRPr>
                      </a:lvl3pPr>
                      <a:lvl4pPr marL="1600200" indent="-228600">
                        <a:spcBef>
                          <a:spcPct val="20000"/>
                        </a:spcBef>
                        <a:defRPr>
                          <a:solidFill>
                            <a:schemeClr val="tx1"/>
                          </a:solidFill>
                          <a:latin typeface="Tahoma" panose="020B0604030504040204" pitchFamily="34" charset="0"/>
                        </a:defRPr>
                      </a:lvl4pPr>
                      <a:lvl5pPr marL="2057400" indent="-228600">
                        <a:spcBef>
                          <a:spcPct val="20000"/>
                        </a:spcBef>
                        <a:defRPr sz="1400">
                          <a:solidFill>
                            <a:schemeClr val="tx1"/>
                          </a:solidFill>
                          <a:latin typeface="Tahoma" panose="020B0604030504040204" pitchFamily="34" charset="0"/>
                        </a:defRPr>
                      </a:lvl5pPr>
                      <a:lvl6pPr marL="2514600" indent="-228600" eaLnBrk="0" fontAlgn="base" hangingPunct="0">
                        <a:spcBef>
                          <a:spcPct val="20000"/>
                        </a:spcBef>
                        <a:spcAft>
                          <a:spcPct val="0"/>
                        </a:spcAft>
                        <a:defRPr sz="1400">
                          <a:solidFill>
                            <a:schemeClr val="tx1"/>
                          </a:solidFill>
                          <a:latin typeface="Tahoma" panose="020B0604030504040204" pitchFamily="34" charset="0"/>
                        </a:defRPr>
                      </a:lvl6pPr>
                      <a:lvl7pPr marL="2971800" indent="-228600" eaLnBrk="0" fontAlgn="base" hangingPunct="0">
                        <a:spcBef>
                          <a:spcPct val="20000"/>
                        </a:spcBef>
                        <a:spcAft>
                          <a:spcPct val="0"/>
                        </a:spcAft>
                        <a:defRPr sz="1400">
                          <a:solidFill>
                            <a:schemeClr val="tx1"/>
                          </a:solidFill>
                          <a:latin typeface="Tahoma" panose="020B0604030504040204" pitchFamily="34" charset="0"/>
                        </a:defRPr>
                      </a:lvl7pPr>
                      <a:lvl8pPr marL="3429000" indent="-228600" eaLnBrk="0" fontAlgn="base" hangingPunct="0">
                        <a:spcBef>
                          <a:spcPct val="20000"/>
                        </a:spcBef>
                        <a:spcAft>
                          <a:spcPct val="0"/>
                        </a:spcAft>
                        <a:defRPr sz="1400">
                          <a:solidFill>
                            <a:schemeClr val="tx1"/>
                          </a:solidFill>
                          <a:latin typeface="Tahoma" panose="020B0604030504040204" pitchFamily="34" charset="0"/>
                        </a:defRPr>
                      </a:lvl8pPr>
                      <a:lvl9pPr marL="3886200" indent="-228600" eaLnBrk="0" fontAlgn="base" hangingPunct="0">
                        <a:spcBef>
                          <a:spcPct val="20000"/>
                        </a:spcBef>
                        <a:spcAft>
                          <a:spcPct val="0"/>
                        </a:spcAft>
                        <a:defRPr sz="1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dirty="0" smtClean="0">
                          <a:ln>
                            <a:noFill/>
                          </a:ln>
                          <a:solidFill>
                            <a:srgbClr val="000000"/>
                          </a:solidFill>
                          <a:effectLst/>
                          <a:latin typeface="+mn-lt"/>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r>
            </a:tbl>
          </a:graphicData>
        </a:graphic>
      </p:graphicFrame>
      <p:sp>
        <p:nvSpPr>
          <p:cNvPr id="83" name="Rectangle 3"/>
          <p:cNvSpPr txBox="1">
            <a:spLocks noChangeArrowheads="1"/>
          </p:cNvSpPr>
          <p:nvPr/>
        </p:nvSpPr>
        <p:spPr bwMode="auto">
          <a:xfrm>
            <a:off x="3700352" y="2839128"/>
            <a:ext cx="418997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6" tIns="52153" rIns="104306" bIns="52153"/>
          <a:lstStyle>
            <a:lvl1pPr marL="268288" indent="-268288"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Font typeface="Wingdings" panose="05000000000000000000" pitchFamily="2" charset="2"/>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lnSpc>
                <a:spcPct val="200000"/>
              </a:lnSpc>
              <a:buFontTx/>
              <a:buNone/>
            </a:pPr>
            <a:r>
              <a:rPr lang="en-US" sz="1800" dirty="0">
                <a:solidFill>
                  <a:srgbClr val="FF0000"/>
                </a:solidFill>
                <a:latin typeface="+mn-lt"/>
                <a:cs typeface="Tahoma" panose="020B0604030504040204" pitchFamily="34" charset="0"/>
                <a:sym typeface="Symbol" panose="05050102010706020507" pitchFamily="18" charset="2"/>
              </a:rPr>
              <a:t>Single </a:t>
            </a:r>
            <a:r>
              <a:rPr lang="en-US" sz="1800" dirty="0" smtClean="0">
                <a:solidFill>
                  <a:srgbClr val="FF0000"/>
                </a:solidFill>
                <a:latin typeface="+mn-lt"/>
                <a:cs typeface="Tahoma" panose="020B0604030504040204" pitchFamily="34" charset="0"/>
                <a:sym typeface="Symbol" panose="05050102010706020507" pitchFamily="18" charset="2"/>
              </a:rPr>
              <a:t>link</a:t>
            </a:r>
          </a:p>
          <a:p>
            <a:pPr eaLnBrk="1" hangingPunct="1">
              <a:lnSpc>
                <a:spcPct val="200000"/>
              </a:lnSpc>
              <a:buFontTx/>
              <a:buNone/>
            </a:pPr>
            <a:endParaRPr lang="en-US" sz="1800" dirty="0">
              <a:solidFill>
                <a:srgbClr val="FF0000"/>
              </a:solidFill>
              <a:latin typeface="+mn-lt"/>
              <a:cs typeface="Tahoma" panose="020B0604030504040204" pitchFamily="34" charset="0"/>
              <a:sym typeface="Symbol" panose="05050102010706020507" pitchFamily="18" charset="2"/>
            </a:endParaRPr>
          </a:p>
          <a:p>
            <a:pPr eaLnBrk="1" hangingPunct="1">
              <a:lnSpc>
                <a:spcPct val="200000"/>
              </a:lnSpc>
              <a:buFontTx/>
              <a:buNone/>
            </a:pPr>
            <a:r>
              <a:rPr lang="en-US" sz="1800" dirty="0" smtClean="0">
                <a:solidFill>
                  <a:srgbClr val="FF0000"/>
                </a:solidFill>
                <a:latin typeface="+mn-lt"/>
                <a:cs typeface="Tahoma" panose="020B0604030504040204" pitchFamily="34" charset="0"/>
                <a:sym typeface="Symbol" panose="05050102010706020507" pitchFamily="18" charset="2"/>
              </a:rPr>
              <a:t>Complete </a:t>
            </a:r>
            <a:r>
              <a:rPr lang="en-US" sz="1800" dirty="0">
                <a:solidFill>
                  <a:srgbClr val="FF0000"/>
                </a:solidFill>
                <a:latin typeface="+mn-lt"/>
                <a:cs typeface="Tahoma" panose="020B0604030504040204" pitchFamily="34" charset="0"/>
                <a:sym typeface="Symbol" panose="05050102010706020507" pitchFamily="18" charset="2"/>
              </a:rPr>
              <a:t>link</a:t>
            </a:r>
          </a:p>
          <a:p>
            <a:pPr eaLnBrk="1" hangingPunct="1">
              <a:lnSpc>
                <a:spcPct val="200000"/>
              </a:lnSpc>
              <a:buFontTx/>
              <a:buNone/>
            </a:pPr>
            <a:endParaRPr lang="en-US" sz="1800" dirty="0">
              <a:latin typeface="+mn-lt"/>
              <a:cs typeface="Tahoma" panose="020B0604030504040204" pitchFamily="34" charset="0"/>
              <a:sym typeface="Symbol" panose="05050102010706020507" pitchFamily="18" charset="2"/>
            </a:endParaRPr>
          </a:p>
          <a:p>
            <a:pPr eaLnBrk="1" hangingPunct="1">
              <a:lnSpc>
                <a:spcPct val="200000"/>
              </a:lnSpc>
              <a:buFontTx/>
              <a:buNone/>
            </a:pPr>
            <a:r>
              <a:rPr lang="en-US" sz="1800" dirty="0">
                <a:solidFill>
                  <a:srgbClr val="FF0000"/>
                </a:solidFill>
                <a:latin typeface="+mn-lt"/>
                <a:cs typeface="Tahoma" panose="020B0604030504040204" pitchFamily="34" charset="0"/>
                <a:sym typeface="Symbol" panose="05050102010706020507" pitchFamily="18" charset="2"/>
              </a:rPr>
              <a:t>Average</a:t>
            </a:r>
            <a:endParaRPr lang="en-US" sz="1800" dirty="0">
              <a:latin typeface="+mn-lt"/>
            </a:endParaRPr>
          </a:p>
        </p:txBody>
      </p:sp>
      <p:graphicFrame>
        <p:nvGraphicFramePr>
          <p:cNvPr id="84" name="Object 3"/>
          <p:cNvGraphicFramePr>
            <a:graphicFrameLocks noChangeAspect="1"/>
          </p:cNvGraphicFramePr>
          <p:nvPr>
            <p:extLst>
              <p:ext uri="{D42A27DB-BD31-4B8C-83A1-F6EECF244321}">
                <p14:modId xmlns:p14="http://schemas.microsoft.com/office/powerpoint/2010/main" val="4019942839"/>
              </p:ext>
            </p:extLst>
          </p:nvPr>
        </p:nvGraphicFramePr>
        <p:xfrm>
          <a:off x="2643111" y="3481781"/>
          <a:ext cx="5722831" cy="658812"/>
        </p:xfrm>
        <a:graphic>
          <a:graphicData uri="http://schemas.openxmlformats.org/presentationml/2006/ole">
            <mc:AlternateContent xmlns:mc="http://schemas.openxmlformats.org/markup-compatibility/2006">
              <mc:Choice xmlns:v="urn:schemas-microsoft-com:vml" Requires="v">
                <p:oleObj spid="_x0000_s13437" name="Equation" r:id="rId4" imgW="3949700" imgH="431800" progId="Equation.3">
                  <p:embed/>
                </p:oleObj>
              </mc:Choice>
              <mc:Fallback>
                <p:oleObj name="Equation" r:id="rId4" imgW="3949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11" y="3481781"/>
                        <a:ext cx="5722831" cy="658812"/>
                      </a:xfrm>
                      <a:prstGeom prst="rect">
                        <a:avLst/>
                      </a:prstGeom>
                      <a:noFill/>
                      <a:ln>
                        <a:noFill/>
                      </a:ln>
                      <a:effectLst/>
                    </p:spPr>
                  </p:pic>
                </p:oleObj>
              </mc:Fallback>
            </mc:AlternateContent>
          </a:graphicData>
        </a:graphic>
      </p:graphicFrame>
      <p:graphicFrame>
        <p:nvGraphicFramePr>
          <p:cNvPr id="85" name="Object 4"/>
          <p:cNvGraphicFramePr>
            <a:graphicFrameLocks noChangeAspect="1"/>
          </p:cNvGraphicFramePr>
          <p:nvPr>
            <p:extLst>
              <p:ext uri="{D42A27DB-BD31-4B8C-83A1-F6EECF244321}">
                <p14:modId xmlns:p14="http://schemas.microsoft.com/office/powerpoint/2010/main" val="2882541521"/>
              </p:ext>
            </p:extLst>
          </p:nvPr>
        </p:nvGraphicFramePr>
        <p:xfrm>
          <a:off x="2498502" y="4744128"/>
          <a:ext cx="5867440" cy="658812"/>
        </p:xfrm>
        <a:graphic>
          <a:graphicData uri="http://schemas.openxmlformats.org/presentationml/2006/ole">
            <mc:AlternateContent xmlns:mc="http://schemas.openxmlformats.org/markup-compatibility/2006">
              <mc:Choice xmlns:v="urn:schemas-microsoft-com:vml" Requires="v">
                <p:oleObj spid="_x0000_s13438" name="Equation" r:id="rId6" imgW="3975100" imgH="431800" progId="Equation.3">
                  <p:embed/>
                </p:oleObj>
              </mc:Choice>
              <mc:Fallback>
                <p:oleObj name="Equation" r:id="rId6" imgW="39751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8502" y="4744128"/>
                        <a:ext cx="5867440" cy="658812"/>
                      </a:xfrm>
                      <a:prstGeom prst="rect">
                        <a:avLst/>
                      </a:prstGeom>
                      <a:noFill/>
                      <a:ln>
                        <a:noFill/>
                      </a:ln>
                      <a:effectLst/>
                    </p:spPr>
                  </p:pic>
                </p:oleObj>
              </mc:Fallback>
            </mc:AlternateContent>
          </a:graphicData>
        </a:graphic>
      </p:graphicFrame>
      <p:graphicFrame>
        <p:nvGraphicFramePr>
          <p:cNvPr id="86" name="Object 5"/>
          <p:cNvGraphicFramePr>
            <a:graphicFrameLocks noChangeAspect="1"/>
          </p:cNvGraphicFramePr>
          <p:nvPr>
            <p:extLst>
              <p:ext uri="{D42A27DB-BD31-4B8C-83A1-F6EECF244321}">
                <p14:modId xmlns:p14="http://schemas.microsoft.com/office/powerpoint/2010/main" val="768862114"/>
              </p:ext>
            </p:extLst>
          </p:nvPr>
        </p:nvGraphicFramePr>
        <p:xfrm>
          <a:off x="2498502" y="5758325"/>
          <a:ext cx="5763079" cy="1143000"/>
        </p:xfrm>
        <a:graphic>
          <a:graphicData uri="http://schemas.openxmlformats.org/presentationml/2006/ole">
            <mc:AlternateContent xmlns:mc="http://schemas.openxmlformats.org/markup-compatibility/2006">
              <mc:Choice xmlns:v="urn:schemas-microsoft-com:vml" Requires="v">
                <p:oleObj spid="_x0000_s13439" name="Equation" r:id="rId8" imgW="4013200" imgH="787400" progId="Equation.3">
                  <p:embed/>
                </p:oleObj>
              </mc:Choice>
              <mc:Fallback>
                <p:oleObj name="Equation" r:id="rId8" imgW="4013200" imgH="787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502" y="5758325"/>
                        <a:ext cx="5763079" cy="1143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03538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76610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Dr. N MEHALA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30080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Supervised </a:t>
            </a:r>
            <a:r>
              <a:rPr lang="en-IN" sz="2400" b="1" dirty="0" err="1">
                <a:solidFill>
                  <a:srgbClr val="DFA267"/>
                </a:solidFill>
              </a:rPr>
              <a:t>Vs</a:t>
            </a:r>
            <a:r>
              <a:rPr lang="en-IN" sz="2400" b="1" dirty="0">
                <a:solidFill>
                  <a:srgbClr val="DFA267"/>
                </a:solidFill>
              </a:rPr>
              <a:t> Unsupervised Learning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84443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10" name="Rectangle 3"/>
          <p:cNvSpPr txBox="1">
            <a:spLocks noChangeArrowheads="1"/>
          </p:cNvSpPr>
          <p:nvPr/>
        </p:nvSpPr>
        <p:spPr>
          <a:xfrm>
            <a:off x="138225" y="1241660"/>
            <a:ext cx="8233413" cy="571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pPr>
            <a:r>
              <a:rPr lang="en-US" altLang="en-US" dirty="0" smtClean="0"/>
              <a:t>Problem: clustering analysis with agglomerative algorithm</a:t>
            </a:r>
          </a:p>
          <a:p>
            <a:pPr marL="533400" indent="-533400">
              <a:buFontTx/>
              <a:buNone/>
            </a:pPr>
            <a:r>
              <a:rPr lang="en-US" altLang="en-US" dirty="0" smtClean="0"/>
              <a:t>     </a:t>
            </a:r>
            <a:endParaRPr lang="en-US" altLang="en-US" sz="2000" dirty="0" smtClean="0"/>
          </a:p>
        </p:txBody>
      </p:sp>
      <p:pic>
        <p:nvPicPr>
          <p:cNvPr id="11"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25" y="4923563"/>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25" y="5533163"/>
            <a:ext cx="39624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49"/>
          <p:cNvSpPr txBox="1">
            <a:spLocks noChangeArrowheads="1"/>
          </p:cNvSpPr>
          <p:nvPr/>
        </p:nvSpPr>
        <p:spPr bwMode="auto">
          <a:xfrm>
            <a:off x="5844987" y="1889772"/>
            <a:ext cx="1463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Font typeface="Wingdings" panose="05000000000000000000" pitchFamily="2" charset="2"/>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000" dirty="0"/>
              <a:t>data matrix</a:t>
            </a:r>
          </a:p>
        </p:txBody>
      </p:sp>
      <p:sp>
        <p:nvSpPr>
          <p:cNvPr id="14" name="Text Box 50"/>
          <p:cNvSpPr txBox="1">
            <a:spLocks noChangeArrowheads="1"/>
          </p:cNvSpPr>
          <p:nvPr/>
        </p:nvSpPr>
        <p:spPr bwMode="auto">
          <a:xfrm>
            <a:off x="5996437" y="4048851"/>
            <a:ext cx="1893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Font typeface="Wingdings" panose="05000000000000000000" pitchFamily="2" charset="2"/>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000" dirty="0"/>
              <a:t>distance matrix</a:t>
            </a:r>
          </a:p>
        </p:txBody>
      </p:sp>
      <p:sp>
        <p:nvSpPr>
          <p:cNvPr id="15" name="Text Box 51"/>
          <p:cNvSpPr txBox="1">
            <a:spLocks noChangeArrowheads="1"/>
          </p:cNvSpPr>
          <p:nvPr/>
        </p:nvSpPr>
        <p:spPr bwMode="auto">
          <a:xfrm>
            <a:off x="1162163" y="6066563"/>
            <a:ext cx="2252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Font typeface="Wingdings" panose="05000000000000000000" pitchFamily="2" charset="2"/>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spcBef>
                <a:spcPct val="0"/>
              </a:spcBef>
              <a:buFontTx/>
              <a:buNone/>
            </a:pPr>
            <a:r>
              <a:rPr lang="en-GB" altLang="en-US" sz="2000"/>
              <a:t>Euclidean distance</a:t>
            </a:r>
          </a:p>
        </p:txBody>
      </p:sp>
      <p:pic>
        <p:nvPicPr>
          <p:cNvPr id="16"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2625" y="4445726"/>
            <a:ext cx="3429119"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625" y="2408348"/>
            <a:ext cx="3495675" cy="2265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2850" y="2408348"/>
            <a:ext cx="2657475" cy="160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4771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10" name="Rectangle 2"/>
          <p:cNvSpPr txBox="1">
            <a:spLocks noChangeArrowheads="1"/>
          </p:cNvSpPr>
          <p:nvPr/>
        </p:nvSpPr>
        <p:spPr>
          <a:xfrm>
            <a:off x="-8308" y="1113563"/>
            <a:ext cx="9925040" cy="571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pPr>
            <a:r>
              <a:rPr lang="en-US" altLang="en-US" dirty="0" smtClean="0"/>
              <a:t>Merge two closest clusters (iteration 1) </a:t>
            </a:r>
          </a:p>
          <a:p>
            <a:pPr marL="533400" indent="-533400">
              <a:buFontTx/>
              <a:buNone/>
            </a:pPr>
            <a:r>
              <a:rPr lang="en-US" altLang="en-US" dirty="0" smtClean="0"/>
              <a:t>     </a:t>
            </a:r>
            <a:endParaRPr lang="en-US" altLang="en-US" sz="2000" dirty="0" smtClean="0"/>
          </a:p>
        </p:txBody>
      </p:sp>
      <p:sp>
        <p:nvSpPr>
          <p:cNvPr id="11" name="Line 26"/>
          <p:cNvSpPr>
            <a:spLocks noChangeShapeType="1"/>
          </p:cNvSpPr>
          <p:nvPr/>
        </p:nvSpPr>
        <p:spPr bwMode="auto">
          <a:xfrm flipH="1">
            <a:off x="2992867" y="3375952"/>
            <a:ext cx="759465"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27"/>
          <p:cNvSpPr>
            <a:spLocks noChangeShapeType="1"/>
          </p:cNvSpPr>
          <p:nvPr/>
        </p:nvSpPr>
        <p:spPr bwMode="auto">
          <a:xfrm>
            <a:off x="2992867" y="4366552"/>
            <a:ext cx="696176" cy="685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667" y="2002765"/>
            <a:ext cx="3892257"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30" y="2559776"/>
            <a:ext cx="2335918" cy="279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468" y="4441165"/>
            <a:ext cx="391599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824" y="5068171"/>
            <a:ext cx="569599"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3668" y="5050765"/>
            <a:ext cx="715025" cy="322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0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10" name="Rectangle 2"/>
          <p:cNvSpPr txBox="1">
            <a:spLocks noChangeArrowheads="1"/>
          </p:cNvSpPr>
          <p:nvPr/>
        </p:nvSpPr>
        <p:spPr>
          <a:xfrm>
            <a:off x="0" y="1209922"/>
            <a:ext cx="8291744" cy="571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pPr>
            <a:r>
              <a:rPr lang="en-US" altLang="en-US" smtClean="0"/>
              <a:t>Update distance matrix (iteration 1)</a:t>
            </a:r>
          </a:p>
          <a:p>
            <a:pPr marL="533400" indent="-533400">
              <a:buFontTx/>
              <a:buNone/>
            </a:pPr>
            <a:r>
              <a:rPr lang="en-US" altLang="en-US" smtClean="0"/>
              <a:t>     </a:t>
            </a:r>
            <a:endParaRPr lang="en-US" altLang="en-US" sz="2000" smtClean="0"/>
          </a:p>
        </p:txBody>
      </p:sp>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875" y="2066379"/>
            <a:ext cx="3603846"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875" y="2599779"/>
            <a:ext cx="360384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875" y="3056979"/>
            <a:ext cx="3603846"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875" y="3522117"/>
            <a:ext cx="3603846"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19"/>
          <p:cNvSpPr>
            <a:spLocks noChangeShapeType="1"/>
          </p:cNvSpPr>
          <p:nvPr/>
        </p:nvSpPr>
        <p:spPr bwMode="auto">
          <a:xfrm flipH="1">
            <a:off x="3740876" y="4003149"/>
            <a:ext cx="1074831"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6"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912" y="4637335"/>
            <a:ext cx="3714491"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6763" y="4374079"/>
            <a:ext cx="407803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112" y="1932235"/>
            <a:ext cx="3864651"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3983" y="5291475"/>
            <a:ext cx="481565" cy="320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9018" y="5228122"/>
            <a:ext cx="668114" cy="34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7398" y="5287317"/>
            <a:ext cx="695479" cy="324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5320" y="5228839"/>
            <a:ext cx="53346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127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10" name="Rectangle 2"/>
          <p:cNvSpPr txBox="1">
            <a:spLocks noChangeArrowheads="1"/>
          </p:cNvSpPr>
          <p:nvPr/>
        </p:nvSpPr>
        <p:spPr>
          <a:xfrm>
            <a:off x="0" y="1306282"/>
            <a:ext cx="9981127" cy="571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pPr>
            <a:r>
              <a:rPr lang="en-US" altLang="en-US" dirty="0" smtClean="0"/>
              <a:t>Merge two closest clusters (iteration 2) </a:t>
            </a:r>
          </a:p>
          <a:p>
            <a:pPr marL="533400" indent="-533400">
              <a:buFontTx/>
              <a:buNone/>
            </a:pPr>
            <a:r>
              <a:rPr lang="en-US" altLang="en-US" dirty="0" smtClean="0"/>
              <a:t>     </a:t>
            </a:r>
            <a:endParaRPr lang="en-US" altLang="en-US" sz="2000" dirty="0" smtClean="0"/>
          </a:p>
        </p:txBody>
      </p:sp>
      <p:sp>
        <p:nvSpPr>
          <p:cNvPr id="11" name="Line 12"/>
          <p:cNvSpPr>
            <a:spLocks noChangeShapeType="1"/>
          </p:cNvSpPr>
          <p:nvPr/>
        </p:nvSpPr>
        <p:spPr bwMode="auto">
          <a:xfrm flipH="1">
            <a:off x="2768958" y="3282719"/>
            <a:ext cx="913285"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3"/>
          <p:cNvSpPr>
            <a:spLocks noChangeShapeType="1"/>
          </p:cNvSpPr>
          <p:nvPr/>
        </p:nvSpPr>
        <p:spPr bwMode="auto">
          <a:xfrm>
            <a:off x="2768958" y="4273319"/>
            <a:ext cx="837178" cy="685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271" y="3633557"/>
            <a:ext cx="9418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271" y="3633557"/>
            <a:ext cx="9418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271" y="3633557"/>
            <a:ext cx="9418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458" y="1757132"/>
            <a:ext cx="48328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9559" y="4424132"/>
            <a:ext cx="4652046"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12" y="2904895"/>
            <a:ext cx="2529246" cy="178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6558" y="2671532"/>
            <a:ext cx="60885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2390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10" name="Rectangle 2"/>
          <p:cNvSpPr txBox="1">
            <a:spLocks noChangeArrowheads="1"/>
          </p:cNvSpPr>
          <p:nvPr/>
        </p:nvSpPr>
        <p:spPr>
          <a:xfrm>
            <a:off x="-8308" y="1143000"/>
            <a:ext cx="9993312" cy="571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pPr>
            <a:r>
              <a:rPr lang="en-US" altLang="en-US" smtClean="0"/>
              <a:t>Update distance matrix (iteration 2) </a:t>
            </a:r>
          </a:p>
        </p:txBody>
      </p:sp>
      <p:sp>
        <p:nvSpPr>
          <p:cNvPr id="11" name="Line 11"/>
          <p:cNvSpPr>
            <a:spLocks noChangeShapeType="1"/>
          </p:cNvSpPr>
          <p:nvPr/>
        </p:nvSpPr>
        <p:spPr bwMode="auto">
          <a:xfrm flipH="1">
            <a:off x="4193804" y="4038600"/>
            <a:ext cx="129540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2"/>
          <p:cNvSpPr>
            <a:spLocks noChangeShapeType="1"/>
          </p:cNvSpPr>
          <p:nvPr/>
        </p:nvSpPr>
        <p:spPr bwMode="auto">
          <a:xfrm>
            <a:off x="4727204" y="5562600"/>
            <a:ext cx="533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004" y="2324100"/>
            <a:ext cx="3339634"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9"/>
          <p:cNvGrpSpPr>
            <a:grpSpLocks/>
          </p:cNvGrpSpPr>
          <p:nvPr/>
        </p:nvGrpSpPr>
        <p:grpSpPr bwMode="auto">
          <a:xfrm>
            <a:off x="5032004" y="2743200"/>
            <a:ext cx="3339634" cy="539750"/>
            <a:chOff x="3560" y="1710"/>
            <a:chExt cx="2736" cy="340"/>
          </a:xfrm>
        </p:grpSpPr>
        <p:pic>
          <p:nvPicPr>
            <p:cNvPr id="15"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 y="1710"/>
              <a:ext cx="2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 y="1887"/>
              <a:ext cx="20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004" y="3397250"/>
            <a:ext cx="3339634"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0604" y="4494213"/>
            <a:ext cx="311103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804" y="4646613"/>
            <a:ext cx="43608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204" y="1827213"/>
            <a:ext cx="48387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8404" y="2741613"/>
            <a:ext cx="552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9971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10" name="Rectangle 2"/>
          <p:cNvSpPr txBox="1">
            <a:spLocks noChangeArrowheads="1"/>
          </p:cNvSpPr>
          <p:nvPr/>
        </p:nvSpPr>
        <p:spPr>
          <a:xfrm>
            <a:off x="-8307" y="1209922"/>
            <a:ext cx="8300052" cy="571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pPr>
            <a:r>
              <a:rPr lang="en-US" altLang="en-US" dirty="0" smtClean="0"/>
              <a:t>Merge two closest clusters/update distance matrix (iteration 3) </a:t>
            </a:r>
          </a:p>
          <a:p>
            <a:pPr marL="533400" indent="-533400">
              <a:buFontTx/>
              <a:buNone/>
            </a:pPr>
            <a:r>
              <a:rPr lang="en-US" altLang="en-US" dirty="0" smtClean="0"/>
              <a:t>     </a:t>
            </a:r>
            <a:endParaRPr lang="en-US" altLang="en-US" sz="2000" dirty="0" smtClean="0"/>
          </a:p>
        </p:txBody>
      </p:sp>
      <p:sp>
        <p:nvSpPr>
          <p:cNvPr id="11" name="Line 4"/>
          <p:cNvSpPr>
            <a:spLocks noChangeShapeType="1"/>
          </p:cNvSpPr>
          <p:nvPr/>
        </p:nvSpPr>
        <p:spPr bwMode="auto">
          <a:xfrm flipH="1">
            <a:off x="2338619" y="3268909"/>
            <a:ext cx="91440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5"/>
          <p:cNvSpPr>
            <a:spLocks noChangeShapeType="1"/>
          </p:cNvSpPr>
          <p:nvPr/>
        </p:nvSpPr>
        <p:spPr bwMode="auto">
          <a:xfrm>
            <a:off x="2414819" y="4564309"/>
            <a:ext cx="9144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932" y="3619747"/>
            <a:ext cx="942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932" y="3619747"/>
            <a:ext cx="942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932" y="3619747"/>
            <a:ext cx="942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419" y="2029072"/>
            <a:ext cx="48863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92" y="2733923"/>
            <a:ext cx="1643601" cy="199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28"/>
          <p:cNvGrpSpPr>
            <a:grpSpLocks/>
          </p:cNvGrpSpPr>
          <p:nvPr/>
        </p:nvGrpSpPr>
        <p:grpSpPr bwMode="auto">
          <a:xfrm>
            <a:off x="3405419" y="4486522"/>
            <a:ext cx="4818063" cy="2133600"/>
            <a:chOff x="5346700" y="4542631"/>
            <a:chExt cx="4818130" cy="2133600"/>
          </a:xfrm>
        </p:grpSpPr>
        <p:pic>
          <p:nvPicPr>
            <p:cNvPr id="19"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6700" y="4542631"/>
              <a:ext cx="481813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4300" y="5342731"/>
              <a:ext cx="838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61334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10" name="Rectangle 2"/>
          <p:cNvSpPr txBox="1">
            <a:spLocks noChangeArrowheads="1"/>
          </p:cNvSpPr>
          <p:nvPr/>
        </p:nvSpPr>
        <p:spPr>
          <a:xfrm>
            <a:off x="-8307" y="1306282"/>
            <a:ext cx="8300052" cy="571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pPr>
            <a:r>
              <a:rPr lang="en-US" altLang="en-US" dirty="0" smtClean="0"/>
              <a:t>Merge two closest clusters/update distance matrix (iteration 4) </a:t>
            </a:r>
          </a:p>
          <a:p>
            <a:pPr marL="533400" indent="-533400">
              <a:buFontTx/>
              <a:buNone/>
            </a:pPr>
            <a:r>
              <a:rPr lang="en-US" altLang="en-US" dirty="0" smtClean="0"/>
              <a:t>     </a:t>
            </a:r>
            <a:endParaRPr lang="en-US" altLang="en-US" sz="2000" dirty="0" smtClean="0"/>
          </a:p>
        </p:txBody>
      </p:sp>
      <p:sp>
        <p:nvSpPr>
          <p:cNvPr id="11" name="Line 4"/>
          <p:cNvSpPr>
            <a:spLocks noChangeShapeType="1"/>
          </p:cNvSpPr>
          <p:nvPr/>
        </p:nvSpPr>
        <p:spPr bwMode="auto">
          <a:xfrm flipH="1">
            <a:off x="2643419" y="3467227"/>
            <a:ext cx="91440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5"/>
          <p:cNvSpPr>
            <a:spLocks noChangeShapeType="1"/>
          </p:cNvSpPr>
          <p:nvPr/>
        </p:nvSpPr>
        <p:spPr bwMode="auto">
          <a:xfrm>
            <a:off x="2719619" y="4762627"/>
            <a:ext cx="9144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732" y="3818065"/>
            <a:ext cx="942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732" y="3818065"/>
            <a:ext cx="942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732" y="3818065"/>
            <a:ext cx="942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92" y="2754082"/>
            <a:ext cx="2346927"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30"/>
          <p:cNvGrpSpPr>
            <a:grpSpLocks/>
          </p:cNvGrpSpPr>
          <p:nvPr/>
        </p:nvGrpSpPr>
        <p:grpSpPr bwMode="auto">
          <a:xfrm>
            <a:off x="3710219" y="2246440"/>
            <a:ext cx="4581525" cy="2028825"/>
            <a:chOff x="5346700" y="2104231"/>
            <a:chExt cx="4581525" cy="2028825"/>
          </a:xfrm>
        </p:grpSpPr>
        <p:pic>
          <p:nvPicPr>
            <p:cNvPr id="1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6700" y="2104231"/>
              <a:ext cx="45815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5700" y="2866231"/>
              <a:ext cx="838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6"/>
          <p:cNvGrpSpPr>
            <a:grpSpLocks/>
          </p:cNvGrpSpPr>
          <p:nvPr/>
        </p:nvGrpSpPr>
        <p:grpSpPr bwMode="auto">
          <a:xfrm>
            <a:off x="3862619" y="4684840"/>
            <a:ext cx="4400550" cy="1857375"/>
            <a:chOff x="5499100" y="4541838"/>
            <a:chExt cx="4400550" cy="1857375"/>
          </a:xfrm>
        </p:grpSpPr>
        <p:pic>
          <p:nvPicPr>
            <p:cNvPr id="21"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9100" y="4541838"/>
              <a:ext cx="43624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0" y="4999831"/>
              <a:ext cx="15811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8893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Example1: </a:t>
            </a:r>
            <a:r>
              <a:rPr lang="en-IN" sz="2400" b="1" dirty="0">
                <a:solidFill>
                  <a:srgbClr val="DFA267"/>
                </a:solidFill>
              </a:rPr>
              <a:t>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10" name="Rectangle 2"/>
          <p:cNvSpPr txBox="1">
            <a:spLocks noChangeArrowheads="1"/>
          </p:cNvSpPr>
          <p:nvPr/>
        </p:nvSpPr>
        <p:spPr>
          <a:xfrm>
            <a:off x="-8307" y="1306282"/>
            <a:ext cx="8300052"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110000"/>
              </a:lnSpc>
            </a:pPr>
            <a:r>
              <a:rPr lang="en-US" altLang="en-US" smtClean="0"/>
              <a:t>Final result (meeting termination condition) </a:t>
            </a:r>
          </a:p>
          <a:p>
            <a:pPr marL="533400" indent="-533400">
              <a:buFontTx/>
              <a:buNone/>
            </a:pPr>
            <a:r>
              <a:rPr lang="en-US" altLang="en-US" smtClean="0"/>
              <a:t>     </a:t>
            </a:r>
            <a:endParaRPr lang="en-US" altLang="en-US" sz="2000" smtClean="0"/>
          </a:p>
        </p:txBody>
      </p:sp>
      <p:pic>
        <p:nvPicPr>
          <p:cNvPr id="1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18" y="2066695"/>
            <a:ext cx="7713312"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837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198368" y="1549821"/>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Assume that the database D is given by the table below. Follow single </a:t>
            </a:r>
            <a:r>
              <a:rPr lang="en-US" sz="2400" dirty="0" smtClean="0"/>
              <a:t>link (Min) </a:t>
            </a:r>
            <a:r>
              <a:rPr lang="en-US" sz="2400" dirty="0"/>
              <a:t>technique to find clusters in D. </a:t>
            </a:r>
            <a:endParaRPr lang="en-US" sz="2400" dirty="0" smtClean="0"/>
          </a:p>
          <a:p>
            <a:pPr marL="0" indent="0">
              <a:buNone/>
            </a:pPr>
            <a:r>
              <a:rPr lang="en-US" sz="2400" i="1" u="sng" dirty="0" smtClean="0"/>
              <a:t>Note: Use </a:t>
            </a:r>
            <a:r>
              <a:rPr lang="en-US" sz="2400" i="1" u="sng" dirty="0"/>
              <a:t>Euclidean distance measure.</a:t>
            </a:r>
          </a:p>
        </p:txBody>
      </p:sp>
      <p:graphicFrame>
        <p:nvGraphicFramePr>
          <p:cNvPr id="76" name="Table 75"/>
          <p:cNvGraphicFramePr>
            <a:graphicFrameLocks noGrp="1"/>
          </p:cNvGraphicFramePr>
          <p:nvPr>
            <p:extLst/>
          </p:nvPr>
        </p:nvGraphicFramePr>
        <p:xfrm>
          <a:off x="1545102" y="3276740"/>
          <a:ext cx="4191000" cy="1606734"/>
        </p:xfrm>
        <a:graphic>
          <a:graphicData uri="http://schemas.openxmlformats.org/drawingml/2006/table">
            <a:tbl>
              <a:tblPr/>
              <a:tblGrid>
                <a:gridCol w="1397000"/>
                <a:gridCol w="1397000"/>
                <a:gridCol w="1397000"/>
              </a:tblGrid>
              <a:tr h="206829">
                <a:tc>
                  <a:txBody>
                    <a:bodyPr/>
                    <a:lstStyle/>
                    <a:p>
                      <a:pPr marL="0" marR="0">
                        <a:spcBef>
                          <a:spcPts val="0"/>
                        </a:spcBef>
                        <a:spcAft>
                          <a:spcPts val="0"/>
                        </a:spcAft>
                      </a:pPr>
                      <a:r>
                        <a:rPr lang="en-US" sz="1200" dirty="0" smtClean="0">
                          <a:latin typeface="Times New Roman"/>
                          <a:ea typeface="Times New Roman"/>
                          <a:cs typeface="Times New Roman"/>
                        </a:rPr>
                        <a:t>Students </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latin typeface="Times New Roman"/>
                          <a:ea typeface="Times New Roman"/>
                          <a:cs typeface="Times New Roman"/>
                        </a:rPr>
                        <a:t>X (Marks</a:t>
                      </a:r>
                      <a:r>
                        <a:rPr lang="en-US" sz="1200" b="1" baseline="0" dirty="0" smtClean="0">
                          <a:latin typeface="Times New Roman"/>
                          <a:ea typeface="Times New Roman"/>
                          <a:cs typeface="Times New Roman"/>
                        </a:rPr>
                        <a:t> in Course1)</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latin typeface="Times New Roman"/>
                          <a:ea typeface="Times New Roman"/>
                          <a:cs typeface="Times New Roman"/>
                        </a:rPr>
                        <a:t>Y (Marks in Course2)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dirty="0">
                          <a:latin typeface="Times New Roman"/>
                          <a:ea typeface="Times New Roman"/>
                          <a:cs typeface="Times New Roman"/>
                        </a:rPr>
                        <a:t>p5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cs typeface="Times New Roman"/>
                        </a:rPr>
                        <a:t>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035340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3111" y="612031"/>
            <a:ext cx="7999758" cy="461665"/>
          </a:xfrm>
          <a:prstGeom prst="rect">
            <a:avLst/>
          </a:prstGeom>
        </p:spPr>
        <p:txBody>
          <a:bodyPr wrap="square">
            <a:spAutoFit/>
          </a:bodyPr>
          <a:lstStyle/>
          <a:p>
            <a:r>
              <a:rPr lang="en-IN" sz="2400" b="1" dirty="0" smtClean="0">
                <a:solidFill>
                  <a:srgbClr val="DFA267"/>
                </a:solidFill>
              </a:rPr>
              <a:t>Supervised Learning</a:t>
            </a:r>
            <a:endParaRPr lang="en-IN" sz="2400" b="1" dirty="0">
              <a:solidFill>
                <a:srgbClr val="DFA267"/>
              </a:solidFill>
            </a:endParaRPr>
          </a:p>
        </p:txBody>
      </p:sp>
      <p:sp>
        <p:nvSpPr>
          <p:cNvPr id="7" name="Rectangle 6">
            <a:extLst>
              <a:ext uri="{FF2B5EF4-FFF2-40B4-BE49-F238E27FC236}">
                <a16:creationId xmlns="" xmlns:a16="http://schemas.microsoft.com/office/drawing/2014/main" id="{34A18499-D267-4FCA-9273-61437F78472C}"/>
              </a:ext>
            </a:extLst>
          </p:cNvPr>
          <p:cNvSpPr/>
          <p:nvPr/>
        </p:nvSpPr>
        <p:spPr>
          <a:xfrm>
            <a:off x="223162" y="4661376"/>
            <a:ext cx="6993564" cy="1200329"/>
          </a:xfrm>
          <a:prstGeom prst="rect">
            <a:avLst/>
          </a:prstGeom>
        </p:spPr>
        <p:txBody>
          <a:bodyPr wrap="square">
            <a:spAutoFit/>
          </a:bodyPr>
          <a:lstStyle/>
          <a:p>
            <a:pPr algn="ctr"/>
            <a:r>
              <a:rPr lang="en-US" sz="2400" dirty="0"/>
              <a:t>We train our model using the independent variables in the supervision of the target variable and hence the name supervised learning.</a:t>
            </a:r>
            <a:endParaRPr lang="en-IN" sz="2400" dirty="0"/>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2" name="Picture 1"/>
          <p:cNvPicPr>
            <a:picLocks noChangeAspect="1"/>
          </p:cNvPicPr>
          <p:nvPr/>
        </p:nvPicPr>
        <p:blipFill>
          <a:blip r:embed="rId3"/>
          <a:stretch>
            <a:fillRect/>
          </a:stretch>
        </p:blipFill>
        <p:spPr>
          <a:xfrm>
            <a:off x="1535477" y="1458542"/>
            <a:ext cx="4368933" cy="2954215"/>
          </a:xfrm>
          <a:prstGeom prst="rect">
            <a:avLst/>
          </a:prstGeom>
        </p:spPr>
      </p:pic>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8193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3"/>
          <p:cNvSpPr txBox="1">
            <a:spLocks noChangeArrowheads="1"/>
          </p:cNvSpPr>
          <p:nvPr/>
        </p:nvSpPr>
        <p:spPr>
          <a:xfrm>
            <a:off x="198368" y="1549821"/>
            <a:ext cx="7886700" cy="2834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b="1" i="1" u="sng" dirty="0"/>
              <a:t>Step 1.</a:t>
            </a:r>
            <a:r>
              <a:rPr lang="en-US" sz="2400" b="1" i="1" dirty="0"/>
              <a:t> </a:t>
            </a:r>
            <a:r>
              <a:rPr lang="en-US" sz="2400" dirty="0"/>
              <a:t>A</a:t>
            </a:r>
            <a:r>
              <a:rPr lang="en-US" sz="2400" dirty="0" smtClean="0"/>
              <a:t>ssume all the </a:t>
            </a:r>
            <a:r>
              <a:rPr lang="en-US" sz="2400" dirty="0"/>
              <a:t>objects p1, p2, … p6 in </a:t>
            </a:r>
            <a:r>
              <a:rPr lang="en-US" sz="2400" dirty="0" smtClean="0"/>
              <a:t>a separate Clusters</a:t>
            </a:r>
            <a:endParaRPr lang="en-US" sz="2400" dirty="0"/>
          </a:p>
          <a:p>
            <a:pPr>
              <a:defRPr/>
            </a:pPr>
            <a:endParaRPr lang="en-US" sz="2400" dirty="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813566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142038" y="1306282"/>
            <a:ext cx="9485288"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i="1" u="sng" dirty="0" smtClean="0"/>
              <a:t>Step 2.</a:t>
            </a:r>
            <a:r>
              <a:rPr lang="en-US" sz="2400" b="1" i="1" dirty="0" smtClean="0"/>
              <a:t> </a:t>
            </a:r>
            <a:r>
              <a:rPr lang="en-US" sz="2400" dirty="0" smtClean="0"/>
              <a:t>Calculate the Proximity matrix. </a:t>
            </a:r>
          </a:p>
          <a:p>
            <a:pPr>
              <a:buFont typeface="Arial" panose="020B0604020202020204" pitchFamily="34" charset="0"/>
              <a:buNone/>
            </a:pPr>
            <a:r>
              <a:rPr lang="en-US" sz="2400" dirty="0" smtClean="0"/>
              <a:t>Euclidean distance between points </a:t>
            </a:r>
            <a:r>
              <a:rPr lang="en-US" sz="2400" dirty="0" err="1" smtClean="0"/>
              <a:t>i</a:t>
            </a:r>
            <a:r>
              <a:rPr lang="en-US" sz="2400" dirty="0" smtClean="0"/>
              <a:t>  and  j :</a:t>
            </a:r>
          </a:p>
          <a:p>
            <a:pPr>
              <a:buFont typeface="Arial" panose="020B0604020202020204" pitchFamily="34" charset="0"/>
              <a:buNone/>
            </a:pPr>
            <a:r>
              <a:rPr lang="en-US" sz="2400" dirty="0" smtClean="0"/>
              <a:t>  	d(</a:t>
            </a:r>
            <a:r>
              <a:rPr lang="en-US" sz="2400" dirty="0" err="1" smtClean="0"/>
              <a:t>i</a:t>
            </a:r>
            <a:r>
              <a:rPr lang="en-US" sz="2400" dirty="0" smtClean="0"/>
              <a:t>, j) = (|x</a:t>
            </a:r>
            <a:r>
              <a:rPr lang="en-US" sz="2400" baseline="-25000" dirty="0" smtClean="0"/>
              <a:t>i1</a:t>
            </a:r>
            <a:r>
              <a:rPr lang="en-US" sz="2400" dirty="0" smtClean="0"/>
              <a:t> - x</a:t>
            </a:r>
            <a:r>
              <a:rPr lang="en-US" sz="2400" baseline="-25000" dirty="0" smtClean="0"/>
              <a:t>j1</a:t>
            </a:r>
            <a:r>
              <a:rPr lang="en-US" sz="2400" dirty="0" smtClean="0"/>
              <a:t> |</a:t>
            </a:r>
            <a:r>
              <a:rPr lang="en-US" sz="2400" baseline="30000" dirty="0" smtClean="0"/>
              <a:t>2</a:t>
            </a:r>
            <a:r>
              <a:rPr lang="en-US" sz="2400" dirty="0" smtClean="0"/>
              <a:t>+ | x</a:t>
            </a:r>
            <a:r>
              <a:rPr lang="en-US" sz="2400" baseline="-25000" dirty="0" smtClean="0"/>
              <a:t>i2</a:t>
            </a:r>
            <a:r>
              <a:rPr lang="en-US" sz="2400" dirty="0" smtClean="0"/>
              <a:t> – x</a:t>
            </a:r>
            <a:r>
              <a:rPr lang="en-US" sz="2400" baseline="-25000" dirty="0" smtClean="0"/>
              <a:t>j2</a:t>
            </a:r>
            <a:r>
              <a:rPr lang="en-US" sz="2400" dirty="0" smtClean="0"/>
              <a:t>|</a:t>
            </a:r>
            <a:r>
              <a:rPr lang="en-US" sz="2400" baseline="30000" dirty="0" smtClean="0"/>
              <a:t>2</a:t>
            </a:r>
            <a:r>
              <a:rPr lang="en-US" sz="2400" dirty="0" smtClean="0"/>
              <a:t> + … + | </a:t>
            </a:r>
            <a:r>
              <a:rPr lang="en-US" sz="2400" dirty="0" err="1" smtClean="0"/>
              <a:t>x</a:t>
            </a:r>
            <a:r>
              <a:rPr lang="en-US" sz="2400" baseline="-25000" dirty="0" err="1" smtClean="0"/>
              <a:t>ip</a:t>
            </a:r>
            <a:r>
              <a:rPr lang="en-US" sz="2400" dirty="0" smtClean="0"/>
              <a:t> - x</a:t>
            </a:r>
            <a:r>
              <a:rPr lang="en-US" sz="2400" baseline="-25000" dirty="0" smtClean="0"/>
              <a:t>jp</a:t>
            </a:r>
            <a:r>
              <a:rPr lang="en-US" sz="2400" dirty="0" smtClean="0"/>
              <a:t>|</a:t>
            </a:r>
            <a:r>
              <a:rPr lang="en-US" sz="2400" baseline="30000" dirty="0" smtClean="0"/>
              <a:t>2</a:t>
            </a:r>
            <a:r>
              <a:rPr lang="en-US" sz="2400" dirty="0" smtClean="0"/>
              <a:t>)</a:t>
            </a:r>
            <a:r>
              <a:rPr lang="en-US" sz="2400" baseline="30000" dirty="0" smtClean="0"/>
              <a:t>0.5</a:t>
            </a:r>
            <a:endParaRPr lang="en-US" sz="2400" dirty="0" smtClean="0"/>
          </a:p>
          <a:p>
            <a:pPr>
              <a:buFont typeface="Arial" panose="020B0604020202020204" pitchFamily="34" charset="0"/>
              <a:buNone/>
            </a:pPr>
            <a:r>
              <a:rPr lang="en-US" sz="2400" baseline="30000" dirty="0" smtClean="0"/>
              <a:t> </a:t>
            </a:r>
            <a:r>
              <a:rPr lang="en-US" sz="2400" dirty="0" smtClean="0"/>
              <a:t>where</a:t>
            </a:r>
            <a:r>
              <a:rPr lang="bg-BG" sz="2400" dirty="0" smtClean="0"/>
              <a:t>   </a:t>
            </a:r>
            <a:r>
              <a:rPr lang="en-US" sz="2400" dirty="0" smtClean="0"/>
              <a:t>x</a:t>
            </a:r>
            <a:r>
              <a:rPr lang="en-US" sz="2400" baseline="-25000" dirty="0" smtClean="0"/>
              <a:t>i1   </a:t>
            </a:r>
            <a:r>
              <a:rPr lang="en-US" sz="2400" dirty="0" smtClean="0"/>
              <a:t>is the value of attribute 1 for  </a:t>
            </a:r>
            <a:r>
              <a:rPr lang="en-US" sz="2400" dirty="0" err="1" smtClean="0"/>
              <a:t>i</a:t>
            </a:r>
            <a:r>
              <a:rPr lang="en-US" sz="2400" dirty="0" smtClean="0"/>
              <a:t>   </a:t>
            </a:r>
          </a:p>
          <a:p>
            <a:pPr>
              <a:buFont typeface="Arial" panose="020B0604020202020204" pitchFamily="34" charset="0"/>
              <a:buNone/>
            </a:pPr>
            <a:r>
              <a:rPr lang="en-US" sz="2400" dirty="0"/>
              <a:t> </a:t>
            </a:r>
            <a:r>
              <a:rPr lang="en-US" sz="2400" dirty="0" smtClean="0"/>
              <a:t> and  x</a:t>
            </a:r>
            <a:r>
              <a:rPr lang="en-US" sz="2400" baseline="-25000" dirty="0" smtClean="0"/>
              <a:t>j1</a:t>
            </a:r>
            <a:r>
              <a:rPr lang="en-US" sz="2400" dirty="0" smtClean="0"/>
              <a:t>  is the value of attribute 1  for  j, and so on. </a:t>
            </a:r>
          </a:p>
          <a:p>
            <a:pPr>
              <a:buFont typeface="Arial" panose="020B0604020202020204" pitchFamily="34" charset="0"/>
              <a:buNone/>
            </a:pPr>
            <a:r>
              <a:rPr lang="en-US" sz="2400" dirty="0" smtClean="0"/>
              <a:t>Euclidean distance between our points   p1   and  p2, which have attributes  x   and  y  would be calculated as follows:</a:t>
            </a:r>
          </a:p>
          <a:p>
            <a:pPr>
              <a:buFont typeface="Arial" panose="020B0604020202020204" pitchFamily="34" charset="0"/>
              <a:buNone/>
            </a:pPr>
            <a:r>
              <a:rPr lang="en-US" sz="2400" dirty="0" smtClean="0"/>
              <a:t> d(p1, p2)   =      </a:t>
            </a:r>
            <a:r>
              <a:rPr lang="en-US" sz="2400" dirty="0" err="1" smtClean="0"/>
              <a:t>sqrt</a:t>
            </a:r>
            <a:r>
              <a:rPr lang="en-US" sz="2400" dirty="0" smtClean="0"/>
              <a:t>(  |x</a:t>
            </a:r>
            <a:r>
              <a:rPr lang="en-US" sz="2400" baseline="-25000" dirty="0" smtClean="0"/>
              <a:t>p1</a:t>
            </a:r>
            <a:r>
              <a:rPr lang="en-US" sz="2400" dirty="0" smtClean="0"/>
              <a:t> – x</a:t>
            </a:r>
            <a:r>
              <a:rPr lang="en-US" sz="2400" baseline="-25000" dirty="0" smtClean="0"/>
              <a:t>p2</a:t>
            </a:r>
            <a:r>
              <a:rPr lang="en-US" sz="2400" dirty="0" smtClean="0"/>
              <a:t> |</a:t>
            </a:r>
            <a:r>
              <a:rPr lang="en-US" sz="2400" baseline="30000" dirty="0" smtClean="0"/>
              <a:t>2</a:t>
            </a:r>
            <a:r>
              <a:rPr lang="en-US" sz="2400" dirty="0" smtClean="0"/>
              <a:t>+ | y</a:t>
            </a:r>
            <a:r>
              <a:rPr lang="en-US" sz="2400" baseline="-25000" dirty="0" smtClean="0"/>
              <a:t>p1</a:t>
            </a:r>
            <a:r>
              <a:rPr lang="en-US" sz="2400" dirty="0" smtClean="0"/>
              <a:t> - y</a:t>
            </a:r>
            <a:r>
              <a:rPr lang="en-US" sz="2400" baseline="-25000" dirty="0" smtClean="0"/>
              <a:t>p2</a:t>
            </a:r>
            <a:r>
              <a:rPr lang="en-US" sz="2400" dirty="0" smtClean="0"/>
              <a:t>|</a:t>
            </a:r>
            <a:r>
              <a:rPr lang="en-US" sz="2400" baseline="30000" dirty="0" smtClean="0"/>
              <a:t>2</a:t>
            </a:r>
            <a:r>
              <a:rPr lang="en-US" sz="2400" dirty="0" smtClean="0"/>
              <a:t> )</a:t>
            </a:r>
          </a:p>
          <a:p>
            <a:pPr>
              <a:buFont typeface="Arial" panose="020B0604020202020204" pitchFamily="34" charset="0"/>
              <a:buNone/>
            </a:pPr>
            <a:r>
              <a:rPr lang="en-US" sz="2400" dirty="0" smtClean="0"/>
              <a:t>                   =        </a:t>
            </a:r>
            <a:r>
              <a:rPr lang="en-US" sz="2400" dirty="0" err="1" smtClean="0"/>
              <a:t>sqrt</a:t>
            </a:r>
            <a:r>
              <a:rPr lang="en-US" sz="2400" dirty="0" smtClean="0"/>
              <a:t>(|0.40 – 0.22 |</a:t>
            </a:r>
            <a:r>
              <a:rPr lang="en-US" sz="2400" baseline="30000" dirty="0" smtClean="0"/>
              <a:t>2</a:t>
            </a:r>
            <a:r>
              <a:rPr lang="en-US" sz="2400" dirty="0" smtClean="0"/>
              <a:t>+ | 0.53 – 0.38|</a:t>
            </a:r>
            <a:r>
              <a:rPr lang="en-US" sz="2400" baseline="30000" dirty="0" smtClean="0"/>
              <a:t>2</a:t>
            </a:r>
            <a:r>
              <a:rPr lang="en-US" sz="2400" dirty="0" smtClean="0"/>
              <a:t> )</a:t>
            </a:r>
          </a:p>
          <a:p>
            <a:pPr>
              <a:buFont typeface="Arial" panose="020B0604020202020204" pitchFamily="34" charset="0"/>
              <a:buNone/>
            </a:pPr>
            <a:r>
              <a:rPr lang="en-US" sz="2400" dirty="0" smtClean="0"/>
              <a:t>     = </a:t>
            </a:r>
            <a:r>
              <a:rPr lang="en-US" sz="2400" dirty="0" err="1" smtClean="0"/>
              <a:t>sqrt</a:t>
            </a:r>
            <a:r>
              <a:rPr lang="en-US" sz="2400" dirty="0" smtClean="0"/>
              <a:t>( |0.18 |</a:t>
            </a:r>
            <a:r>
              <a:rPr lang="en-US" sz="2400" baseline="30000" dirty="0" smtClean="0"/>
              <a:t>2</a:t>
            </a:r>
            <a:r>
              <a:rPr lang="en-US" sz="2400" dirty="0" smtClean="0"/>
              <a:t>+ | 0.15|</a:t>
            </a:r>
            <a:r>
              <a:rPr lang="en-US" sz="2400" baseline="30000" dirty="0" smtClean="0"/>
              <a:t>2</a:t>
            </a:r>
            <a:r>
              <a:rPr lang="en-US" sz="2400" dirty="0" smtClean="0"/>
              <a:t>)  =  </a:t>
            </a:r>
            <a:r>
              <a:rPr lang="en-US" sz="2400" dirty="0" err="1" smtClean="0"/>
              <a:t>sqrt</a:t>
            </a:r>
            <a:r>
              <a:rPr lang="en-US" sz="2400" dirty="0" smtClean="0"/>
              <a:t>( 0.0324 + 0.0225 )=  </a:t>
            </a:r>
            <a:r>
              <a:rPr lang="en-US" sz="2400" dirty="0" err="1" smtClean="0"/>
              <a:t>sqrt</a:t>
            </a:r>
            <a:r>
              <a:rPr lang="en-US" sz="2400" dirty="0" smtClean="0"/>
              <a:t>( 0.0549)</a:t>
            </a:r>
          </a:p>
          <a:p>
            <a:pPr>
              <a:buFont typeface="Arial" panose="020B0604020202020204" pitchFamily="34" charset="0"/>
              <a:buNone/>
            </a:pPr>
            <a:r>
              <a:rPr lang="en-US" sz="2400" dirty="0"/>
              <a:t> </a:t>
            </a:r>
            <a:r>
              <a:rPr lang="en-US" sz="2400" dirty="0" smtClean="0"/>
              <a:t>                   </a:t>
            </a:r>
            <a:r>
              <a:rPr lang="en-US" sz="2400" dirty="0" smtClean="0">
                <a:solidFill>
                  <a:srgbClr val="FF0000"/>
                </a:solidFill>
              </a:rPr>
              <a:t>=     0.2343</a:t>
            </a:r>
          </a:p>
          <a:p>
            <a:pPr>
              <a:buFont typeface="Arial" panose="020B0604020202020204" pitchFamily="34" charset="0"/>
              <a:buNone/>
            </a:pPr>
            <a:r>
              <a:rPr lang="en-US" sz="2400" baseline="30000" dirty="0" smtClean="0"/>
              <a:t> </a:t>
            </a:r>
            <a:endParaRPr lang="en-US" sz="2400" dirty="0" smtClean="0"/>
          </a:p>
        </p:txBody>
      </p:sp>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436536420"/>
              </p:ext>
            </p:extLst>
          </p:nvPr>
        </p:nvGraphicFramePr>
        <p:xfrm>
          <a:off x="6646088" y="1306282"/>
          <a:ext cx="2488474" cy="1972494"/>
        </p:xfrm>
        <a:graphic>
          <a:graphicData uri="http://schemas.openxmlformats.org/drawingml/2006/table">
            <a:tbl>
              <a:tblPr/>
              <a:tblGrid>
                <a:gridCol w="633549"/>
                <a:gridCol w="1110342"/>
                <a:gridCol w="744583"/>
              </a:tblGrid>
              <a:tr h="206829">
                <a:tc>
                  <a:txBody>
                    <a:bodyPr/>
                    <a:lstStyle/>
                    <a:p>
                      <a:pPr marL="0" marR="0">
                        <a:spcBef>
                          <a:spcPts val="0"/>
                        </a:spcBef>
                        <a:spcAft>
                          <a:spcPts val="0"/>
                        </a:spcAft>
                      </a:pPr>
                      <a:r>
                        <a:rPr lang="en-US" sz="1200" dirty="0" smtClean="0">
                          <a:latin typeface="Times New Roman"/>
                          <a:ea typeface="Times New Roman"/>
                          <a:cs typeface="Times New Roman"/>
                        </a:rPr>
                        <a:t>Students </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latin typeface="Times New Roman"/>
                          <a:ea typeface="Times New Roman"/>
                          <a:cs typeface="Times New Roman"/>
                        </a:rPr>
                        <a:t>X (Marks</a:t>
                      </a:r>
                      <a:r>
                        <a:rPr lang="en-US" sz="1200" b="1" baseline="0" dirty="0" smtClean="0">
                          <a:latin typeface="Times New Roman"/>
                          <a:ea typeface="Times New Roman"/>
                          <a:cs typeface="Times New Roman"/>
                        </a:rPr>
                        <a:t> in Course1)</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latin typeface="Times New Roman"/>
                          <a:ea typeface="Times New Roman"/>
                          <a:cs typeface="Times New Roman"/>
                        </a:rPr>
                        <a:t>Y (Marks in Course2)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cs typeface="Times New Roman"/>
                        </a:rPr>
                        <a:t>0.32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dirty="0">
                          <a:latin typeface="Times New Roman"/>
                          <a:ea typeface="Times New Roman"/>
                          <a:cs typeface="Times New Roman"/>
                        </a:rPr>
                        <a:t>p5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29">
                <a:tc>
                  <a:txBody>
                    <a:bodyPr/>
                    <a:lstStyle/>
                    <a:p>
                      <a:pPr marL="0" marR="0">
                        <a:spcBef>
                          <a:spcPts val="0"/>
                        </a:spcBef>
                        <a:spcAft>
                          <a:spcPts val="0"/>
                        </a:spcAft>
                      </a:pPr>
                      <a:r>
                        <a:rPr lang="en-US" sz="1200">
                          <a:latin typeface="Times New Roman"/>
                          <a:ea typeface="Times New Roman"/>
                          <a:cs typeface="Times New Roman"/>
                        </a:rPr>
                        <a:t>p6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0.45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cs typeface="Times New Roman"/>
                        </a:rPr>
                        <a:t>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8288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985882529"/>
              </p:ext>
            </p:extLst>
          </p:nvPr>
        </p:nvGraphicFramePr>
        <p:xfrm>
          <a:off x="1228297" y="2362204"/>
          <a:ext cx="6155165" cy="3615514"/>
        </p:xfrm>
        <a:graphic>
          <a:graphicData uri="http://schemas.openxmlformats.org/drawingml/2006/table">
            <a:tbl>
              <a:tblPr/>
              <a:tblGrid>
                <a:gridCol w="879210"/>
                <a:gridCol w="879210"/>
                <a:gridCol w="879210"/>
                <a:gridCol w="879210"/>
                <a:gridCol w="879210"/>
                <a:gridCol w="879210"/>
                <a:gridCol w="879905"/>
              </a:tblGrid>
              <a:tr h="516502">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0.24</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p3</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0.22</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p5</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0.34</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0.14</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0.28</a:t>
                      </a:r>
                      <a:endParaRPr lang="en-US" sz="12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0.29</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r>
                        <a:rPr lang="en-US" sz="1200">
                          <a:solidFill>
                            <a:srgbClr val="000080"/>
                          </a:solidFill>
                          <a:latin typeface="Times New Roman"/>
                          <a:ea typeface="Times New Roman"/>
                          <a:cs typeface="Times New Roman"/>
                        </a:rPr>
                        <a:t>p6</a:t>
                      </a:r>
                      <a:endParaRPr lang="en-US" sz="1200">
                        <a:latin typeface="Times New Roman"/>
                        <a:ea typeface="Times New Roman"/>
                        <a:cs typeface="Times New Roman"/>
                      </a:endParaRPr>
                    </a:p>
                  </a:txBody>
                  <a:tcPr marL="68572" marR="6857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0.23</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0.25</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8000"/>
                          </a:solidFill>
                          <a:latin typeface="Times New Roman"/>
                          <a:ea typeface="Times New Roman"/>
                          <a:cs typeface="Times New Roman"/>
                        </a:rPr>
                        <a:t>0.11</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0.22</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0.39</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502">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2" marR="68572" marT="0" marB="0">
                    <a:lnL>
                      <a:noFill/>
                    </a:lnL>
                    <a:lnR>
                      <a:noFill/>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p3</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p5</a:t>
                      </a:r>
                      <a:endParaRPr lang="en-US" sz="120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p6</a:t>
                      </a:r>
                      <a:endParaRPr lang="en-US" sz="1200" dirty="0">
                        <a:latin typeface="Times New Roman"/>
                        <a:ea typeface="Times New Roman"/>
                        <a:cs typeface="Times New Roman"/>
                      </a:endParaRPr>
                    </a:p>
                  </a:txBody>
                  <a:tcPr marL="68572" marR="68572"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0" name="Rectangle 2"/>
          <p:cNvSpPr>
            <a:spLocks noChangeArrowheads="1"/>
          </p:cNvSpPr>
          <p:nvPr/>
        </p:nvSpPr>
        <p:spPr bwMode="auto">
          <a:xfrm>
            <a:off x="152400" y="1371233"/>
            <a:ext cx="21253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0080"/>
                </a:solidFill>
                <a:latin typeface="+mn-lt"/>
                <a:cs typeface="Times New Roman" panose="02020603050405020304" pitchFamily="18" charset="0"/>
              </a:rPr>
              <a:t>Distance matrix</a:t>
            </a:r>
            <a:endParaRPr lang="en-US" sz="2400" dirty="0">
              <a:latin typeface="+mn-lt"/>
            </a:endParaRPr>
          </a:p>
          <a:p>
            <a:endParaRPr lang="en-US" sz="2400" dirty="0">
              <a:latin typeface="+mn-lt"/>
            </a:endParaRPr>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1" name="Rectangle 1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38907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142038" y="1726809"/>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US" sz="2400" b="1" i="1" u="sng" dirty="0" smtClean="0"/>
              <a:t>Step 3:</a:t>
            </a:r>
            <a:r>
              <a:rPr lang="en-US" sz="2400" b="1" i="1" dirty="0" smtClean="0"/>
              <a:t>  </a:t>
            </a:r>
            <a:r>
              <a:rPr lang="en-US" sz="2400" dirty="0" smtClean="0"/>
              <a:t>Identify the two clusters with the shortest distance in the matrix, and merge them together. Re-compute the distance matrix, as those two clusters are now in a single cluster, (no longer exist by themselves).</a:t>
            </a:r>
          </a:p>
          <a:p>
            <a:pPr algn="just">
              <a:defRPr/>
            </a:pPr>
            <a:r>
              <a:rPr lang="en-US" sz="2400" dirty="0" smtClean="0"/>
              <a:t>By looking at the distance matrix above, we see that   p3  and  p6  have the smallest distance from all  -  0.11 So, we merge those two in a single cluster, and re-compute the distance matrix.</a:t>
            </a:r>
          </a:p>
          <a:p>
            <a:pPr>
              <a:defRPr/>
            </a:pPr>
            <a:endParaRPr lang="en-US" sz="2400" dirty="0" smtClean="0"/>
          </a:p>
        </p:txBody>
      </p:sp>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023978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9" name="Group 1"/>
          <p:cNvGrpSpPr>
            <a:grpSpLocks/>
          </p:cNvGrpSpPr>
          <p:nvPr/>
        </p:nvGrpSpPr>
        <p:grpSpPr bwMode="auto">
          <a:xfrm>
            <a:off x="2438400" y="1981200"/>
            <a:ext cx="3040063" cy="3657600"/>
            <a:chOff x="6552" y="7740"/>
            <a:chExt cx="4788" cy="3415"/>
          </a:xfrm>
        </p:grpSpPr>
        <p:sp>
          <p:nvSpPr>
            <p:cNvPr id="10" name="Text Box 2"/>
            <p:cNvSpPr txBox="1">
              <a:spLocks noChangeArrowheads="1"/>
            </p:cNvSpPr>
            <p:nvPr/>
          </p:nvSpPr>
          <p:spPr bwMode="auto">
            <a:xfrm>
              <a:off x="10620" y="7920"/>
              <a:ext cx="720"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000">
                  <a:latin typeface="Times New Roman" panose="02020603050405020304" pitchFamily="18" charset="0"/>
                </a:rPr>
                <a:t>-0.</a:t>
              </a:r>
              <a:r>
                <a:rPr lang="en-US" sz="1000">
                  <a:latin typeface="Calibri" panose="020F0502020204030204" pitchFamily="34" charset="0"/>
                </a:rPr>
                <a:t>30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-0.25</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-0.15</a:t>
              </a: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008000"/>
                  </a:solidFill>
                  <a:latin typeface="Calibri" panose="020F0502020204030204" pitchFamily="34" charset="0"/>
                </a:rPr>
                <a:t>0.10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Calibri" panose="020F0502020204030204" pitchFamily="34" charset="0"/>
                </a:rPr>
                <a:t>-0.05</a:t>
              </a:r>
              <a:endParaRPr lang="en-US"/>
            </a:p>
          </p:txBody>
        </p:sp>
        <p:sp>
          <p:nvSpPr>
            <p:cNvPr id="11" name="Line 3"/>
            <p:cNvSpPr>
              <a:spLocks noChangeShapeType="1"/>
            </p:cNvSpPr>
            <p:nvPr/>
          </p:nvSpPr>
          <p:spPr bwMode="auto">
            <a:xfrm flipV="1">
              <a:off x="10800" y="774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4"/>
            <p:cNvSpPr txBox="1">
              <a:spLocks noChangeArrowheads="1"/>
            </p:cNvSpPr>
            <p:nvPr/>
          </p:nvSpPr>
          <p:spPr bwMode="auto">
            <a:xfrm>
              <a:off x="655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3</a:t>
              </a:r>
              <a:endParaRPr lang="en-US"/>
            </a:p>
          </p:txBody>
        </p:sp>
        <p:sp>
          <p:nvSpPr>
            <p:cNvPr id="13" name="Text Box 5"/>
            <p:cNvSpPr txBox="1">
              <a:spLocks noChangeArrowheads="1"/>
            </p:cNvSpPr>
            <p:nvPr/>
          </p:nvSpPr>
          <p:spPr bwMode="auto">
            <a:xfrm>
              <a:off x="727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6</a:t>
              </a:r>
              <a:endParaRPr lang="en-US"/>
            </a:p>
          </p:txBody>
        </p:sp>
        <p:sp>
          <p:nvSpPr>
            <p:cNvPr id="14" name="Line 6"/>
            <p:cNvSpPr>
              <a:spLocks noChangeShapeType="1"/>
            </p:cNvSpPr>
            <p:nvPr/>
          </p:nvSpPr>
          <p:spPr bwMode="auto">
            <a:xfrm flipV="1">
              <a:off x="684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7"/>
            <p:cNvSpPr>
              <a:spLocks noChangeShapeType="1"/>
            </p:cNvSpPr>
            <p:nvPr/>
          </p:nvSpPr>
          <p:spPr bwMode="auto">
            <a:xfrm flipV="1">
              <a:off x="756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8"/>
            <p:cNvSpPr>
              <a:spLocks noChangeShapeType="1"/>
            </p:cNvSpPr>
            <p:nvPr/>
          </p:nvSpPr>
          <p:spPr bwMode="auto">
            <a:xfrm>
              <a:off x="6840" y="10080"/>
              <a:ext cx="72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Rectangle 1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8" name="Rectangle 17">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71418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839213188"/>
              </p:ext>
            </p:extLst>
          </p:nvPr>
        </p:nvGraphicFramePr>
        <p:xfrm>
          <a:off x="1009930" y="2438400"/>
          <a:ext cx="6564576" cy="3593910"/>
        </p:xfrm>
        <a:graphic>
          <a:graphicData uri="http://schemas.openxmlformats.org/drawingml/2006/table">
            <a:tbl>
              <a:tblPr/>
              <a:tblGrid>
                <a:gridCol w="1094096"/>
                <a:gridCol w="1094096"/>
                <a:gridCol w="1094096"/>
                <a:gridCol w="1094096"/>
                <a:gridCol w="1094096"/>
                <a:gridCol w="1094096"/>
              </a:tblGrid>
              <a:tr h="598985">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b="1" dirty="0">
                          <a:solidFill>
                            <a:srgbClr val="000080"/>
                          </a:solidFill>
                          <a:latin typeface="Times New Roman"/>
                          <a:ea typeface="Times New Roman"/>
                          <a:cs typeface="Times New Roman"/>
                        </a:rPr>
                        <a:t>0.22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000080"/>
                          </a:solidFill>
                          <a:latin typeface="Times New Roman"/>
                          <a:ea typeface="Times New Roman"/>
                          <a:cs typeface="Times New Roman"/>
                        </a:rPr>
                        <a:t>0.15</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p5</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FF9900"/>
                          </a:solidFill>
                          <a:latin typeface="Times New Roman"/>
                          <a:ea typeface="Times New Roman"/>
                          <a:cs typeface="Times New Roman"/>
                        </a:rPr>
                        <a:t>0.14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0.28</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0.29</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8985">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p5</a:t>
                      </a:r>
                      <a:endParaRPr lang="en-US" sz="1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8" name="Rectangle 2"/>
          <p:cNvSpPr>
            <a:spLocks noChangeArrowheads="1"/>
          </p:cNvSpPr>
          <p:nvPr/>
        </p:nvSpPr>
        <p:spPr bwMode="auto">
          <a:xfrm>
            <a:off x="152400" y="1371233"/>
            <a:ext cx="21253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0080"/>
                </a:solidFill>
                <a:latin typeface="+mn-lt"/>
                <a:cs typeface="Times New Roman" panose="02020603050405020304" pitchFamily="18" charset="0"/>
              </a:rPr>
              <a:t>Distance matrix</a:t>
            </a:r>
            <a:endParaRPr lang="en-US" sz="2400" dirty="0">
              <a:latin typeface="+mn-lt"/>
            </a:endParaRPr>
          </a:p>
          <a:p>
            <a:endParaRPr lang="en-US" sz="2400" dirty="0">
              <a:latin typeface="+mn-lt"/>
            </a:endParaRPr>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8579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457200" y="1600200"/>
            <a:ext cx="8229600" cy="45259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smtClean="0"/>
              <a:t>Since, we have  merged  (p3, p6) together in a cluster, we now have one entry for  (p3, p6)  in the table, and no longer have   p3   or   p6  separately. Therefore, we need to re-compute the distance from each point to our new cluster  -  (p3, p6). We recall that, with the single link method the proximity of two clusters is defined as the minimum of the distance between any two points in the two clusters. Therefore, the distance between let’s say  (p3, p6)   and </a:t>
            </a:r>
            <a:r>
              <a:rPr lang="en-US" b="1" dirty="0" smtClean="0"/>
              <a:t> </a:t>
            </a:r>
            <a:r>
              <a:rPr lang="en-US" dirty="0" smtClean="0"/>
              <a:t>p1   would be calculated as follows:</a:t>
            </a:r>
          </a:p>
          <a:p>
            <a:pPr>
              <a:defRPr/>
            </a:pPr>
            <a:endParaRPr lang="nb-NO" i="1" dirty="0" smtClean="0"/>
          </a:p>
          <a:p>
            <a:pPr>
              <a:defRPr/>
            </a:pPr>
            <a:r>
              <a:rPr lang="nb-NO" i="1" dirty="0" smtClean="0"/>
              <a:t>dist</a:t>
            </a:r>
            <a:r>
              <a:rPr lang="nb-NO" dirty="0" smtClean="0"/>
              <a:t>( (p3, p6),  p1 )  =   MIN ( </a:t>
            </a:r>
            <a:r>
              <a:rPr lang="nb-NO" i="1" dirty="0" smtClean="0"/>
              <a:t>dist</a:t>
            </a:r>
            <a:r>
              <a:rPr lang="nb-NO" dirty="0" smtClean="0"/>
              <a:t>(p3, p1) ,  </a:t>
            </a:r>
            <a:r>
              <a:rPr lang="nb-NO" i="1" dirty="0" smtClean="0"/>
              <a:t>dist</a:t>
            </a:r>
            <a:r>
              <a:rPr lang="nb-NO" dirty="0" smtClean="0"/>
              <a:t>(p6, p1) )</a:t>
            </a:r>
            <a:endParaRPr lang="en-US" dirty="0" smtClean="0"/>
          </a:p>
          <a:p>
            <a:pPr>
              <a:buFont typeface="Arial" panose="020B0604020202020204" pitchFamily="34" charset="0"/>
              <a:buNone/>
              <a:defRPr/>
            </a:pPr>
            <a:r>
              <a:rPr lang="bg-BG" i="1" dirty="0" smtClean="0"/>
              <a:t>		</a:t>
            </a:r>
            <a:r>
              <a:rPr lang="bg-BG" dirty="0" smtClean="0"/>
              <a:t>        </a:t>
            </a:r>
            <a:r>
              <a:rPr lang="en-US" dirty="0" smtClean="0"/>
              <a:t>=   MIN ( 0.22 ,  0.23 )	         //from original matrix</a:t>
            </a:r>
          </a:p>
          <a:p>
            <a:pPr>
              <a:buFont typeface="Arial" panose="020B0604020202020204" pitchFamily="34" charset="0"/>
              <a:buNone/>
              <a:defRPr/>
            </a:pPr>
            <a:r>
              <a:rPr lang="en-US" dirty="0" smtClean="0"/>
              <a:t>                              =   0.22</a:t>
            </a:r>
          </a:p>
          <a:p>
            <a:pPr>
              <a:buFont typeface="Arial" panose="020B0604020202020204" pitchFamily="34" charset="0"/>
              <a:buNone/>
              <a:defRPr/>
            </a:pPr>
            <a:r>
              <a:rPr lang="bg-BG" dirty="0" smtClean="0"/>
              <a:t> </a:t>
            </a:r>
            <a:endParaRPr lang="en-US" dirty="0" smtClean="0"/>
          </a:p>
          <a:p>
            <a:pPr>
              <a:defRPr/>
            </a:pPr>
            <a:endParaRPr lang="en-US" dirty="0" smtClean="0"/>
          </a:p>
        </p:txBody>
      </p:sp>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933000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smtClean="0"/>
              <a:t>Step 4</a:t>
            </a:r>
            <a:r>
              <a:rPr lang="en-US" sz="2400" dirty="0" smtClean="0"/>
              <a:t>  Repeat Step 3 until all clusters are merged. </a:t>
            </a:r>
          </a:p>
          <a:p>
            <a:pPr>
              <a:buFont typeface="Arial" panose="020B0604020202020204" pitchFamily="34" charset="0"/>
              <a:buNone/>
            </a:pPr>
            <a:r>
              <a:rPr lang="en-US" sz="2400" dirty="0" smtClean="0"/>
              <a:t>So, looking at the last distance matrix, we see that   p2  and  p5  have the smallest distance from all  -  0.14  So, we merge those two in a single cluster, and re-compute the distance matrix. </a:t>
            </a:r>
          </a:p>
          <a:p>
            <a:endParaRPr lang="en-US" sz="2400" dirty="0" smtClean="0"/>
          </a:p>
        </p:txBody>
      </p:sp>
      <p:graphicFrame>
        <p:nvGraphicFramePr>
          <p:cNvPr id="10" name="Table 9"/>
          <p:cNvGraphicFramePr>
            <a:graphicFrameLocks noGrp="1"/>
          </p:cNvGraphicFramePr>
          <p:nvPr>
            <p:extLst>
              <p:ext uri="{D42A27DB-BD31-4B8C-83A1-F6EECF244321}">
                <p14:modId xmlns:p14="http://schemas.microsoft.com/office/powerpoint/2010/main" val="2688596159"/>
              </p:ext>
            </p:extLst>
          </p:nvPr>
        </p:nvGraphicFramePr>
        <p:xfrm>
          <a:off x="627793" y="3384644"/>
          <a:ext cx="7151430" cy="3616656"/>
        </p:xfrm>
        <a:graphic>
          <a:graphicData uri="http://schemas.openxmlformats.org/drawingml/2006/table">
            <a:tbl>
              <a:tblPr/>
              <a:tblGrid>
                <a:gridCol w="1191905"/>
                <a:gridCol w="1191905"/>
                <a:gridCol w="1191905"/>
                <a:gridCol w="1191905"/>
                <a:gridCol w="1191905"/>
                <a:gridCol w="1191905"/>
              </a:tblGrid>
              <a:tr h="602776">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0.24</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b="1" dirty="0">
                          <a:solidFill>
                            <a:srgbClr val="000080"/>
                          </a:solidFill>
                          <a:latin typeface="Times New Roman"/>
                          <a:ea typeface="Times New Roman"/>
                          <a:cs typeface="Times New Roman"/>
                        </a:rPr>
                        <a:t>0.22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p5</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FF9900"/>
                          </a:solidFill>
                          <a:latin typeface="Times New Roman"/>
                          <a:ea typeface="Times New Roman"/>
                          <a:cs typeface="Times New Roman"/>
                        </a:rPr>
                        <a:t>0.14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0.28</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0.29</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76">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p2</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p5</a:t>
                      </a:r>
                      <a:endParaRPr lang="en-US" sz="1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1" name="Rectangle 1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59689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17" name="Group 1"/>
          <p:cNvGrpSpPr>
            <a:grpSpLocks/>
          </p:cNvGrpSpPr>
          <p:nvPr/>
        </p:nvGrpSpPr>
        <p:grpSpPr bwMode="auto">
          <a:xfrm>
            <a:off x="2971800" y="2133600"/>
            <a:ext cx="3040063" cy="3810000"/>
            <a:chOff x="6792" y="7980"/>
            <a:chExt cx="4788" cy="3415"/>
          </a:xfrm>
        </p:grpSpPr>
        <p:grpSp>
          <p:nvGrpSpPr>
            <p:cNvPr id="18" name="Group 2"/>
            <p:cNvGrpSpPr>
              <a:grpSpLocks/>
            </p:cNvGrpSpPr>
            <p:nvPr/>
          </p:nvGrpSpPr>
          <p:grpSpPr bwMode="auto">
            <a:xfrm>
              <a:off x="6792" y="7980"/>
              <a:ext cx="4788" cy="3415"/>
              <a:chOff x="6552" y="7740"/>
              <a:chExt cx="4788" cy="3415"/>
            </a:xfrm>
          </p:grpSpPr>
          <p:sp>
            <p:nvSpPr>
              <p:cNvPr id="25" name="Text Box 3"/>
              <p:cNvSpPr txBox="1">
                <a:spLocks noChangeArrowheads="1"/>
              </p:cNvSpPr>
              <p:nvPr/>
            </p:nvSpPr>
            <p:spPr bwMode="auto">
              <a:xfrm>
                <a:off x="10620" y="7920"/>
                <a:ext cx="720"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000">
                    <a:latin typeface="Times New Roman" panose="02020603050405020304" pitchFamily="18" charset="0"/>
                  </a:rPr>
                  <a:t>-0.</a:t>
                </a:r>
                <a:r>
                  <a:rPr lang="en-US" sz="1000">
                    <a:latin typeface="Calibri" panose="020F0502020204030204" pitchFamily="34" charset="0"/>
                  </a:rPr>
                  <a:t>30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-0.25</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a:t>
                </a:r>
                <a:r>
                  <a:rPr lang="en-US" sz="1000">
                    <a:solidFill>
                      <a:srgbClr val="FF9900"/>
                    </a:solidFill>
                    <a:latin typeface="Calibri" panose="020F0502020204030204" pitchFamily="34" charset="0"/>
                  </a:rPr>
                  <a:t>0.15</a:t>
                </a: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008000"/>
                    </a:solidFill>
                    <a:latin typeface="Calibri" panose="020F0502020204030204" pitchFamily="34" charset="0"/>
                  </a:rPr>
                  <a:t>0.10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Calibri" panose="020F0502020204030204" pitchFamily="34" charset="0"/>
                  </a:rPr>
                  <a:t>-0.05</a:t>
                </a:r>
                <a:endParaRPr lang="en-US"/>
              </a:p>
            </p:txBody>
          </p:sp>
          <p:sp>
            <p:nvSpPr>
              <p:cNvPr id="26" name="Line 4"/>
              <p:cNvSpPr>
                <a:spLocks noChangeShapeType="1"/>
              </p:cNvSpPr>
              <p:nvPr/>
            </p:nvSpPr>
            <p:spPr bwMode="auto">
              <a:xfrm flipV="1">
                <a:off x="10800" y="774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5"/>
              <p:cNvSpPr txBox="1">
                <a:spLocks noChangeArrowheads="1"/>
              </p:cNvSpPr>
              <p:nvPr/>
            </p:nvSpPr>
            <p:spPr bwMode="auto">
              <a:xfrm>
                <a:off x="655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3</a:t>
                </a:r>
                <a:endParaRPr lang="en-US"/>
              </a:p>
            </p:txBody>
          </p:sp>
          <p:sp>
            <p:nvSpPr>
              <p:cNvPr id="28" name="Text Box 6"/>
              <p:cNvSpPr txBox="1">
                <a:spLocks noChangeArrowheads="1"/>
              </p:cNvSpPr>
              <p:nvPr/>
            </p:nvSpPr>
            <p:spPr bwMode="auto">
              <a:xfrm>
                <a:off x="727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6</a:t>
                </a:r>
                <a:endParaRPr lang="en-US"/>
              </a:p>
            </p:txBody>
          </p:sp>
          <p:sp>
            <p:nvSpPr>
              <p:cNvPr id="29" name="Line 7"/>
              <p:cNvSpPr>
                <a:spLocks noChangeShapeType="1"/>
              </p:cNvSpPr>
              <p:nvPr/>
            </p:nvSpPr>
            <p:spPr bwMode="auto">
              <a:xfrm flipV="1">
                <a:off x="684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8"/>
              <p:cNvSpPr>
                <a:spLocks noChangeShapeType="1"/>
              </p:cNvSpPr>
              <p:nvPr/>
            </p:nvSpPr>
            <p:spPr bwMode="auto">
              <a:xfrm flipV="1">
                <a:off x="756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9"/>
              <p:cNvSpPr>
                <a:spLocks noChangeShapeType="1"/>
              </p:cNvSpPr>
              <p:nvPr/>
            </p:nvSpPr>
            <p:spPr bwMode="auto">
              <a:xfrm>
                <a:off x="6840" y="10080"/>
                <a:ext cx="72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 name="Text Box 10"/>
            <p:cNvSpPr txBox="1">
              <a:spLocks noChangeArrowheads="1"/>
            </p:cNvSpPr>
            <p:nvPr/>
          </p:nvSpPr>
          <p:spPr bwMode="auto">
            <a:xfrm>
              <a:off x="8280" y="10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2</a:t>
              </a:r>
              <a:endParaRPr lang="en-US"/>
            </a:p>
          </p:txBody>
        </p:sp>
        <p:sp>
          <p:nvSpPr>
            <p:cNvPr id="20" name="Text Box 11"/>
            <p:cNvSpPr txBox="1">
              <a:spLocks noChangeArrowheads="1"/>
            </p:cNvSpPr>
            <p:nvPr/>
          </p:nvSpPr>
          <p:spPr bwMode="auto">
            <a:xfrm>
              <a:off x="9000" y="109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5</a:t>
              </a:r>
              <a:endParaRPr lang="en-US"/>
            </a:p>
          </p:txBody>
        </p:sp>
        <p:sp>
          <p:nvSpPr>
            <p:cNvPr id="21" name="Line 12"/>
            <p:cNvSpPr>
              <a:spLocks noChangeShapeType="1"/>
            </p:cNvSpPr>
            <p:nvPr/>
          </p:nvSpPr>
          <p:spPr bwMode="auto">
            <a:xfrm flipV="1">
              <a:off x="8460" y="990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3"/>
            <p:cNvSpPr>
              <a:spLocks noChangeShapeType="1"/>
            </p:cNvSpPr>
            <p:nvPr/>
          </p:nvSpPr>
          <p:spPr bwMode="auto">
            <a:xfrm flipV="1">
              <a:off x="9180" y="990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4"/>
            <p:cNvSpPr>
              <a:spLocks noChangeShapeType="1"/>
            </p:cNvSpPr>
            <p:nvPr/>
          </p:nvSpPr>
          <p:spPr bwMode="auto">
            <a:xfrm flipH="1">
              <a:off x="8460" y="9900"/>
              <a:ext cx="72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 name="Rectangle 3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33" name="Rectangle 32">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711195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8" name="Rectangle 2"/>
          <p:cNvSpPr>
            <a:spLocks noChangeArrowheads="1"/>
          </p:cNvSpPr>
          <p:nvPr/>
        </p:nvSpPr>
        <p:spPr bwMode="auto">
          <a:xfrm>
            <a:off x="152400" y="1371233"/>
            <a:ext cx="21253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0080"/>
                </a:solidFill>
                <a:latin typeface="+mn-lt"/>
                <a:cs typeface="Times New Roman" panose="02020603050405020304" pitchFamily="18" charset="0"/>
              </a:rPr>
              <a:t>Distance matrix</a:t>
            </a:r>
            <a:endParaRPr lang="en-US" sz="2400" dirty="0">
              <a:latin typeface="+mn-lt"/>
            </a:endParaRPr>
          </a:p>
          <a:p>
            <a:endParaRPr lang="en-US" sz="24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023610604"/>
              </p:ext>
            </p:extLst>
          </p:nvPr>
        </p:nvGraphicFramePr>
        <p:xfrm>
          <a:off x="2563813" y="2285997"/>
          <a:ext cx="4016375" cy="4155745"/>
        </p:xfrm>
        <a:graphic>
          <a:graphicData uri="http://schemas.openxmlformats.org/drawingml/2006/table">
            <a:tbl>
              <a:tblPr/>
              <a:tblGrid>
                <a:gridCol w="803275"/>
                <a:gridCol w="803275"/>
                <a:gridCol w="803275"/>
                <a:gridCol w="803275"/>
                <a:gridCol w="803275"/>
              </a:tblGrid>
              <a:tr h="831149">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149">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(p2, p5)</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b="1" dirty="0">
                          <a:solidFill>
                            <a:srgbClr val="000080"/>
                          </a:solidFill>
                          <a:latin typeface="Times New Roman"/>
                          <a:ea typeface="Times New Roman"/>
                          <a:cs typeface="Times New Roman"/>
                        </a:rPr>
                        <a:t>0.24</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149">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0.22</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FF"/>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149">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0.20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FF"/>
                          </a:solidFill>
                          <a:latin typeface="Times New Roman"/>
                          <a:ea typeface="Times New Roman"/>
                          <a:cs typeface="Times New Roman"/>
                        </a:rPr>
                        <a:t>0.15</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1149">
                <a:tc>
                  <a:txBody>
                    <a:bodyPr/>
                    <a:lstStyle/>
                    <a:p>
                      <a:pPr marL="0" marR="0" algn="l">
                        <a:spcBef>
                          <a:spcPts val="0"/>
                        </a:spcBef>
                        <a:spcAft>
                          <a:spcPts val="0"/>
                        </a:spcAft>
                      </a:pPr>
                      <a:endParaRPr lang="en-US" sz="1200">
                        <a:solidFill>
                          <a:srgbClr val="000080"/>
                        </a:solidFill>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b="1">
                          <a:solidFill>
                            <a:srgbClr val="000080"/>
                          </a:solidFill>
                          <a:latin typeface="Times New Roman"/>
                          <a:ea typeface="Times New Roman"/>
                          <a:cs typeface="Times New Roman"/>
                        </a:rPr>
                        <a:t>(p2, p5)</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a:solidFill>
                            <a:srgbClr val="000080"/>
                          </a:solidFill>
                          <a:latin typeface="Times New Roman"/>
                          <a:ea typeface="Times New Roman"/>
                          <a:cs typeface="Times New Roman"/>
                        </a:rPr>
                        <a:t>(p3, p6)</a:t>
                      </a:r>
                      <a:endParaRPr lang="en-US"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dirty="0">
                          <a:solidFill>
                            <a:srgbClr val="000080"/>
                          </a:solidFill>
                          <a:latin typeface="Times New Roman"/>
                          <a:ea typeface="Times New Roman"/>
                          <a:cs typeface="Times New Roman"/>
                        </a:rPr>
                        <a:t>p4</a:t>
                      </a:r>
                      <a:endParaRPr lang="en-US" sz="1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267039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4A18499-D267-4FCA-9273-61437F78472C}"/>
              </a:ext>
            </a:extLst>
          </p:cNvPr>
          <p:cNvSpPr/>
          <p:nvPr/>
        </p:nvSpPr>
        <p:spPr>
          <a:xfrm>
            <a:off x="837453" y="3725788"/>
            <a:ext cx="7534186" cy="2308324"/>
          </a:xfrm>
          <a:prstGeom prst="rect">
            <a:avLst/>
          </a:prstGeom>
        </p:spPr>
        <p:txBody>
          <a:bodyPr wrap="square">
            <a:spAutoFit/>
          </a:bodyPr>
          <a:lstStyle/>
          <a:p>
            <a:pPr marL="342900" indent="-342900">
              <a:buFont typeface="Courier New" panose="02070309020205020404" pitchFamily="49" charset="0"/>
              <a:buChar char="o"/>
            </a:pPr>
            <a:r>
              <a:rPr lang="en-US" sz="2400" dirty="0"/>
              <a:t>There might be situations when we do not have any target variable to predict</a:t>
            </a:r>
            <a:r>
              <a:rPr lang="en-US" sz="2400" dirty="0" smtClean="0"/>
              <a:t>. </a:t>
            </a:r>
          </a:p>
          <a:p>
            <a:pPr marL="342900" indent="-342900">
              <a:buFont typeface="Courier New" panose="02070309020205020404" pitchFamily="49" charset="0"/>
              <a:buChar char="o"/>
            </a:pPr>
            <a:r>
              <a:rPr lang="en-US" sz="2400" dirty="0" smtClean="0"/>
              <a:t>Such </a:t>
            </a:r>
            <a:r>
              <a:rPr lang="en-US" sz="2400" dirty="0"/>
              <a:t>problems, without any explicit target variable, are known as unsupervised learning problems. </a:t>
            </a:r>
            <a:endParaRPr lang="en-US" sz="2400" dirty="0" smtClean="0"/>
          </a:p>
          <a:p>
            <a:pPr marL="342900" indent="-342900">
              <a:buFont typeface="Courier New" panose="02070309020205020404" pitchFamily="49" charset="0"/>
              <a:buChar char="o"/>
            </a:pPr>
            <a:r>
              <a:rPr lang="en-US" sz="2400" dirty="0" smtClean="0"/>
              <a:t>We </a:t>
            </a:r>
            <a:r>
              <a:rPr lang="en-US" sz="2400" dirty="0"/>
              <a:t>only have the independent variables and no </a:t>
            </a:r>
            <a:r>
              <a:rPr lang="en-US" sz="2400" dirty="0" smtClean="0"/>
              <a:t>target/dependent </a:t>
            </a:r>
            <a:r>
              <a:rPr lang="en-US" sz="2400" dirty="0"/>
              <a:t>variable in these problems.</a:t>
            </a:r>
            <a:endParaRPr lang="en-IN" sz="2400" b="1" dirty="0"/>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779" y="1596318"/>
            <a:ext cx="2999712" cy="1743075"/>
          </a:xfrm>
          <a:prstGeom prst="rect">
            <a:avLst/>
          </a:prstGeom>
        </p:spPr>
      </p:pic>
      <p:sp>
        <p:nvSpPr>
          <p:cNvPr id="11" name="Rectangle 1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Unsupervised Learning</a:t>
            </a:r>
          </a:p>
        </p:txBody>
      </p:sp>
      <p:sp>
        <p:nvSpPr>
          <p:cNvPr id="12" name="Rectangle 1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10330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3"/>
          <p:cNvSpPr txBox="1">
            <a:spLocks noChangeArrowheads="1"/>
          </p:cNvSpPr>
          <p:nvPr/>
        </p:nvSpPr>
        <p:spPr>
          <a:xfrm>
            <a:off x="0" y="1221889"/>
            <a:ext cx="822960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defRPr/>
            </a:pPr>
            <a:r>
              <a:rPr lang="en-US" sz="2400" dirty="0" smtClean="0"/>
              <a:t>Since, we have  merged  (p2, p5) together in a cluster, we now have one entry for (p2, p5)  in the table, and no longer have   p2   or   p5  separately. Therefore, we need to re-compute the distance from all other points / clusters to our new cluster  -  (p2, p5).  The distance between   (p3, p6)   and   (p2, p5)  would be calculated as follows:</a:t>
            </a:r>
          </a:p>
          <a:p>
            <a:pPr algn="just">
              <a:buFont typeface="Arial" panose="020B0604020202020204" pitchFamily="34" charset="0"/>
              <a:buNone/>
              <a:defRPr/>
            </a:pPr>
            <a:r>
              <a:rPr lang="en-US" sz="2400" dirty="0" smtClean="0"/>
              <a:t> </a:t>
            </a:r>
            <a:r>
              <a:rPr lang="nb-NO" sz="2400" i="1" dirty="0" smtClean="0"/>
              <a:t>dist</a:t>
            </a:r>
            <a:r>
              <a:rPr lang="nb-NO" sz="2400" dirty="0" smtClean="0"/>
              <a:t>( (p3, p6),  (p2, p5) )  =   MIN ( </a:t>
            </a:r>
            <a:r>
              <a:rPr lang="nb-NO" sz="2400" i="1" dirty="0" smtClean="0"/>
              <a:t>dist</a:t>
            </a:r>
            <a:r>
              <a:rPr lang="nb-NO" sz="2400" dirty="0" smtClean="0"/>
              <a:t>(p3, p2) ,  </a:t>
            </a:r>
            <a:r>
              <a:rPr lang="nb-NO" sz="2400" i="1" dirty="0" smtClean="0"/>
              <a:t>dist</a:t>
            </a:r>
            <a:r>
              <a:rPr lang="nb-NO" sz="2400" dirty="0" smtClean="0"/>
              <a:t>(p6, p2),  </a:t>
            </a:r>
            <a:r>
              <a:rPr lang="nb-NO" sz="2400" i="1" dirty="0" smtClean="0"/>
              <a:t>dist</a:t>
            </a:r>
            <a:r>
              <a:rPr lang="nb-NO" sz="2400" dirty="0" smtClean="0"/>
              <a:t>(p3, p5),  </a:t>
            </a:r>
            <a:r>
              <a:rPr lang="nb-NO" sz="2400" i="1" dirty="0" smtClean="0"/>
              <a:t>dist</a:t>
            </a:r>
            <a:r>
              <a:rPr lang="nb-NO" sz="2400" dirty="0" smtClean="0"/>
              <a:t>(p6, p5) ) =</a:t>
            </a:r>
            <a:r>
              <a:rPr lang="en-US" sz="2400" dirty="0" smtClean="0"/>
              <a:t> MIN ( 0.15 ,  0.25,  0.28,  0.39 )        //from original matrix =   0.15</a:t>
            </a:r>
          </a:p>
          <a:p>
            <a:pPr>
              <a:buFont typeface="Arial" panose="020B0604020202020204" pitchFamily="34" charset="0"/>
              <a:buNone/>
              <a:defRPr/>
            </a:pPr>
            <a:r>
              <a:rPr lang="en-US" sz="2400" dirty="0" smtClean="0"/>
              <a:t>Since we have more clusters to merge, we continue to repeat Step 3. So, looking at the last distance matrix above, we see that   (p2, p5)  and  (p3, p6)  have the smallest distance from all  -  0.1</a:t>
            </a:r>
            <a:r>
              <a:rPr lang="bg-BG" sz="2400" dirty="0" smtClean="0"/>
              <a:t>5 </a:t>
            </a:r>
            <a:r>
              <a:rPr lang="en-US" sz="2400" dirty="0" smtClean="0"/>
              <a:t>. We also notice that   p4   and  (p3, p6) have the same distance  -  0.1</a:t>
            </a:r>
            <a:r>
              <a:rPr lang="bg-BG" sz="2400" dirty="0" smtClean="0"/>
              <a:t>5 </a:t>
            </a:r>
            <a:r>
              <a:rPr lang="en-US" sz="2400" dirty="0" smtClean="0"/>
              <a:t>. In that case, we can pick either one. We choose   (p2, p5)  and  (p3, p6).  So, we merge those two in a single cluster, and re-compute the distance matrix. </a:t>
            </a:r>
          </a:p>
          <a:p>
            <a:pPr>
              <a:buFont typeface="Arial" panose="020B0604020202020204" pitchFamily="34" charset="0"/>
              <a:buNone/>
              <a:defRPr/>
            </a:pPr>
            <a:endParaRPr lang="en-US" sz="2400" dirty="0" smtClean="0"/>
          </a:p>
        </p:txBody>
      </p:sp>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574252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32" name="Group 2"/>
          <p:cNvGrpSpPr>
            <a:grpSpLocks/>
          </p:cNvGrpSpPr>
          <p:nvPr/>
        </p:nvGrpSpPr>
        <p:grpSpPr bwMode="auto">
          <a:xfrm>
            <a:off x="2971800" y="2209800"/>
            <a:ext cx="3040063" cy="3505200"/>
            <a:chOff x="6552" y="7380"/>
            <a:chExt cx="4788" cy="3415"/>
          </a:xfrm>
        </p:grpSpPr>
        <p:grpSp>
          <p:nvGrpSpPr>
            <p:cNvPr id="33" name="Group 3"/>
            <p:cNvGrpSpPr>
              <a:grpSpLocks/>
            </p:cNvGrpSpPr>
            <p:nvPr/>
          </p:nvGrpSpPr>
          <p:grpSpPr bwMode="auto">
            <a:xfrm>
              <a:off x="6552" y="7380"/>
              <a:ext cx="4788" cy="3415"/>
              <a:chOff x="6552" y="7740"/>
              <a:chExt cx="4788" cy="3415"/>
            </a:xfrm>
          </p:grpSpPr>
          <p:sp>
            <p:nvSpPr>
              <p:cNvPr id="42" name="Text Box 4"/>
              <p:cNvSpPr txBox="1">
                <a:spLocks noChangeArrowheads="1"/>
              </p:cNvSpPr>
              <p:nvPr/>
            </p:nvSpPr>
            <p:spPr bwMode="auto">
              <a:xfrm>
                <a:off x="10620" y="7920"/>
                <a:ext cx="720"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000">
                    <a:latin typeface="Times New Roman" panose="02020603050405020304" pitchFamily="18" charset="0"/>
                  </a:rPr>
                  <a:t>-0.</a:t>
                </a:r>
                <a:r>
                  <a:rPr lang="en-US" sz="1000">
                    <a:latin typeface="Calibri" panose="020F0502020204030204" pitchFamily="34" charset="0"/>
                  </a:rPr>
                  <a:t>30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-0.25</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a:t>
                </a:r>
                <a:r>
                  <a:rPr lang="en-US" sz="1000">
                    <a:solidFill>
                      <a:srgbClr val="FF9900"/>
                    </a:solidFill>
                    <a:latin typeface="Calibri" panose="020F0502020204030204" pitchFamily="34" charset="0"/>
                  </a:rPr>
                  <a:t>0.15</a:t>
                </a: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008000"/>
                    </a:solidFill>
                    <a:latin typeface="Calibri" panose="020F0502020204030204" pitchFamily="34" charset="0"/>
                  </a:rPr>
                  <a:t>0.10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Calibri" panose="020F0502020204030204" pitchFamily="34" charset="0"/>
                  </a:rPr>
                  <a:t>-0.05</a:t>
                </a:r>
                <a:endParaRPr lang="en-US"/>
              </a:p>
            </p:txBody>
          </p:sp>
          <p:sp>
            <p:nvSpPr>
              <p:cNvPr id="43" name="Line 5"/>
              <p:cNvSpPr>
                <a:spLocks noChangeShapeType="1"/>
              </p:cNvSpPr>
              <p:nvPr/>
            </p:nvSpPr>
            <p:spPr bwMode="auto">
              <a:xfrm flipV="1">
                <a:off x="10800" y="774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Text Box 6"/>
              <p:cNvSpPr txBox="1">
                <a:spLocks noChangeArrowheads="1"/>
              </p:cNvSpPr>
              <p:nvPr/>
            </p:nvSpPr>
            <p:spPr bwMode="auto">
              <a:xfrm>
                <a:off x="655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3</a:t>
                </a:r>
                <a:endParaRPr lang="en-US"/>
              </a:p>
            </p:txBody>
          </p:sp>
          <p:sp>
            <p:nvSpPr>
              <p:cNvPr id="45" name="Text Box 7"/>
              <p:cNvSpPr txBox="1">
                <a:spLocks noChangeArrowheads="1"/>
              </p:cNvSpPr>
              <p:nvPr/>
            </p:nvSpPr>
            <p:spPr bwMode="auto">
              <a:xfrm>
                <a:off x="7272" y="10795"/>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6</a:t>
                </a:r>
                <a:endParaRPr lang="en-US"/>
              </a:p>
            </p:txBody>
          </p:sp>
          <p:sp>
            <p:nvSpPr>
              <p:cNvPr id="46" name="Line 8"/>
              <p:cNvSpPr>
                <a:spLocks noChangeShapeType="1"/>
              </p:cNvSpPr>
              <p:nvPr/>
            </p:nvSpPr>
            <p:spPr bwMode="auto">
              <a:xfrm flipV="1">
                <a:off x="684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9"/>
              <p:cNvSpPr>
                <a:spLocks noChangeShapeType="1"/>
              </p:cNvSpPr>
              <p:nvPr/>
            </p:nvSpPr>
            <p:spPr bwMode="auto">
              <a:xfrm flipV="1">
                <a:off x="7560" y="1008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0"/>
              <p:cNvSpPr>
                <a:spLocks noChangeShapeType="1"/>
              </p:cNvSpPr>
              <p:nvPr/>
            </p:nvSpPr>
            <p:spPr bwMode="auto">
              <a:xfrm>
                <a:off x="6840" y="10080"/>
                <a:ext cx="72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 name="Text Box 11"/>
            <p:cNvSpPr txBox="1">
              <a:spLocks noChangeArrowheads="1"/>
            </p:cNvSpPr>
            <p:nvPr/>
          </p:nvSpPr>
          <p:spPr bwMode="auto">
            <a:xfrm>
              <a:off x="8040" y="103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2</a:t>
              </a:r>
              <a:endParaRPr lang="en-US"/>
            </a:p>
          </p:txBody>
        </p:sp>
        <p:sp>
          <p:nvSpPr>
            <p:cNvPr id="35" name="Text Box 12"/>
            <p:cNvSpPr txBox="1">
              <a:spLocks noChangeArrowheads="1"/>
            </p:cNvSpPr>
            <p:nvPr/>
          </p:nvSpPr>
          <p:spPr bwMode="auto">
            <a:xfrm>
              <a:off x="8760" y="10380"/>
              <a:ext cx="5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a:latin typeface="Calibri" panose="020F0502020204030204" pitchFamily="34" charset="0"/>
                </a:rPr>
                <a:t>5</a:t>
              </a:r>
              <a:endParaRPr lang="en-US"/>
            </a:p>
          </p:txBody>
        </p:sp>
        <p:sp>
          <p:nvSpPr>
            <p:cNvPr id="36" name="Line 13"/>
            <p:cNvSpPr>
              <a:spLocks noChangeShapeType="1"/>
            </p:cNvSpPr>
            <p:nvPr/>
          </p:nvSpPr>
          <p:spPr bwMode="auto">
            <a:xfrm flipV="1">
              <a:off x="8220" y="930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4"/>
            <p:cNvSpPr>
              <a:spLocks noChangeShapeType="1"/>
            </p:cNvSpPr>
            <p:nvPr/>
          </p:nvSpPr>
          <p:spPr bwMode="auto">
            <a:xfrm flipV="1">
              <a:off x="8940" y="930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5"/>
            <p:cNvSpPr>
              <a:spLocks noChangeShapeType="1"/>
            </p:cNvSpPr>
            <p:nvPr/>
          </p:nvSpPr>
          <p:spPr bwMode="auto">
            <a:xfrm flipH="1">
              <a:off x="8220" y="9300"/>
              <a:ext cx="72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6"/>
            <p:cNvSpPr>
              <a:spLocks noChangeShapeType="1"/>
            </p:cNvSpPr>
            <p:nvPr/>
          </p:nvSpPr>
          <p:spPr bwMode="auto">
            <a:xfrm flipV="1">
              <a:off x="8640" y="9180"/>
              <a:ext cx="0" cy="1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7"/>
            <p:cNvSpPr>
              <a:spLocks noChangeShapeType="1"/>
            </p:cNvSpPr>
            <p:nvPr/>
          </p:nvSpPr>
          <p:spPr bwMode="auto">
            <a:xfrm flipH="1">
              <a:off x="7200" y="9180"/>
              <a:ext cx="144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8"/>
            <p:cNvSpPr>
              <a:spLocks noChangeShapeType="1"/>
            </p:cNvSpPr>
            <p:nvPr/>
          </p:nvSpPr>
          <p:spPr bwMode="auto">
            <a:xfrm>
              <a:off x="7200" y="9180"/>
              <a:ext cx="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Rectangle 2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24" name="Rectangle 23">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962510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8" name="Rectangle 2"/>
          <p:cNvSpPr>
            <a:spLocks noChangeArrowheads="1"/>
          </p:cNvSpPr>
          <p:nvPr/>
        </p:nvSpPr>
        <p:spPr bwMode="auto">
          <a:xfrm>
            <a:off x="152400" y="1371233"/>
            <a:ext cx="21253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0080"/>
                </a:solidFill>
                <a:latin typeface="+mn-lt"/>
                <a:cs typeface="Times New Roman" panose="02020603050405020304" pitchFamily="18" charset="0"/>
              </a:rPr>
              <a:t>Distance matrix</a:t>
            </a:r>
            <a:endParaRPr lang="en-US" sz="2400" dirty="0">
              <a:latin typeface="+mn-lt"/>
            </a:endParaRPr>
          </a:p>
          <a:p>
            <a:endParaRPr lang="en-US" sz="2400" dirty="0">
              <a:latin typeface="+mn-lt"/>
            </a:endParaRPr>
          </a:p>
        </p:txBody>
      </p:sp>
      <p:graphicFrame>
        <p:nvGraphicFramePr>
          <p:cNvPr id="28" name="Table 27"/>
          <p:cNvGraphicFramePr>
            <a:graphicFrameLocks noGrp="1"/>
          </p:cNvGraphicFramePr>
          <p:nvPr/>
        </p:nvGraphicFramePr>
        <p:xfrm>
          <a:off x="2365375" y="2819400"/>
          <a:ext cx="4411663" cy="974724"/>
        </p:xfrm>
        <a:graphic>
          <a:graphicData uri="http://schemas.openxmlformats.org/drawingml/2006/table">
            <a:tbl>
              <a:tblPr/>
              <a:tblGrid>
                <a:gridCol w="1202604"/>
                <a:gridCol w="1037515"/>
                <a:gridCol w="1142918"/>
                <a:gridCol w="1028626"/>
              </a:tblGrid>
              <a:tr h="243681">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81">
                <a:tc>
                  <a:txBody>
                    <a:bodyPr/>
                    <a:lstStyle/>
                    <a:p>
                      <a:pPr marL="0" marR="0">
                        <a:spcBef>
                          <a:spcPts val="0"/>
                        </a:spcBef>
                        <a:spcAft>
                          <a:spcPts val="0"/>
                        </a:spcAft>
                      </a:pPr>
                      <a:r>
                        <a:rPr lang="en-US" sz="1200" b="1">
                          <a:solidFill>
                            <a:srgbClr val="000080"/>
                          </a:solidFill>
                          <a:latin typeface="Times New Roman"/>
                          <a:ea typeface="Times New Roman"/>
                          <a:cs typeface="Times New Roman"/>
                        </a:rPr>
                        <a:t>(p2, p5, p3, p6)</a:t>
                      </a:r>
                      <a:endParaRPr lang="en-US" sz="120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b="1">
                          <a:solidFill>
                            <a:srgbClr val="000080"/>
                          </a:solidFill>
                          <a:latin typeface="Times New Roman"/>
                          <a:ea typeface="Times New Roman"/>
                          <a:cs typeface="Times New Roman"/>
                        </a:rPr>
                        <a:t>0.22</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81">
                <a:tc>
                  <a:txBody>
                    <a:bodyPr/>
                    <a:lstStyle/>
                    <a:p>
                      <a:pPr marL="0" marR="0">
                        <a:spcBef>
                          <a:spcPts val="0"/>
                        </a:spcBef>
                        <a:spcAft>
                          <a:spcPts val="0"/>
                        </a:spcAft>
                      </a:pPr>
                      <a:r>
                        <a:rPr lang="en-US" sz="1200">
                          <a:solidFill>
                            <a:srgbClr val="000080"/>
                          </a:solidFill>
                          <a:latin typeface="Times New Roman"/>
                          <a:ea typeface="Times New Roman"/>
                          <a:cs typeface="Times New Roman"/>
                        </a:rPr>
                        <a:t>p4</a:t>
                      </a:r>
                      <a:endParaRPr lang="en-US" sz="120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0.37</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a:solidFill>
                            <a:srgbClr val="FF0000"/>
                          </a:solidFill>
                          <a:latin typeface="Times New Roman"/>
                          <a:ea typeface="Times New Roman"/>
                          <a:cs typeface="Times New Roman"/>
                        </a:rPr>
                        <a:t>0.15</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681">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a:noFill/>
                    </a:lnL>
                    <a:lnR>
                      <a:noFill/>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b="1">
                          <a:solidFill>
                            <a:srgbClr val="000080"/>
                          </a:solidFill>
                          <a:latin typeface="Times New Roman"/>
                          <a:ea typeface="Times New Roman"/>
                          <a:cs typeface="Times New Roman"/>
                        </a:rPr>
                        <a:t>(p2, p5, p3, p6)</a:t>
                      </a:r>
                      <a:endParaRPr lang="en-US" sz="120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p4</a:t>
                      </a:r>
                      <a:endParaRPr lang="en-US" sz="1200" dirty="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9" name="Rectangle 1"/>
          <p:cNvSpPr>
            <a:spLocks noChangeArrowheads="1"/>
          </p:cNvSpPr>
          <p:nvPr/>
        </p:nvSpPr>
        <p:spPr bwMode="auto">
          <a:xfrm>
            <a:off x="583808" y="3898619"/>
            <a:ext cx="778782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smtClean="0">
                <a:solidFill>
                  <a:srgbClr val="000080"/>
                </a:solidFill>
                <a:latin typeface="+mn-lt"/>
                <a:cs typeface="Times New Roman" panose="02020603050405020304" pitchFamily="18" charset="0"/>
              </a:rPr>
              <a:t>Since </a:t>
            </a:r>
            <a:r>
              <a:rPr lang="en-US" sz="2400" dirty="0">
                <a:solidFill>
                  <a:srgbClr val="000080"/>
                </a:solidFill>
                <a:latin typeface="+mn-lt"/>
                <a:cs typeface="Times New Roman" panose="02020603050405020304" pitchFamily="18" charset="0"/>
              </a:rPr>
              <a:t>we have more clusters to merge, we continue to repeat Step 3.</a:t>
            </a:r>
            <a:endParaRPr lang="en-US" sz="2400" dirty="0">
              <a:latin typeface="+mn-lt"/>
            </a:endParaRPr>
          </a:p>
          <a:p>
            <a:r>
              <a:rPr lang="en-US" sz="2400" dirty="0">
                <a:solidFill>
                  <a:srgbClr val="000080"/>
                </a:solidFill>
                <a:latin typeface="+mn-lt"/>
                <a:cs typeface="Times New Roman" panose="02020603050405020304" pitchFamily="18" charset="0"/>
              </a:rPr>
              <a:t>So, looking at the last distance matrix above, we see that   (p2, p5, p3, p6)  and  p4   have the smallest distance from all  -  </a:t>
            </a:r>
            <a:r>
              <a:rPr lang="en-US" sz="2400" dirty="0">
                <a:solidFill>
                  <a:srgbClr val="FF0000"/>
                </a:solidFill>
                <a:latin typeface="+mn-lt"/>
                <a:cs typeface="Times New Roman" panose="02020603050405020304" pitchFamily="18" charset="0"/>
              </a:rPr>
              <a:t>0.1</a:t>
            </a:r>
            <a:r>
              <a:rPr lang="bg-BG" sz="2400" dirty="0">
                <a:solidFill>
                  <a:srgbClr val="FF0000"/>
                </a:solidFill>
                <a:latin typeface="+mn-lt"/>
                <a:cs typeface="Times New Roman" panose="02020603050405020304" pitchFamily="18" charset="0"/>
              </a:rPr>
              <a:t>5</a:t>
            </a:r>
            <a:r>
              <a:rPr lang="bg-BG" sz="2400" dirty="0">
                <a:solidFill>
                  <a:srgbClr val="FF9900"/>
                </a:solidFill>
                <a:latin typeface="+mn-lt"/>
                <a:cs typeface="Times New Roman" panose="02020603050405020304" pitchFamily="18" charset="0"/>
              </a:rPr>
              <a:t> </a:t>
            </a:r>
            <a:r>
              <a:rPr lang="en-US" sz="2400" dirty="0">
                <a:solidFill>
                  <a:srgbClr val="000080"/>
                </a:solidFill>
                <a:latin typeface="+mn-lt"/>
                <a:cs typeface="Times New Roman" panose="02020603050405020304" pitchFamily="18" charset="0"/>
              </a:rPr>
              <a:t>. So, we merge those two in a single cluster, and re-compute the distance matrix. </a:t>
            </a:r>
            <a:endParaRPr lang="en-US" sz="2400" dirty="0">
              <a:latin typeface="+mn-lt"/>
            </a:endParaRPr>
          </a:p>
        </p:txBody>
      </p:sp>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947291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aphicFrame>
        <p:nvGraphicFramePr>
          <p:cNvPr id="23" name="Table 22"/>
          <p:cNvGraphicFramePr>
            <a:graphicFrameLocks noGrp="1"/>
          </p:cNvGraphicFramePr>
          <p:nvPr/>
        </p:nvGraphicFramePr>
        <p:xfrm>
          <a:off x="2536825" y="3154363"/>
          <a:ext cx="4068763" cy="549276"/>
        </p:xfrm>
        <a:graphic>
          <a:graphicData uri="http://schemas.openxmlformats.org/drawingml/2006/table">
            <a:tbl>
              <a:tblPr/>
              <a:tblGrid>
                <a:gridCol w="1440068"/>
                <a:gridCol w="1257202"/>
                <a:gridCol w="1371493"/>
              </a:tblGrid>
              <a:tr h="183092">
                <a:tc>
                  <a:txBody>
                    <a:bodyPr/>
                    <a:lstStyle/>
                    <a:p>
                      <a:pPr marL="0" marR="0">
                        <a:spcBef>
                          <a:spcPts val="0"/>
                        </a:spcBef>
                        <a:spcAft>
                          <a:spcPts val="0"/>
                        </a:spcAft>
                      </a:pPr>
                      <a:r>
                        <a:rPr lang="en-US" sz="1200" dirty="0">
                          <a:solidFill>
                            <a:srgbClr val="000080"/>
                          </a:solidFill>
                          <a:latin typeface="Times New Roman"/>
                          <a:ea typeface="Times New Roman"/>
                          <a:cs typeface="Times New Roman"/>
                        </a:rPr>
                        <a:t>p1</a:t>
                      </a:r>
                      <a:endParaRPr lang="en-US" sz="1200" dirty="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solidFill>
                          <a:srgbClr val="000080"/>
                        </a:solidFill>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092">
                <a:tc>
                  <a:txBody>
                    <a:bodyPr/>
                    <a:lstStyle/>
                    <a:p>
                      <a:pPr marL="0" marR="0">
                        <a:spcBef>
                          <a:spcPts val="0"/>
                        </a:spcBef>
                        <a:spcAft>
                          <a:spcPts val="0"/>
                        </a:spcAft>
                      </a:pPr>
                      <a:r>
                        <a:rPr lang="en-US" sz="1200" b="1">
                          <a:solidFill>
                            <a:srgbClr val="000080"/>
                          </a:solidFill>
                          <a:latin typeface="Times New Roman"/>
                          <a:ea typeface="Times New Roman"/>
                          <a:cs typeface="Times New Roman"/>
                        </a:rPr>
                        <a:t>(p2, p5, p3, p6, p4)</a:t>
                      </a:r>
                      <a:endParaRPr lang="en-US" sz="1200">
                        <a:latin typeface="Times New Roman"/>
                        <a:ea typeface="Times New Roman"/>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spcBef>
                          <a:spcPts val="0"/>
                        </a:spcBef>
                        <a:spcAft>
                          <a:spcPts val="0"/>
                        </a:spcAft>
                      </a:pPr>
                      <a:r>
                        <a:rPr lang="en-US" sz="1200">
                          <a:solidFill>
                            <a:srgbClr val="00FFFF"/>
                          </a:solidFill>
                          <a:latin typeface="Times New Roman"/>
                          <a:ea typeface="Times New Roman"/>
                          <a:cs typeface="Times New Roman"/>
                        </a:rPr>
                        <a:t>0.22</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0</a:t>
                      </a:r>
                      <a:endParaRPr lang="en-US" sz="1200">
                        <a:latin typeface="Times New Roman"/>
                        <a:ea typeface="Times New Roman"/>
                        <a:cs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092">
                <a:tc>
                  <a:txBody>
                    <a:bodyPr/>
                    <a:lstStyle/>
                    <a:p>
                      <a:pPr marL="0" marR="0">
                        <a:spcBef>
                          <a:spcPts val="0"/>
                        </a:spcBef>
                        <a:spcAft>
                          <a:spcPts val="0"/>
                        </a:spcAft>
                      </a:pPr>
                      <a:endParaRPr lang="en-US" sz="1200" dirty="0">
                        <a:solidFill>
                          <a:srgbClr val="000080"/>
                        </a:solidFill>
                        <a:latin typeface="Times New Roman"/>
                        <a:ea typeface="Times New Roman"/>
                        <a:cs typeface="Times New Roman"/>
                      </a:endParaRPr>
                    </a:p>
                  </a:txBody>
                  <a:tcPr marL="68575" marR="68575" marT="0" marB="0">
                    <a:lnL>
                      <a:noFill/>
                    </a:lnL>
                    <a:lnR>
                      <a:noFill/>
                    </a:lnR>
                    <a:lnT>
                      <a:noFill/>
                    </a:lnT>
                    <a:lnB>
                      <a:noFill/>
                    </a:lnB>
                  </a:tcPr>
                </a:tc>
                <a:tc>
                  <a:txBody>
                    <a:bodyPr/>
                    <a:lstStyle/>
                    <a:p>
                      <a:pPr marL="0" marR="0">
                        <a:spcBef>
                          <a:spcPts val="0"/>
                        </a:spcBef>
                        <a:spcAft>
                          <a:spcPts val="0"/>
                        </a:spcAft>
                      </a:pPr>
                      <a:r>
                        <a:rPr lang="en-US" sz="1200">
                          <a:solidFill>
                            <a:srgbClr val="000080"/>
                          </a:solidFill>
                          <a:latin typeface="Times New Roman"/>
                          <a:ea typeface="Times New Roman"/>
                          <a:cs typeface="Times New Roman"/>
                        </a:rPr>
                        <a:t>p1</a:t>
                      </a:r>
                      <a:endParaRPr lang="en-US" sz="120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200" b="1" dirty="0">
                          <a:solidFill>
                            <a:srgbClr val="000080"/>
                          </a:solidFill>
                          <a:latin typeface="Times New Roman"/>
                          <a:ea typeface="Times New Roman"/>
                          <a:cs typeface="Times New Roman"/>
                        </a:rPr>
                        <a:t>(p2, p5, p3, p6, p4)</a:t>
                      </a:r>
                      <a:endParaRPr lang="en-US" sz="1200" dirty="0">
                        <a:latin typeface="Times New Roman"/>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4" name="Rectangle 2"/>
          <p:cNvSpPr>
            <a:spLocks noChangeArrowheads="1"/>
          </p:cNvSpPr>
          <p:nvPr/>
        </p:nvSpPr>
        <p:spPr bwMode="auto">
          <a:xfrm>
            <a:off x="685800" y="1766521"/>
            <a:ext cx="403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smtClean="0">
                <a:solidFill>
                  <a:srgbClr val="000080"/>
                </a:solidFill>
                <a:latin typeface="+mn-lt"/>
                <a:cs typeface="Times New Roman" panose="02020603050405020304" pitchFamily="18" charset="0"/>
              </a:rPr>
              <a:t>Distance </a:t>
            </a:r>
            <a:r>
              <a:rPr lang="en-US" sz="2400" dirty="0">
                <a:solidFill>
                  <a:srgbClr val="000080"/>
                </a:solidFill>
                <a:latin typeface="+mn-lt"/>
                <a:cs typeface="Times New Roman" panose="02020603050405020304" pitchFamily="18" charset="0"/>
              </a:rPr>
              <a:t>matrix</a:t>
            </a:r>
            <a:endParaRPr lang="en-US" sz="2400" dirty="0">
              <a:latin typeface="+mn-lt"/>
            </a:endParaRPr>
          </a:p>
          <a:p>
            <a:endParaRPr lang="en-US" sz="2400" dirty="0">
              <a:latin typeface="+mn-lt"/>
            </a:endParaRPr>
          </a:p>
        </p:txBody>
      </p:sp>
      <p:sp>
        <p:nvSpPr>
          <p:cNvPr id="25" name="Line 1"/>
          <p:cNvSpPr>
            <a:spLocks noChangeShapeType="1"/>
          </p:cNvSpPr>
          <p:nvPr/>
        </p:nvSpPr>
        <p:spPr bwMode="auto">
          <a:xfrm>
            <a:off x="4038600" y="3124200"/>
            <a:ext cx="2628900" cy="342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Rectangle 4"/>
          <p:cNvSpPr>
            <a:spLocks noChangeArrowheads="1"/>
          </p:cNvSpPr>
          <p:nvPr/>
        </p:nvSpPr>
        <p:spPr bwMode="auto">
          <a:xfrm>
            <a:off x="457200" y="3993782"/>
            <a:ext cx="79144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smtClean="0">
                <a:solidFill>
                  <a:srgbClr val="000080"/>
                </a:solidFill>
                <a:latin typeface="+mn-lt"/>
                <a:cs typeface="Times New Roman" panose="02020603050405020304" pitchFamily="18" charset="0"/>
              </a:rPr>
              <a:t>Since </a:t>
            </a:r>
            <a:r>
              <a:rPr lang="en-US" sz="2400" dirty="0">
                <a:solidFill>
                  <a:srgbClr val="000080"/>
                </a:solidFill>
                <a:latin typeface="+mn-lt"/>
                <a:cs typeface="Times New Roman" panose="02020603050405020304" pitchFamily="18" charset="0"/>
              </a:rPr>
              <a:t>we have more clusters to merge, we continue to repeat Step 3.</a:t>
            </a:r>
            <a:endParaRPr lang="en-US" sz="2400" dirty="0">
              <a:latin typeface="+mn-lt"/>
            </a:endParaRPr>
          </a:p>
          <a:p>
            <a:r>
              <a:rPr lang="en-US" sz="2400" dirty="0">
                <a:solidFill>
                  <a:srgbClr val="000080"/>
                </a:solidFill>
                <a:latin typeface="+mn-lt"/>
                <a:cs typeface="Times New Roman" panose="02020603050405020304" pitchFamily="18" charset="0"/>
              </a:rPr>
              <a:t>So, looking at the last distance matrix above, we see that   (p2, p5, p3, p6, p4)  and  p1   have the smallest distance -  </a:t>
            </a:r>
            <a:r>
              <a:rPr lang="en-US" sz="2400" dirty="0">
                <a:solidFill>
                  <a:srgbClr val="00FFFF"/>
                </a:solidFill>
                <a:latin typeface="+mn-lt"/>
                <a:cs typeface="Times New Roman" panose="02020603050405020304" pitchFamily="18" charset="0"/>
              </a:rPr>
              <a:t>0.22</a:t>
            </a:r>
            <a:r>
              <a:rPr lang="en-US" sz="2400" dirty="0">
                <a:solidFill>
                  <a:srgbClr val="FF9900"/>
                </a:solidFill>
                <a:latin typeface="+mn-lt"/>
                <a:cs typeface="Times New Roman" panose="02020603050405020304" pitchFamily="18" charset="0"/>
              </a:rPr>
              <a:t> </a:t>
            </a:r>
            <a:r>
              <a:rPr lang="en-US" sz="2400" dirty="0">
                <a:solidFill>
                  <a:srgbClr val="000080"/>
                </a:solidFill>
                <a:latin typeface="+mn-lt"/>
                <a:cs typeface="Times New Roman" panose="02020603050405020304" pitchFamily="18" charset="0"/>
              </a:rPr>
              <a:t>(the only one left). So, we merge those two in a single cluster. There is no need to re-compute the distance matrix, as there are no more clusters to merge.</a:t>
            </a:r>
            <a:endParaRPr lang="en-US" sz="2400" dirty="0">
              <a:latin typeface="+mn-lt"/>
            </a:endParaRPr>
          </a:p>
        </p:txBody>
      </p:sp>
      <p:sp>
        <p:nvSpPr>
          <p:cNvPr id="9" name="Rectangle 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2814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9" name="Group 1"/>
          <p:cNvGrpSpPr>
            <a:grpSpLocks/>
          </p:cNvGrpSpPr>
          <p:nvPr/>
        </p:nvGrpSpPr>
        <p:grpSpPr bwMode="auto">
          <a:xfrm>
            <a:off x="2895600" y="2286000"/>
            <a:ext cx="2971800" cy="3733800"/>
            <a:chOff x="6480" y="11160"/>
            <a:chExt cx="4680" cy="3600"/>
          </a:xfrm>
        </p:grpSpPr>
        <p:sp>
          <p:nvSpPr>
            <p:cNvPr id="10" name="Text Box 2"/>
            <p:cNvSpPr txBox="1">
              <a:spLocks noChangeArrowheads="1"/>
            </p:cNvSpPr>
            <p:nvPr/>
          </p:nvSpPr>
          <p:spPr bwMode="auto">
            <a:xfrm>
              <a:off x="10440" y="11233"/>
              <a:ext cx="720"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000">
                  <a:latin typeface="Times New Roman" panose="02020603050405020304" pitchFamily="18" charset="0"/>
                </a:rPr>
                <a:t>-0.</a:t>
              </a:r>
              <a:r>
                <a:rPr lang="en-US" sz="1000">
                  <a:latin typeface="Calibri" panose="020F0502020204030204" pitchFamily="34" charset="0"/>
                </a:rPr>
                <a:t>30</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-0.25</a:t>
              </a:r>
            </a:p>
            <a:p>
              <a:pPr eaLnBrk="1" hangingPunct="1">
                <a:spcAft>
                  <a:spcPts val="1000"/>
                </a:spcAft>
              </a:pPr>
              <a:endParaRPr lang="en-US" sz="1000">
                <a:latin typeface="Calibri" panose="020F0502020204030204" pitchFamily="34" charset="0"/>
              </a:endParaRPr>
            </a:p>
            <a:p>
              <a:pPr eaLnBrk="1" hangingPunct="1">
                <a:spcAft>
                  <a:spcPts val="1000"/>
                </a:spcAft>
              </a:pPr>
              <a:r>
                <a:rPr lang="en-US" sz="1000">
                  <a:latin typeface="Calibri" panose="020F0502020204030204" pitchFamily="34" charset="0"/>
                </a:rPr>
                <a:t>-</a:t>
              </a:r>
              <a:r>
                <a:rPr lang="en-US" sz="1000">
                  <a:solidFill>
                    <a:srgbClr val="00FFFF"/>
                  </a:solidFill>
                  <a:latin typeface="Calibri" panose="020F0502020204030204" pitchFamily="34" charset="0"/>
                </a:rPr>
                <a:t>0.20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FF9900"/>
                  </a:solidFill>
                  <a:latin typeface="Calibri" panose="020F0502020204030204" pitchFamily="34" charset="0"/>
                </a:rPr>
                <a:t>0.15</a:t>
              </a: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Times New Roman" panose="02020603050405020304" pitchFamily="18" charset="0"/>
                </a:rPr>
                <a:t>-</a:t>
              </a:r>
              <a:r>
                <a:rPr lang="en-US" sz="1000">
                  <a:solidFill>
                    <a:srgbClr val="008000"/>
                  </a:solidFill>
                  <a:latin typeface="Calibri" panose="020F0502020204030204" pitchFamily="34" charset="0"/>
                </a:rPr>
                <a:t>0.10</a:t>
              </a:r>
              <a:endParaRPr lang="en-US" sz="1000">
                <a:latin typeface="Times New Roman" panose="02020603050405020304" pitchFamily="18" charset="0"/>
              </a:endParaRPr>
            </a:p>
            <a:p>
              <a:pPr eaLnBrk="1" hangingPunct="1">
                <a:spcAft>
                  <a:spcPts val="1000"/>
                </a:spcAft>
              </a:pPr>
              <a:endParaRPr lang="en-US" sz="1000">
                <a:latin typeface="Times New Roman" panose="02020603050405020304" pitchFamily="18" charset="0"/>
              </a:endParaRPr>
            </a:p>
            <a:p>
              <a:pPr eaLnBrk="1" hangingPunct="1">
                <a:spcAft>
                  <a:spcPts val="1000"/>
                </a:spcAft>
              </a:pPr>
              <a:r>
                <a:rPr lang="en-US" sz="1000">
                  <a:latin typeface="Calibri" panose="020F0502020204030204" pitchFamily="34" charset="0"/>
                </a:rPr>
                <a:t>-0.05</a:t>
              </a:r>
              <a:endParaRPr lang="en-US"/>
            </a:p>
          </p:txBody>
        </p:sp>
        <p:sp>
          <p:nvSpPr>
            <p:cNvPr id="11" name="Line 3"/>
            <p:cNvSpPr>
              <a:spLocks noChangeShapeType="1"/>
            </p:cNvSpPr>
            <p:nvPr/>
          </p:nvSpPr>
          <p:spPr bwMode="auto">
            <a:xfrm flipV="1">
              <a:off x="10620" y="1116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4"/>
            <p:cNvSpPr>
              <a:spLocks noChangeShapeType="1"/>
            </p:cNvSpPr>
            <p:nvPr/>
          </p:nvSpPr>
          <p:spPr bwMode="auto">
            <a:xfrm flipV="1">
              <a:off x="6660" y="1350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5"/>
            <p:cNvSpPr>
              <a:spLocks noChangeShapeType="1"/>
            </p:cNvSpPr>
            <p:nvPr/>
          </p:nvSpPr>
          <p:spPr bwMode="auto">
            <a:xfrm flipV="1">
              <a:off x="7380" y="13500"/>
              <a:ext cx="0"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6"/>
            <p:cNvSpPr>
              <a:spLocks noChangeShapeType="1"/>
            </p:cNvSpPr>
            <p:nvPr/>
          </p:nvSpPr>
          <p:spPr bwMode="auto">
            <a:xfrm>
              <a:off x="6660" y="13500"/>
              <a:ext cx="72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7"/>
            <p:cNvSpPr>
              <a:spLocks noChangeShapeType="1"/>
            </p:cNvSpPr>
            <p:nvPr/>
          </p:nvSpPr>
          <p:spPr bwMode="auto">
            <a:xfrm flipV="1">
              <a:off x="8040" y="1308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8"/>
            <p:cNvSpPr>
              <a:spLocks noChangeShapeType="1"/>
            </p:cNvSpPr>
            <p:nvPr/>
          </p:nvSpPr>
          <p:spPr bwMode="auto">
            <a:xfrm flipV="1">
              <a:off x="8760" y="13080"/>
              <a:ext cx="0" cy="1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9"/>
            <p:cNvSpPr>
              <a:spLocks noChangeShapeType="1"/>
            </p:cNvSpPr>
            <p:nvPr/>
          </p:nvSpPr>
          <p:spPr bwMode="auto">
            <a:xfrm flipH="1">
              <a:off x="8040" y="13080"/>
              <a:ext cx="72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0"/>
            <p:cNvSpPr>
              <a:spLocks noChangeShapeType="1"/>
            </p:cNvSpPr>
            <p:nvPr/>
          </p:nvSpPr>
          <p:spPr bwMode="auto">
            <a:xfrm flipV="1">
              <a:off x="8460" y="12960"/>
              <a:ext cx="0" cy="1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1"/>
            <p:cNvSpPr>
              <a:spLocks noChangeShapeType="1"/>
            </p:cNvSpPr>
            <p:nvPr/>
          </p:nvSpPr>
          <p:spPr bwMode="auto">
            <a:xfrm flipH="1">
              <a:off x="7020" y="12960"/>
              <a:ext cx="144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2"/>
            <p:cNvSpPr>
              <a:spLocks noChangeShapeType="1"/>
            </p:cNvSpPr>
            <p:nvPr/>
          </p:nvSpPr>
          <p:spPr bwMode="auto">
            <a:xfrm>
              <a:off x="7020" y="12960"/>
              <a:ext cx="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13"/>
            <p:cNvSpPr txBox="1">
              <a:spLocks noChangeArrowheads="1"/>
            </p:cNvSpPr>
            <p:nvPr/>
          </p:nvSpPr>
          <p:spPr bwMode="auto">
            <a:xfrm>
              <a:off x="6480" y="14220"/>
              <a:ext cx="45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1100" dirty="0" smtClean="0">
                  <a:latin typeface="Calibri" panose="020F0502020204030204" pitchFamily="34" charset="0"/>
                </a:rPr>
                <a:t>3            6          </a:t>
              </a:r>
              <a:r>
                <a:rPr lang="en-US" sz="1100" dirty="0">
                  <a:latin typeface="Calibri" panose="020F0502020204030204" pitchFamily="34" charset="0"/>
                </a:rPr>
                <a:t>2       </a:t>
              </a:r>
              <a:r>
                <a:rPr lang="en-US" sz="1100" dirty="0" smtClean="0">
                  <a:latin typeface="Calibri" panose="020F0502020204030204" pitchFamily="34" charset="0"/>
                </a:rPr>
                <a:t>     </a:t>
              </a:r>
              <a:r>
                <a:rPr lang="en-US" sz="1100" dirty="0">
                  <a:latin typeface="Calibri" panose="020F0502020204030204" pitchFamily="34" charset="0"/>
                </a:rPr>
                <a:t>5        </a:t>
              </a:r>
              <a:r>
                <a:rPr lang="en-US" sz="1100" dirty="0" smtClean="0">
                  <a:latin typeface="Calibri" panose="020F0502020204030204" pitchFamily="34" charset="0"/>
                </a:rPr>
                <a:t>      </a:t>
              </a:r>
              <a:r>
                <a:rPr lang="en-US" sz="1100" dirty="0">
                  <a:latin typeface="Calibri" panose="020F0502020204030204" pitchFamily="34" charset="0"/>
                </a:rPr>
                <a:t>4           1</a:t>
              </a:r>
              <a:endParaRPr lang="en-US" dirty="0"/>
            </a:p>
          </p:txBody>
        </p:sp>
        <p:sp>
          <p:nvSpPr>
            <p:cNvPr id="24" name="Line 14"/>
            <p:cNvSpPr>
              <a:spLocks noChangeShapeType="1"/>
            </p:cNvSpPr>
            <p:nvPr/>
          </p:nvSpPr>
          <p:spPr bwMode="auto">
            <a:xfrm flipV="1">
              <a:off x="9540" y="12780"/>
              <a:ext cx="0" cy="14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5"/>
            <p:cNvSpPr>
              <a:spLocks noChangeShapeType="1"/>
            </p:cNvSpPr>
            <p:nvPr/>
          </p:nvSpPr>
          <p:spPr bwMode="auto">
            <a:xfrm flipH="1">
              <a:off x="7740" y="12780"/>
              <a:ext cx="18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6"/>
            <p:cNvSpPr>
              <a:spLocks noChangeShapeType="1"/>
            </p:cNvSpPr>
            <p:nvPr/>
          </p:nvSpPr>
          <p:spPr bwMode="auto">
            <a:xfrm>
              <a:off x="7740" y="12780"/>
              <a:ext cx="0" cy="1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7"/>
            <p:cNvSpPr>
              <a:spLocks noChangeShapeType="1"/>
            </p:cNvSpPr>
            <p:nvPr/>
          </p:nvSpPr>
          <p:spPr bwMode="auto">
            <a:xfrm flipV="1">
              <a:off x="10260" y="12240"/>
              <a:ext cx="0" cy="19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8"/>
            <p:cNvSpPr>
              <a:spLocks noChangeShapeType="1"/>
            </p:cNvSpPr>
            <p:nvPr/>
          </p:nvSpPr>
          <p:spPr bwMode="auto">
            <a:xfrm flipH="1">
              <a:off x="8640" y="12240"/>
              <a:ext cx="1620" cy="0"/>
            </a:xfrm>
            <a:prstGeom prst="line">
              <a:avLst/>
            </a:prstGeom>
            <a:noFill/>
            <a:ln w="1270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9"/>
            <p:cNvSpPr>
              <a:spLocks noChangeShapeType="1"/>
            </p:cNvSpPr>
            <p:nvPr/>
          </p:nvSpPr>
          <p:spPr bwMode="auto">
            <a:xfrm>
              <a:off x="8640" y="12240"/>
              <a:ext cx="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 name="Rectangle 2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Example: Hierarchical Clustering</a:t>
            </a:r>
          </a:p>
        </p:txBody>
      </p:sp>
      <p:sp>
        <p:nvSpPr>
          <p:cNvPr id="29" name="Rectangle 2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81428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7834544"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O(N</a:t>
            </a:r>
            <a:r>
              <a:rPr lang="en-US" sz="2400" baseline="30000" dirty="0"/>
              <a:t>2</a:t>
            </a:r>
            <a:r>
              <a:rPr lang="en-US" sz="2400" dirty="0"/>
              <a:t>) space since it uses the proximity matrix.  </a:t>
            </a:r>
          </a:p>
          <a:p>
            <a:pPr lvl="1">
              <a:defRPr/>
            </a:pPr>
            <a:r>
              <a:rPr lang="en-US" dirty="0"/>
              <a:t>N is the number of points.</a:t>
            </a:r>
          </a:p>
          <a:p>
            <a:pPr lvl="1">
              <a:defRPr/>
            </a:pPr>
            <a:endParaRPr lang="en-US" dirty="0"/>
          </a:p>
          <a:p>
            <a:pPr>
              <a:defRPr/>
            </a:pPr>
            <a:r>
              <a:rPr lang="en-US" sz="2400" dirty="0"/>
              <a:t>O(N</a:t>
            </a:r>
            <a:r>
              <a:rPr lang="en-US" sz="2400" baseline="30000" dirty="0"/>
              <a:t>3</a:t>
            </a:r>
            <a:r>
              <a:rPr lang="en-US" sz="2400" dirty="0"/>
              <a:t>) time in many cases</a:t>
            </a:r>
          </a:p>
          <a:p>
            <a:pPr lvl="1">
              <a:defRPr/>
            </a:pPr>
            <a:r>
              <a:rPr lang="en-US" dirty="0"/>
              <a:t>There are N steps and at each step the size, N</a:t>
            </a:r>
            <a:r>
              <a:rPr lang="en-US" baseline="30000" dirty="0"/>
              <a:t>2</a:t>
            </a:r>
            <a:r>
              <a:rPr lang="en-US" dirty="0"/>
              <a:t>, proximity matrix must be updated and searched</a:t>
            </a:r>
          </a:p>
          <a:p>
            <a:pPr lvl="1">
              <a:defRPr/>
            </a:pPr>
            <a:r>
              <a:rPr lang="en-US" dirty="0"/>
              <a:t>Complexity can be reduced to O(N</a:t>
            </a:r>
            <a:r>
              <a:rPr lang="en-US" baseline="30000" dirty="0"/>
              <a:t>2</a:t>
            </a:r>
            <a:r>
              <a:rPr lang="en-US" dirty="0"/>
              <a:t> log(N) ) time for some approaches</a:t>
            </a:r>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 Time and Space Requirement </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137507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7834544"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smtClean="0"/>
              <a:t>Once a decision is made to combine two clusters, it cannot be undone</a:t>
            </a:r>
          </a:p>
          <a:p>
            <a:pPr lvl="4">
              <a:defRPr/>
            </a:pPr>
            <a:endParaRPr lang="en-US" sz="2400" dirty="0" smtClean="0"/>
          </a:p>
          <a:p>
            <a:pPr>
              <a:defRPr/>
            </a:pPr>
            <a:r>
              <a:rPr lang="en-US" sz="2400" dirty="0" smtClean="0"/>
              <a:t>Different schemes have problems with one or more of the following:</a:t>
            </a:r>
          </a:p>
          <a:p>
            <a:pPr lvl="1">
              <a:defRPr/>
            </a:pPr>
            <a:r>
              <a:rPr lang="en-US" dirty="0" smtClean="0"/>
              <a:t>Sensitivity to noise and outliers</a:t>
            </a:r>
          </a:p>
          <a:p>
            <a:pPr lvl="1">
              <a:defRPr/>
            </a:pPr>
            <a:r>
              <a:rPr lang="en-US" dirty="0" smtClean="0"/>
              <a:t>Difficulty handling different sized clusters and convex shapes</a:t>
            </a:r>
          </a:p>
          <a:p>
            <a:pPr lvl="1">
              <a:defRPr/>
            </a:pPr>
            <a:r>
              <a:rPr lang="en-US" dirty="0" smtClean="0"/>
              <a:t>Breaking large clusters</a:t>
            </a:r>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Hierarchical Clustering: Limitations </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4221549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smtClean="0"/>
              <a:t>Supervised </a:t>
            </a:r>
            <a:r>
              <a:rPr lang="en-US" sz="2400" dirty="0" err="1" smtClean="0"/>
              <a:t>Vs</a:t>
            </a:r>
            <a:r>
              <a:rPr lang="en-US" sz="2400" dirty="0" smtClean="0"/>
              <a:t> Unsupervised Learning</a:t>
            </a:r>
          </a:p>
          <a:p>
            <a:pPr>
              <a:defRPr/>
            </a:pPr>
            <a:r>
              <a:rPr lang="en-US" sz="2400" dirty="0" smtClean="0"/>
              <a:t>Clustering </a:t>
            </a:r>
          </a:p>
          <a:p>
            <a:pPr>
              <a:defRPr/>
            </a:pPr>
            <a:r>
              <a:rPr lang="en-US" sz="2400" dirty="0" smtClean="0"/>
              <a:t>Clustering Types</a:t>
            </a:r>
          </a:p>
          <a:p>
            <a:pPr>
              <a:defRPr/>
            </a:pPr>
            <a:r>
              <a:rPr lang="en-US" sz="2400" dirty="0" err="1" smtClean="0"/>
              <a:t>Partitional</a:t>
            </a:r>
            <a:r>
              <a:rPr lang="en-US" sz="2400" dirty="0" smtClean="0"/>
              <a:t> </a:t>
            </a:r>
            <a:r>
              <a:rPr lang="en-US" sz="2400" dirty="0" err="1" smtClean="0"/>
              <a:t>Vs</a:t>
            </a:r>
            <a:r>
              <a:rPr lang="en-US" sz="2400" dirty="0" smtClean="0"/>
              <a:t> Hierarchical Clustering</a:t>
            </a:r>
          </a:p>
          <a:p>
            <a:pPr>
              <a:defRPr/>
            </a:pPr>
            <a:r>
              <a:rPr lang="en-US" sz="2400" dirty="0" smtClean="0"/>
              <a:t>Agglomerative </a:t>
            </a:r>
            <a:r>
              <a:rPr lang="en-US" sz="2400" dirty="0" err="1" smtClean="0"/>
              <a:t>Vs</a:t>
            </a:r>
            <a:r>
              <a:rPr lang="en-US" sz="2400" dirty="0" smtClean="0"/>
              <a:t> Divisive Clustering</a:t>
            </a:r>
          </a:p>
          <a:p>
            <a:pPr>
              <a:defRPr/>
            </a:pPr>
            <a:r>
              <a:rPr lang="en-US" sz="2400" dirty="0" smtClean="0"/>
              <a:t>Agglomerative Hierarchical Clustering: Variants</a:t>
            </a:r>
          </a:p>
          <a:p>
            <a:pPr>
              <a:defRPr/>
            </a:pPr>
            <a:r>
              <a:rPr lang="en-US" sz="2400" dirty="0" smtClean="0"/>
              <a:t>Example: </a:t>
            </a:r>
            <a:r>
              <a:rPr lang="en-US" sz="2400" dirty="0"/>
              <a:t>Agglomerative Hierarchical Clustering Variants</a:t>
            </a:r>
          </a:p>
          <a:p>
            <a:pPr marL="0" indent="0">
              <a:buNone/>
              <a:defRPr/>
            </a:pPr>
            <a:endParaRPr lang="en-US" sz="2400" dirty="0" smtClean="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22357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1155700" y="1407566"/>
            <a:ext cx="8280400" cy="552450"/>
          </a:xfrm>
        </p:spPr>
        <p:txBody>
          <a:bodyPr rtlCol="0">
            <a:normAutofit fontScale="90000"/>
          </a:bodyPr>
          <a:lstStyle/>
          <a:p>
            <a:pPr>
              <a:defRPr/>
            </a:pPr>
            <a:r>
              <a:rPr lang="en-US" dirty="0" smtClean="0"/>
              <a:t>Strengths of single-link clustering</a:t>
            </a:r>
            <a:endParaRPr lang="en-US" dirty="0"/>
          </a:p>
        </p:txBody>
      </p:sp>
      <p:sp>
        <p:nvSpPr>
          <p:cNvPr id="23555" name="Text Box 3"/>
          <p:cNvSpPr txBox="1">
            <a:spLocks noChangeArrowheads="1"/>
          </p:cNvSpPr>
          <p:nvPr/>
        </p:nvSpPr>
        <p:spPr bwMode="auto">
          <a:xfrm>
            <a:off x="2590800" y="4267201"/>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Original Points</a:t>
            </a:r>
          </a:p>
        </p:txBody>
      </p:sp>
      <p:grpSp>
        <p:nvGrpSpPr>
          <p:cNvPr id="2" name="Group 4"/>
          <p:cNvGrpSpPr>
            <a:grpSpLocks/>
          </p:cNvGrpSpPr>
          <p:nvPr/>
        </p:nvGrpSpPr>
        <p:grpSpPr bwMode="auto">
          <a:xfrm>
            <a:off x="6400800" y="1981201"/>
            <a:ext cx="4103688" cy="2652713"/>
            <a:chOff x="3072" y="1248"/>
            <a:chExt cx="2585" cy="1671"/>
          </a:xfrm>
        </p:grpSpPr>
        <p:sp>
          <p:nvSpPr>
            <p:cNvPr id="23559" name="Text Box 5"/>
            <p:cNvSpPr txBox="1">
              <a:spLocks noChangeArrowheads="1"/>
            </p:cNvSpPr>
            <p:nvPr/>
          </p:nvSpPr>
          <p:spPr bwMode="auto">
            <a:xfrm>
              <a:off x="3408" y="2688"/>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Two Clusters</a:t>
              </a:r>
            </a:p>
          </p:txBody>
        </p:sp>
        <p:pic>
          <p:nvPicPr>
            <p:cNvPr id="23560" name="Picture 6"/>
            <p:cNvPicPr>
              <a:picLocks noChangeAspect="1" noChangeArrowheads="1"/>
            </p:cNvPicPr>
            <p:nvPr/>
          </p:nvPicPr>
          <p:blipFill>
            <a:blip r:embed="rId3">
              <a:extLst>
                <a:ext uri="{28A0092B-C50C-407E-A947-70E740481C1C}">
                  <a14:useLocalDpi xmlns:a14="http://schemas.microsoft.com/office/drawing/2010/main" val="0"/>
                </a:ext>
              </a:extLst>
            </a:blip>
            <a:srcRect l="8928" r="7143"/>
            <a:stretch>
              <a:fillRect/>
            </a:stretch>
          </p:blipFill>
          <p:spPr bwMode="auto">
            <a:xfrm>
              <a:off x="3072" y="1248"/>
              <a:ext cx="2585"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pic>
        <p:nvPicPr>
          <p:cNvPr id="23557" name="Picture 7"/>
          <p:cNvPicPr>
            <a:picLocks noChangeAspect="1" noChangeArrowheads="1"/>
          </p:cNvPicPr>
          <p:nvPr/>
        </p:nvPicPr>
        <p:blipFill>
          <a:blip r:embed="rId4">
            <a:extLst>
              <a:ext uri="{28A0092B-C50C-407E-A947-70E740481C1C}">
                <a14:useLocalDpi xmlns:a14="http://schemas.microsoft.com/office/drawing/2010/main" val="0"/>
              </a:ext>
            </a:extLst>
          </a:blip>
          <a:srcRect l="8928" r="5357"/>
          <a:stretch>
            <a:fillRect/>
          </a:stretch>
        </p:blipFill>
        <p:spPr bwMode="auto">
          <a:xfrm>
            <a:off x="1676400" y="1981201"/>
            <a:ext cx="41862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8200" name="Text Box 8"/>
          <p:cNvSpPr txBox="1">
            <a:spLocks noChangeArrowheads="1"/>
          </p:cNvSpPr>
          <p:nvPr/>
        </p:nvSpPr>
        <p:spPr bwMode="auto">
          <a:xfrm>
            <a:off x="2133600" y="5576888"/>
            <a:ext cx="632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b="1"/>
              <a:t> Can handle non-elliptical shapes</a:t>
            </a:r>
          </a:p>
        </p:txBody>
      </p:sp>
      <p:cxnSp>
        <p:nvCxnSpPr>
          <p:cNvPr id="9" name="Straight Connector 8">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Rectangle 1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12" name="Rectangle 1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080131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0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1778001" y="647229"/>
            <a:ext cx="8280400" cy="552450"/>
          </a:xfrm>
        </p:spPr>
        <p:txBody>
          <a:bodyPr rtlCol="0">
            <a:normAutofit fontScale="90000"/>
          </a:bodyPr>
          <a:lstStyle/>
          <a:p>
            <a:pPr>
              <a:defRPr/>
            </a:pPr>
            <a:r>
              <a:rPr lang="en-US" dirty="0" smtClean="0"/>
              <a:t>Limitations of single-link clustering</a:t>
            </a:r>
            <a:endParaRPr lang="en-US" dirty="0"/>
          </a:p>
        </p:txBody>
      </p:sp>
      <p:sp>
        <p:nvSpPr>
          <p:cNvPr id="24579" name="Text Box 3"/>
          <p:cNvSpPr txBox="1">
            <a:spLocks noChangeArrowheads="1"/>
          </p:cNvSpPr>
          <p:nvPr/>
        </p:nvSpPr>
        <p:spPr bwMode="auto">
          <a:xfrm>
            <a:off x="2590800" y="4724401"/>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Original Points</a:t>
            </a: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40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5"/>
          <p:cNvGrpSpPr>
            <a:grpSpLocks/>
          </p:cNvGrpSpPr>
          <p:nvPr/>
        </p:nvGrpSpPr>
        <p:grpSpPr bwMode="auto">
          <a:xfrm>
            <a:off x="5789614" y="1524001"/>
            <a:ext cx="4268787" cy="3567113"/>
            <a:chOff x="2496" y="960"/>
            <a:chExt cx="2689" cy="2247"/>
          </a:xfrm>
        </p:grpSpPr>
        <p:sp>
          <p:nvSpPr>
            <p:cNvPr id="24583" name="Text Box 6"/>
            <p:cNvSpPr txBox="1">
              <a:spLocks noChangeArrowheads="1"/>
            </p:cNvSpPr>
            <p:nvPr/>
          </p:nvSpPr>
          <p:spPr bwMode="auto">
            <a:xfrm>
              <a:off x="3072" y="2976"/>
              <a:ext cx="1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Two Clusters</a:t>
              </a:r>
            </a:p>
          </p:txBody>
        </p:sp>
        <p:pic>
          <p:nvPicPr>
            <p:cNvPr id="245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 y="960"/>
              <a:ext cx="2689"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650248" name="Text Box 8"/>
          <p:cNvSpPr txBox="1">
            <a:spLocks noChangeArrowheads="1"/>
          </p:cNvSpPr>
          <p:nvPr/>
        </p:nvSpPr>
        <p:spPr bwMode="auto">
          <a:xfrm>
            <a:off x="2133600" y="5576888"/>
            <a:ext cx="6324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b="1"/>
              <a:t> Sensitive to noise and outliers</a:t>
            </a:r>
          </a:p>
          <a:p>
            <a:pPr eaLnBrk="1" hangingPunct="1">
              <a:buFontTx/>
              <a:buChar char="•"/>
            </a:pPr>
            <a:r>
              <a:rPr lang="en-US" b="1"/>
              <a:t> It produces long, elongated clusters</a:t>
            </a:r>
          </a:p>
        </p:txBody>
      </p:sp>
      <p:cxnSp>
        <p:nvCxnSpPr>
          <p:cNvPr id="9" name="Straight Connector 8">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Rectangle 1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12" name="Rectangle 1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819380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4A18499-D267-4FCA-9273-61437F78472C}"/>
              </a:ext>
            </a:extLst>
          </p:cNvPr>
          <p:cNvSpPr/>
          <p:nvPr/>
        </p:nvSpPr>
        <p:spPr>
          <a:xfrm>
            <a:off x="171141" y="2945440"/>
            <a:ext cx="8200498" cy="1569660"/>
          </a:xfrm>
          <a:prstGeom prst="rect">
            <a:avLst/>
          </a:prstGeom>
        </p:spPr>
        <p:txBody>
          <a:bodyPr wrap="square">
            <a:spAutoFit/>
          </a:bodyPr>
          <a:lstStyle/>
          <a:p>
            <a:pPr marL="342900" indent="-342900">
              <a:buFont typeface="Courier New" panose="02070309020205020404" pitchFamily="49" charset="0"/>
              <a:buChar char="o"/>
            </a:pPr>
            <a:r>
              <a:rPr lang="en-US" sz="2400" dirty="0" smtClean="0"/>
              <a:t>Divide </a:t>
            </a:r>
            <a:r>
              <a:rPr lang="en-US" sz="2400" dirty="0"/>
              <a:t>the entire </a:t>
            </a:r>
            <a:r>
              <a:rPr lang="en-US" sz="2400" dirty="0" smtClean="0"/>
              <a:t>data (X) </a:t>
            </a:r>
            <a:r>
              <a:rPr lang="en-US" sz="2400" dirty="0"/>
              <a:t>into a set of </a:t>
            </a:r>
            <a:r>
              <a:rPr lang="en-US" sz="2400" dirty="0" smtClean="0"/>
              <a:t>groups. </a:t>
            </a:r>
            <a:r>
              <a:rPr lang="en-US" sz="2400" dirty="0"/>
              <a:t>These groups are known as clusters and the process of making these clusters is known as </a:t>
            </a:r>
            <a:r>
              <a:rPr lang="en-US" sz="2400" b="1" dirty="0"/>
              <a:t>clustering</a:t>
            </a:r>
            <a:r>
              <a:rPr lang="en-US" sz="2400" dirty="0" smtClean="0"/>
              <a:t>.</a:t>
            </a:r>
          </a:p>
          <a:p>
            <a:pPr marL="342900" indent="-342900">
              <a:buFont typeface="Courier New" panose="02070309020205020404" pitchFamily="49" charset="0"/>
              <a:buChar char="o"/>
            </a:pPr>
            <a:endParaRPr lang="en-IN" sz="2400" b="1" dirty="0"/>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607" y="1433487"/>
            <a:ext cx="2493274" cy="1218495"/>
          </a:xfrm>
          <a:prstGeom prst="rect">
            <a:avLst/>
          </a:prstGeom>
        </p:spPr>
      </p:pic>
      <p:pic>
        <p:nvPicPr>
          <p:cNvPr id="9" name="Picture 8"/>
          <p:cNvPicPr>
            <a:picLocks noChangeAspect="1"/>
          </p:cNvPicPr>
          <p:nvPr/>
        </p:nvPicPr>
        <p:blipFill>
          <a:blip r:embed="rId4"/>
          <a:stretch>
            <a:fillRect/>
          </a:stretch>
        </p:blipFill>
        <p:spPr>
          <a:xfrm>
            <a:off x="4310294" y="4515099"/>
            <a:ext cx="3981450" cy="2297239"/>
          </a:xfrm>
          <a:prstGeom prst="rect">
            <a:avLst/>
          </a:prstGeom>
        </p:spPr>
      </p:pic>
      <p:sp>
        <p:nvSpPr>
          <p:cNvPr id="10" name="Rectangle 9">
            <a:extLst>
              <a:ext uri="{FF2B5EF4-FFF2-40B4-BE49-F238E27FC236}">
                <a16:creationId xmlns="" xmlns:a16="http://schemas.microsoft.com/office/drawing/2014/main" id="{620A7DEA-950C-4954-B3B7-2672370FABF4}"/>
              </a:ext>
            </a:extLst>
          </p:cNvPr>
          <p:cNvSpPr/>
          <p:nvPr/>
        </p:nvSpPr>
        <p:spPr>
          <a:xfrm>
            <a:off x="393111" y="612031"/>
            <a:ext cx="7999758" cy="461665"/>
          </a:xfrm>
          <a:prstGeom prst="rect">
            <a:avLst/>
          </a:prstGeom>
        </p:spPr>
        <p:txBody>
          <a:bodyPr wrap="square">
            <a:spAutoFit/>
          </a:bodyPr>
          <a:lstStyle/>
          <a:p>
            <a:r>
              <a:rPr lang="en-IN" sz="2400" b="1" dirty="0" err="1" smtClean="0">
                <a:solidFill>
                  <a:srgbClr val="DFA267"/>
                </a:solidFill>
              </a:rPr>
              <a:t>UnSupervised</a:t>
            </a:r>
            <a:r>
              <a:rPr lang="en-IN" sz="2400" b="1" dirty="0" smtClean="0">
                <a:solidFill>
                  <a:srgbClr val="DFA267"/>
                </a:solidFill>
              </a:rPr>
              <a:t> Learning</a:t>
            </a:r>
            <a:endParaRPr lang="en-IN" sz="2400" b="1" dirty="0">
              <a:solidFill>
                <a:srgbClr val="DFA267"/>
              </a:solidFill>
            </a:endParaRPr>
          </a:p>
        </p:txBody>
      </p:sp>
      <p:sp>
        <p:nvSpPr>
          <p:cNvPr id="11" name="Rectangle 1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11697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1977700" y="613932"/>
            <a:ext cx="8280400" cy="552450"/>
          </a:xfrm>
        </p:spPr>
        <p:txBody>
          <a:bodyPr rtlCol="0">
            <a:normAutofit fontScale="90000"/>
          </a:bodyPr>
          <a:lstStyle/>
          <a:p>
            <a:pPr>
              <a:defRPr/>
            </a:pPr>
            <a:r>
              <a:rPr lang="en-US" dirty="0" smtClean="0"/>
              <a:t>Strengths of complete-link clustering</a:t>
            </a:r>
            <a:endParaRPr lang="en-US" dirty="0"/>
          </a:p>
        </p:txBody>
      </p:sp>
      <p:sp>
        <p:nvSpPr>
          <p:cNvPr id="26627" name="Text Box 3"/>
          <p:cNvSpPr txBox="1">
            <a:spLocks noChangeArrowheads="1"/>
          </p:cNvSpPr>
          <p:nvPr/>
        </p:nvSpPr>
        <p:spPr bwMode="auto">
          <a:xfrm>
            <a:off x="2894013" y="4357688"/>
            <a:ext cx="289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Original Points</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b="11905"/>
          <a:stretch>
            <a:fillRect/>
          </a:stretch>
        </p:blipFill>
        <p:spPr bwMode="auto">
          <a:xfrm>
            <a:off x="1827214" y="1295400"/>
            <a:ext cx="426878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5"/>
          <p:cNvGrpSpPr>
            <a:grpSpLocks/>
          </p:cNvGrpSpPr>
          <p:nvPr/>
        </p:nvGrpSpPr>
        <p:grpSpPr bwMode="auto">
          <a:xfrm>
            <a:off x="5865814" y="1219200"/>
            <a:ext cx="4268787" cy="3505200"/>
            <a:chOff x="2735" y="768"/>
            <a:chExt cx="2689" cy="2208"/>
          </a:xfrm>
        </p:grpSpPr>
        <p:sp>
          <p:nvSpPr>
            <p:cNvPr id="26631" name="Text Box 6"/>
            <p:cNvSpPr txBox="1">
              <a:spLocks noChangeArrowheads="1"/>
            </p:cNvSpPr>
            <p:nvPr/>
          </p:nvSpPr>
          <p:spPr bwMode="auto">
            <a:xfrm>
              <a:off x="3263" y="2745"/>
              <a:ext cx="1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Two Clusters</a:t>
              </a:r>
            </a:p>
          </p:txBody>
        </p:sp>
        <p:pic>
          <p:nvPicPr>
            <p:cNvPr id="26632" name="Picture 7"/>
            <p:cNvPicPr>
              <a:picLocks noChangeAspect="1" noChangeArrowheads="1"/>
            </p:cNvPicPr>
            <p:nvPr/>
          </p:nvPicPr>
          <p:blipFill>
            <a:blip r:embed="rId4">
              <a:extLst>
                <a:ext uri="{28A0092B-C50C-407E-A947-70E740481C1C}">
                  <a14:useLocalDpi xmlns:a14="http://schemas.microsoft.com/office/drawing/2010/main" val="0"/>
                </a:ext>
              </a:extLst>
            </a:blip>
            <a:srcRect b="11905"/>
            <a:stretch>
              <a:fillRect/>
            </a:stretch>
          </p:blipFill>
          <p:spPr bwMode="auto">
            <a:xfrm>
              <a:off x="2735" y="768"/>
              <a:ext cx="2689"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656392" name="Text Box 8"/>
          <p:cNvSpPr txBox="1">
            <a:spLocks noChangeArrowheads="1"/>
          </p:cNvSpPr>
          <p:nvPr/>
        </p:nvSpPr>
        <p:spPr bwMode="auto">
          <a:xfrm>
            <a:off x="2133600" y="5576888"/>
            <a:ext cx="6324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b="1"/>
              <a:t>  More balanced clusters (with equal diameter)</a:t>
            </a:r>
          </a:p>
          <a:p>
            <a:pPr eaLnBrk="1" hangingPunct="1">
              <a:buFontTx/>
              <a:buChar char="•"/>
            </a:pPr>
            <a:r>
              <a:rPr lang="en-US" b="1"/>
              <a:t>  Less susceptible to noise</a:t>
            </a:r>
          </a:p>
        </p:txBody>
      </p:sp>
      <p:cxnSp>
        <p:nvCxnSpPr>
          <p:cNvPr id="9" name="Straight Connector 8">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Rectangle 1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12" name="Rectangle 1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517767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6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9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1957388" y="581025"/>
            <a:ext cx="8280400" cy="552450"/>
          </a:xfrm>
        </p:spPr>
        <p:txBody>
          <a:bodyPr rtlCol="0">
            <a:normAutofit fontScale="90000"/>
          </a:bodyPr>
          <a:lstStyle/>
          <a:p>
            <a:pPr>
              <a:defRPr/>
            </a:pPr>
            <a:r>
              <a:rPr lang="en-US" dirty="0"/>
              <a:t>Limitations of </a:t>
            </a:r>
            <a:r>
              <a:rPr lang="en-US" dirty="0" smtClean="0"/>
              <a:t>complete-link clustering</a:t>
            </a:r>
            <a:endParaRPr lang="en-US" dirty="0"/>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2" name="Text Box 4"/>
          <p:cNvSpPr txBox="1">
            <a:spLocks noChangeArrowheads="1"/>
          </p:cNvSpPr>
          <p:nvPr/>
        </p:nvSpPr>
        <p:spPr bwMode="auto">
          <a:xfrm>
            <a:off x="2590800" y="4738688"/>
            <a:ext cx="289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Original Points</a:t>
            </a:r>
          </a:p>
        </p:txBody>
      </p:sp>
      <p:grpSp>
        <p:nvGrpSpPr>
          <p:cNvPr id="2" name="Group 5"/>
          <p:cNvGrpSpPr>
            <a:grpSpLocks/>
          </p:cNvGrpSpPr>
          <p:nvPr/>
        </p:nvGrpSpPr>
        <p:grpSpPr bwMode="auto">
          <a:xfrm>
            <a:off x="5942014" y="1371600"/>
            <a:ext cx="4268787" cy="3733800"/>
            <a:chOff x="2783" y="864"/>
            <a:chExt cx="2689" cy="2352"/>
          </a:xfrm>
        </p:grpSpPr>
        <p:pic>
          <p:nvPicPr>
            <p:cNvPr id="2765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 y="864"/>
              <a:ext cx="2689"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6" name="Text Box 7"/>
            <p:cNvSpPr txBox="1">
              <a:spLocks noChangeArrowheads="1"/>
            </p:cNvSpPr>
            <p:nvPr/>
          </p:nvSpPr>
          <p:spPr bwMode="auto">
            <a:xfrm>
              <a:off x="3263" y="2985"/>
              <a:ext cx="1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t>Two Clusters</a:t>
              </a:r>
            </a:p>
          </p:txBody>
        </p:sp>
      </p:grpSp>
      <p:sp>
        <p:nvSpPr>
          <p:cNvPr id="658440" name="Text Box 8"/>
          <p:cNvSpPr txBox="1">
            <a:spLocks noChangeArrowheads="1"/>
          </p:cNvSpPr>
          <p:nvPr/>
        </p:nvSpPr>
        <p:spPr bwMode="auto">
          <a:xfrm>
            <a:off x="2133600" y="5486401"/>
            <a:ext cx="632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b="1"/>
              <a:t> Tends to break large clusters</a:t>
            </a:r>
          </a:p>
          <a:p>
            <a:pPr eaLnBrk="1" hangingPunct="1">
              <a:buFontTx/>
              <a:buChar char="•"/>
            </a:pPr>
            <a:r>
              <a:rPr lang="en-US" b="1"/>
              <a:t>  All clusters tend to have the same diameter – small  clusters are merged with larger ones</a:t>
            </a:r>
          </a:p>
        </p:txBody>
      </p:sp>
      <p:cxnSp>
        <p:nvCxnSpPr>
          <p:cNvPr id="9" name="Straight Connector 8">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Rectangle 1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12" name="Rectangle 1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193936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40"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46729" y="219948"/>
            <a:ext cx="10515600" cy="1325563"/>
          </a:xfrm>
        </p:spPr>
        <p:txBody>
          <a:bodyPr/>
          <a:lstStyle/>
          <a:p>
            <a:pPr eaLnBrk="1" hangingPunct="1"/>
            <a:r>
              <a:rPr lang="en-US" dirty="0" smtClean="0"/>
              <a:t>Average-link clustering: discussion</a:t>
            </a:r>
          </a:p>
        </p:txBody>
      </p:sp>
      <p:sp>
        <p:nvSpPr>
          <p:cNvPr id="29699" name="Rectangle 3"/>
          <p:cNvSpPr>
            <a:spLocks noGrp="1" noChangeArrowheads="1"/>
          </p:cNvSpPr>
          <p:nvPr>
            <p:ph type="body" idx="1"/>
          </p:nvPr>
        </p:nvSpPr>
        <p:spPr/>
        <p:txBody>
          <a:bodyPr/>
          <a:lstStyle/>
          <a:p>
            <a:pPr marL="533400" indent="-533400"/>
            <a:r>
              <a:rPr lang="en-US" sz="3100"/>
              <a:t>Compromise between Single and Complete Link</a:t>
            </a:r>
          </a:p>
          <a:p>
            <a:pPr marL="533400" indent="-533400"/>
            <a:endParaRPr lang="en-US" sz="3100"/>
          </a:p>
          <a:p>
            <a:pPr marL="533400" indent="-533400"/>
            <a:r>
              <a:rPr lang="en-US" sz="3100"/>
              <a:t>Strengths</a:t>
            </a:r>
          </a:p>
          <a:p>
            <a:pPr marL="914400" lvl="1" indent="-457200"/>
            <a:r>
              <a:rPr lang="en-US" sz="2700"/>
              <a:t>Less susceptible to noise and outliers</a:t>
            </a:r>
          </a:p>
          <a:p>
            <a:pPr marL="533400" indent="-533400"/>
            <a:endParaRPr lang="en-US" sz="3100"/>
          </a:p>
          <a:p>
            <a:pPr marL="533400" indent="-533400"/>
            <a:r>
              <a:rPr lang="en-US" sz="3100"/>
              <a:t>Limitations</a:t>
            </a:r>
          </a:p>
          <a:p>
            <a:pPr marL="914400" lvl="1" indent="-457200"/>
            <a:r>
              <a:rPr lang="en-US" sz="2700"/>
              <a:t>Biased towards globular clusters</a:t>
            </a: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6" name="Rectangle 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7" name="Rectangle 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2771746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3C99F7-BA28-4C21-A46A-4B80033B1D37}" type="slidenum">
              <a:rPr lang="en-US"/>
              <a:pPr/>
              <a:t>63</a:t>
            </a:fld>
            <a:endParaRPr lang="en-US"/>
          </a:p>
        </p:txBody>
      </p:sp>
      <p:sp>
        <p:nvSpPr>
          <p:cNvPr id="1432578" name="Rectangle 2"/>
          <p:cNvSpPr>
            <a:spLocks noGrp="1" noChangeArrowheads="1"/>
          </p:cNvSpPr>
          <p:nvPr>
            <p:ph type="title"/>
          </p:nvPr>
        </p:nvSpPr>
        <p:spPr>
          <a:xfrm>
            <a:off x="2879726" y="685800"/>
            <a:ext cx="7580313" cy="554038"/>
          </a:xfrm>
          <a:noFill/>
          <a:ln/>
        </p:spPr>
        <p:txBody>
          <a:bodyPr vert="horz" lIns="92075" tIns="46038" rIns="92075" bIns="46038" rtlCol="0" anchor="ctr">
            <a:normAutofit/>
          </a:bodyPr>
          <a:lstStyle/>
          <a:p>
            <a:r>
              <a:rPr lang="en-US" sz="3200" b="1" dirty="0">
                <a:latin typeface="+mn-lt"/>
              </a:rPr>
              <a:t>Requirements for </a:t>
            </a:r>
            <a:r>
              <a:rPr lang="en-US" sz="3200" b="1" dirty="0" smtClean="0">
                <a:latin typeface="+mn-lt"/>
              </a:rPr>
              <a:t>Clustering</a:t>
            </a:r>
            <a:endParaRPr lang="en-US" sz="3200" b="1" dirty="0">
              <a:latin typeface="+mn-lt"/>
            </a:endParaRPr>
          </a:p>
        </p:txBody>
      </p:sp>
      <p:sp>
        <p:nvSpPr>
          <p:cNvPr id="1432579" name="Rectangle 3"/>
          <p:cNvSpPr>
            <a:spLocks noGrp="1" noChangeArrowheads="1"/>
          </p:cNvSpPr>
          <p:nvPr>
            <p:ph type="body" idx="1"/>
          </p:nvPr>
        </p:nvSpPr>
        <p:spPr>
          <a:xfrm>
            <a:off x="1590779" y="1479550"/>
            <a:ext cx="7924800" cy="4876800"/>
          </a:xfrm>
          <a:noFill/>
          <a:ln/>
        </p:spPr>
        <p:txBody>
          <a:bodyPr vert="horz" lIns="92075" tIns="46038" rIns="92075" bIns="46038" rtlCol="0">
            <a:normAutofit lnSpcReduction="10000"/>
          </a:bodyPr>
          <a:lstStyle/>
          <a:p>
            <a:pPr>
              <a:lnSpc>
                <a:spcPct val="110000"/>
              </a:lnSpc>
            </a:pPr>
            <a:r>
              <a:rPr lang="en-US" sz="2400" dirty="0" smtClean="0"/>
              <a:t>Ability </a:t>
            </a:r>
            <a:r>
              <a:rPr lang="en-US" sz="2400" dirty="0"/>
              <a:t>to deal with different types of attributes</a:t>
            </a:r>
          </a:p>
          <a:p>
            <a:pPr>
              <a:lnSpc>
                <a:spcPct val="110000"/>
              </a:lnSpc>
            </a:pPr>
            <a:r>
              <a:rPr lang="en-US" sz="2400" dirty="0"/>
              <a:t>Discovery of clusters with arbitrary shape</a:t>
            </a:r>
          </a:p>
          <a:p>
            <a:pPr>
              <a:lnSpc>
                <a:spcPct val="110000"/>
              </a:lnSpc>
            </a:pPr>
            <a:r>
              <a:rPr lang="en-US" sz="2400" dirty="0"/>
              <a:t>Minimal domain knowledge required to determine input parameters</a:t>
            </a:r>
          </a:p>
          <a:p>
            <a:pPr>
              <a:lnSpc>
                <a:spcPct val="110000"/>
              </a:lnSpc>
            </a:pPr>
            <a:r>
              <a:rPr lang="en-US" sz="2400" dirty="0"/>
              <a:t>Ability to deal with noise and outliers</a:t>
            </a:r>
          </a:p>
          <a:p>
            <a:pPr>
              <a:lnSpc>
                <a:spcPct val="110000"/>
              </a:lnSpc>
            </a:pPr>
            <a:r>
              <a:rPr lang="en-US" sz="2400" dirty="0"/>
              <a:t>Insensitivity to order of input records</a:t>
            </a:r>
          </a:p>
          <a:p>
            <a:pPr>
              <a:lnSpc>
                <a:spcPct val="110000"/>
              </a:lnSpc>
            </a:pPr>
            <a:r>
              <a:rPr lang="en-US" sz="2400" dirty="0"/>
              <a:t>Robustness </a:t>
            </a:r>
            <a:r>
              <a:rPr lang="en-US" sz="2400" dirty="0" err="1"/>
              <a:t>wrt</a:t>
            </a:r>
            <a:r>
              <a:rPr lang="en-US" sz="2400" dirty="0"/>
              <a:t> high dimensionality</a:t>
            </a:r>
          </a:p>
          <a:p>
            <a:pPr>
              <a:lnSpc>
                <a:spcPct val="110000"/>
              </a:lnSpc>
            </a:pPr>
            <a:r>
              <a:rPr lang="en-US" sz="2400" dirty="0"/>
              <a:t>Incorporation of user-specified constraints</a:t>
            </a:r>
          </a:p>
          <a:p>
            <a:pPr>
              <a:lnSpc>
                <a:spcPct val="110000"/>
              </a:lnSpc>
            </a:pPr>
            <a:r>
              <a:rPr lang="en-US" sz="2400" dirty="0"/>
              <a:t>Interpretability and </a:t>
            </a:r>
            <a:r>
              <a:rPr lang="en-US" sz="2400" dirty="0" smtClean="0"/>
              <a:t>usability</a:t>
            </a:r>
          </a:p>
          <a:p>
            <a:pPr>
              <a:lnSpc>
                <a:spcPct val="110000"/>
              </a:lnSpc>
            </a:pPr>
            <a:r>
              <a:rPr lang="en-US" sz="2400" dirty="0"/>
              <a:t>Scalability</a:t>
            </a:r>
          </a:p>
          <a:p>
            <a:pPr>
              <a:lnSpc>
                <a:spcPct val="110000"/>
              </a:lnSpc>
            </a:pPr>
            <a:endParaRPr lang="en-US" sz="2400" dirty="0"/>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8" name="Rectangle 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358697802"/>
      </p:ext>
    </p:extLst>
  </p:cSld>
  <p:clrMapOvr>
    <a:masterClrMapping/>
  </p:clrMapOvr>
  <p:transition>
    <p:strips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3C99F7-BA28-4C21-A46A-4B80033B1D37}" type="slidenum">
              <a:rPr lang="en-US"/>
              <a:pPr/>
              <a:t>64</a:t>
            </a:fld>
            <a:endParaRPr lang="en-US"/>
          </a:p>
        </p:txBody>
      </p:sp>
      <p:sp>
        <p:nvSpPr>
          <p:cNvPr id="1432578" name="Rectangle 2"/>
          <p:cNvSpPr>
            <a:spLocks noGrp="1" noChangeArrowheads="1"/>
          </p:cNvSpPr>
          <p:nvPr>
            <p:ph type="title"/>
          </p:nvPr>
        </p:nvSpPr>
        <p:spPr>
          <a:xfrm>
            <a:off x="2879726" y="685800"/>
            <a:ext cx="7580313" cy="554038"/>
          </a:xfrm>
          <a:noFill/>
          <a:ln/>
        </p:spPr>
        <p:txBody>
          <a:bodyPr vert="horz" lIns="92075" tIns="46038" rIns="92075" bIns="46038" rtlCol="0" anchor="ctr">
            <a:noAutofit/>
          </a:bodyPr>
          <a:lstStyle/>
          <a:p>
            <a:r>
              <a:rPr lang="en-US" sz="2000" b="1" dirty="0" smtClean="0">
                <a:latin typeface="+mn-lt"/>
              </a:rPr>
              <a:t>CHARACTERISTICS OF THE DATA THAT ARE IMPORTANT FOR CLUSTERING</a:t>
            </a:r>
            <a:endParaRPr lang="en-US" sz="2000" b="1" dirty="0">
              <a:latin typeface="+mn-lt"/>
            </a:endParaRPr>
          </a:p>
        </p:txBody>
      </p:sp>
      <p:sp>
        <p:nvSpPr>
          <p:cNvPr id="1432579" name="Rectangle 3"/>
          <p:cNvSpPr>
            <a:spLocks noGrp="1" noChangeArrowheads="1"/>
          </p:cNvSpPr>
          <p:nvPr>
            <p:ph type="body" idx="1"/>
          </p:nvPr>
        </p:nvSpPr>
        <p:spPr>
          <a:xfrm>
            <a:off x="1590779" y="1479550"/>
            <a:ext cx="7924800" cy="4876800"/>
          </a:xfrm>
          <a:noFill/>
          <a:ln/>
        </p:spPr>
        <p:txBody>
          <a:bodyPr vert="horz" lIns="92075" tIns="46038" rIns="92075" bIns="46038" rtlCol="0">
            <a:normAutofit/>
          </a:bodyPr>
          <a:lstStyle/>
          <a:p>
            <a:pPr>
              <a:lnSpc>
                <a:spcPct val="110000"/>
              </a:lnSpc>
            </a:pPr>
            <a:r>
              <a:rPr lang="en-US" sz="2400" dirty="0" smtClean="0"/>
              <a:t>Attribute Type</a:t>
            </a:r>
          </a:p>
          <a:p>
            <a:pPr>
              <a:lnSpc>
                <a:spcPct val="110000"/>
              </a:lnSpc>
            </a:pPr>
            <a:r>
              <a:rPr lang="en-US" sz="2400" dirty="0" smtClean="0"/>
              <a:t>Dimensionality</a:t>
            </a:r>
          </a:p>
          <a:p>
            <a:pPr>
              <a:lnSpc>
                <a:spcPct val="110000"/>
              </a:lnSpc>
            </a:pPr>
            <a:r>
              <a:rPr lang="en-US" sz="2400" dirty="0" smtClean="0"/>
              <a:t>Noise and Outliers</a:t>
            </a:r>
          </a:p>
          <a:p>
            <a:pPr>
              <a:lnSpc>
                <a:spcPct val="110000"/>
              </a:lnSpc>
            </a:pPr>
            <a:r>
              <a:rPr lang="en-US" sz="2400" dirty="0" smtClean="0"/>
              <a:t>Sparseness</a:t>
            </a:r>
          </a:p>
          <a:p>
            <a:pPr>
              <a:lnSpc>
                <a:spcPct val="110000"/>
              </a:lnSpc>
            </a:pPr>
            <a:r>
              <a:rPr lang="en-US" sz="2400" dirty="0" smtClean="0"/>
              <a:t>Type of Proximity or density measure</a:t>
            </a:r>
            <a:endParaRPr lang="en-US" sz="2400" dirty="0"/>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8" name="Rectangle 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590414441"/>
      </p:ext>
    </p:extLst>
  </p:cSld>
  <p:clrMapOvr>
    <a:masterClrMapping/>
  </p:clrMapOvr>
  <p:transition>
    <p:strips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Bef>
                <a:spcPct val="20000"/>
              </a:spcBef>
              <a:spcAft>
                <a:spcPts val="0"/>
              </a:spcAft>
              <a:buClr>
                <a:schemeClr val="tx1"/>
              </a:buClr>
              <a:buSzPct val="120000"/>
              <a:defRPr/>
            </a:pPr>
            <a:r>
              <a:rPr kumimoji="1" lang="en-US" sz="2400" dirty="0" smtClean="0">
                <a:hlinkClick r:id="rId3"/>
              </a:rPr>
              <a:t>http</a:t>
            </a:r>
            <a:r>
              <a:rPr kumimoji="1" lang="en-US" sz="2400" dirty="0">
                <a:hlinkClick r:id="rId3"/>
              </a:rPr>
              <a:t>://www2.ift.ulaval.ca/~</a:t>
            </a:r>
            <a:r>
              <a:rPr kumimoji="1" lang="en-US" sz="2400" dirty="0" smtClean="0">
                <a:hlinkClick r:id="rId3"/>
              </a:rPr>
              <a:t>chaib/IFT-4102-7025/public_html/Fichiers/Machine_Learning_in_Action.pdf</a:t>
            </a:r>
            <a:endParaRPr kumimoji="1" lang="en-US" sz="2400" dirty="0" smtClean="0"/>
          </a:p>
          <a:p>
            <a:pPr marL="342900" indent="-342900" fontAlgn="auto">
              <a:spcBef>
                <a:spcPct val="20000"/>
              </a:spcBef>
              <a:spcAft>
                <a:spcPts val="0"/>
              </a:spcAft>
              <a:buClr>
                <a:schemeClr val="tx1"/>
              </a:buClr>
              <a:buSzPct val="120000"/>
              <a:defRPr/>
            </a:pPr>
            <a:r>
              <a:rPr lang="en-US" sz="2400" dirty="0">
                <a:hlinkClick r:id="rId4"/>
              </a:rPr>
              <a:t>http://wwwusers.cs.umn.edu/~kumar/dmbook/</a:t>
            </a:r>
            <a:r>
              <a:rPr lang="en-US" sz="2400" dirty="0"/>
              <a:t>. </a:t>
            </a:r>
          </a:p>
          <a:p>
            <a:pPr marL="342900" indent="-342900" fontAlgn="auto">
              <a:spcBef>
                <a:spcPct val="20000"/>
              </a:spcBef>
              <a:spcAft>
                <a:spcPts val="0"/>
              </a:spcAft>
              <a:buClr>
                <a:schemeClr val="tx1"/>
              </a:buClr>
              <a:buSzPct val="120000"/>
              <a:defRPr/>
            </a:pPr>
            <a:r>
              <a:rPr lang="en-US" sz="2400" dirty="0">
                <a:hlinkClick r:id="rId5"/>
              </a:rPr>
              <a:t>ftp://ftp.aw.com/cseng/authors/tan</a:t>
            </a:r>
            <a:endParaRPr lang="en-US" sz="2400" dirty="0"/>
          </a:p>
          <a:p>
            <a:pPr marL="342900" indent="-342900" fontAlgn="auto">
              <a:spcBef>
                <a:spcPct val="20000"/>
              </a:spcBef>
              <a:spcAft>
                <a:spcPts val="0"/>
              </a:spcAft>
              <a:buClr>
                <a:schemeClr val="tx1"/>
              </a:buClr>
              <a:buSzPct val="120000"/>
              <a:defRPr/>
            </a:pPr>
            <a:r>
              <a:rPr kumimoji="1" lang="en-US" sz="2400" dirty="0">
                <a:hlinkClick r:id="rId6"/>
              </a:rPr>
              <a:t>http://web.ccsu.edu/datamining/resources.html</a:t>
            </a:r>
            <a:endParaRPr kumimoji="1" lang="en-US" sz="2400" dirty="0"/>
          </a:p>
          <a:p>
            <a:pPr marL="0" indent="0" fontAlgn="auto">
              <a:spcBef>
                <a:spcPct val="20000"/>
              </a:spcBef>
              <a:spcAft>
                <a:spcPts val="0"/>
              </a:spcAft>
              <a:buClr>
                <a:schemeClr val="tx1"/>
              </a:buClr>
              <a:buSzPct val="120000"/>
              <a:buNone/>
              <a:defRPr/>
            </a:pPr>
            <a:endParaRPr kumimoji="1" lang="en-US" sz="2400" dirty="0" smtClean="0"/>
          </a:p>
          <a:p>
            <a:pPr marL="342900" indent="-342900" fontAlgn="auto">
              <a:spcBef>
                <a:spcPct val="20000"/>
              </a:spcBef>
              <a:spcAft>
                <a:spcPts val="0"/>
              </a:spcAft>
              <a:buClr>
                <a:schemeClr val="tx1"/>
              </a:buClr>
              <a:buSzPct val="120000"/>
              <a:defRPr/>
            </a:pPr>
            <a:endParaRPr kumimoji="1" lang="en-US" sz="2400" dirty="0"/>
          </a:p>
          <a:p>
            <a:pPr marL="342900" indent="-342900" fontAlgn="auto">
              <a:spcBef>
                <a:spcPct val="20000"/>
              </a:spcBef>
              <a:spcAft>
                <a:spcPts val="0"/>
              </a:spcAft>
              <a:buClr>
                <a:schemeClr val="tx1"/>
              </a:buClr>
              <a:buSzPct val="120000"/>
              <a:defRPr/>
            </a:pPr>
            <a:endParaRPr kumimoji="1" lang="en-US" sz="2400" b="1" dirty="0"/>
          </a:p>
        </p:txBody>
      </p:sp>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Resources</a:t>
            </a: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699978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Supervised </a:t>
            </a:r>
            <a:r>
              <a:rPr lang="en-IN" sz="2400" b="1" dirty="0" err="1">
                <a:solidFill>
                  <a:srgbClr val="DFA267"/>
                </a:solidFill>
              </a:rPr>
              <a:t>Vs</a:t>
            </a:r>
            <a:r>
              <a:rPr lang="en-IN" sz="2400" b="1" dirty="0">
                <a:solidFill>
                  <a:srgbClr val="DFA267"/>
                </a:solidFill>
              </a:rPr>
              <a:t> Unsupervised Learning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
        <p:nvSpPr>
          <p:cNvPr id="2" name="Rectangle 1"/>
          <p:cNvSpPr/>
          <p:nvPr/>
        </p:nvSpPr>
        <p:spPr>
          <a:xfrm>
            <a:off x="393110" y="1418496"/>
            <a:ext cx="7898633" cy="2308324"/>
          </a:xfrm>
          <a:prstGeom prst="rect">
            <a:avLst/>
          </a:prstGeom>
        </p:spPr>
        <p:txBody>
          <a:bodyPr wrap="square">
            <a:spAutoFit/>
          </a:bodyPr>
          <a:lstStyle/>
          <a:p>
            <a:r>
              <a:rPr lang="en-US" sz="2400" b="1" dirty="0"/>
              <a:t>Why Supervised Learning?</a:t>
            </a:r>
          </a:p>
          <a:p>
            <a:pPr>
              <a:buFont typeface="Arial" panose="020B0604020202020204" pitchFamily="34" charset="0"/>
              <a:buChar char="•"/>
            </a:pPr>
            <a:r>
              <a:rPr lang="en-US" sz="2400" dirty="0"/>
              <a:t>Supervised learning allows you to collect data or produce a data output from the previous experience.</a:t>
            </a:r>
          </a:p>
          <a:p>
            <a:pPr>
              <a:buFont typeface="Arial" panose="020B0604020202020204" pitchFamily="34" charset="0"/>
              <a:buChar char="•"/>
            </a:pPr>
            <a:r>
              <a:rPr lang="en-US" sz="2400" dirty="0"/>
              <a:t>Helps you to optimize performance criteria using experience</a:t>
            </a:r>
          </a:p>
          <a:p>
            <a:pPr>
              <a:buFont typeface="Arial" panose="020B0604020202020204" pitchFamily="34" charset="0"/>
              <a:buChar char="•"/>
            </a:pPr>
            <a:r>
              <a:rPr lang="en-US" sz="2400" dirty="0"/>
              <a:t>Supervised machine learning helps you to solve various types of real-world computation problems.</a:t>
            </a:r>
          </a:p>
        </p:txBody>
      </p:sp>
    </p:spTree>
    <p:extLst>
      <p:ext uri="{BB962C8B-B14F-4D97-AF65-F5344CB8AC3E}">
        <p14:creationId xmlns:p14="http://schemas.microsoft.com/office/powerpoint/2010/main" val="4135448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Supervised </a:t>
            </a:r>
            <a:r>
              <a:rPr lang="en-IN" sz="2400" b="1" dirty="0" err="1">
                <a:solidFill>
                  <a:srgbClr val="DFA267"/>
                </a:solidFill>
              </a:rPr>
              <a:t>Vs</a:t>
            </a:r>
            <a:r>
              <a:rPr lang="en-IN" sz="2400" b="1" dirty="0">
                <a:solidFill>
                  <a:srgbClr val="DFA267"/>
                </a:solidFill>
              </a:rPr>
              <a:t> Unsupervised Learning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531479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4A18499-D267-4FCA-9273-61437F78472C}"/>
              </a:ext>
            </a:extLst>
          </p:cNvPr>
          <p:cNvSpPr/>
          <p:nvPr/>
        </p:nvSpPr>
        <p:spPr>
          <a:xfrm>
            <a:off x="91246" y="1623077"/>
            <a:ext cx="8200498" cy="1200329"/>
          </a:xfrm>
          <a:prstGeom prst="rect">
            <a:avLst/>
          </a:prstGeom>
        </p:spPr>
        <p:txBody>
          <a:bodyPr wrap="square">
            <a:spAutoFit/>
          </a:bodyPr>
          <a:lstStyle/>
          <a:p>
            <a:r>
              <a:rPr lang="en-US" sz="2400" dirty="0"/>
              <a:t>Finding groups of objects such that the objects in a group will be similar (or related) to one another and different from (or unrelated to) the objects in other groups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grpSp>
        <p:nvGrpSpPr>
          <p:cNvPr id="10" name="Group 9"/>
          <p:cNvGrpSpPr/>
          <p:nvPr/>
        </p:nvGrpSpPr>
        <p:grpSpPr>
          <a:xfrm>
            <a:off x="866559" y="3018693"/>
            <a:ext cx="7010400" cy="3581400"/>
            <a:chOff x="1295400" y="2667000"/>
            <a:chExt cx="7010400" cy="3581400"/>
          </a:xfrm>
        </p:grpSpPr>
        <p:grpSp>
          <p:nvGrpSpPr>
            <p:cNvPr id="11" name="Group 6"/>
            <p:cNvGrpSpPr>
              <a:grpSpLocks/>
            </p:cNvGrpSpPr>
            <p:nvPr/>
          </p:nvGrpSpPr>
          <p:grpSpPr bwMode="auto">
            <a:xfrm>
              <a:off x="3276600" y="3570288"/>
              <a:ext cx="3048000" cy="2678112"/>
              <a:chOff x="2160" y="2544"/>
              <a:chExt cx="1920" cy="1687"/>
            </a:xfrm>
          </p:grpSpPr>
          <p:sp>
            <p:nvSpPr>
              <p:cNvPr id="23"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27"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28"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29"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0"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1"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2"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3"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4"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5"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6"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7"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8"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39"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0"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1"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2"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3"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4"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5"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6"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7"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48"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grpSp>
        <p:grpSp>
          <p:nvGrpSpPr>
            <p:cNvPr id="12" name="Group 33"/>
            <p:cNvGrpSpPr>
              <a:grpSpLocks/>
            </p:cNvGrpSpPr>
            <p:nvPr/>
          </p:nvGrpSpPr>
          <p:grpSpPr bwMode="auto">
            <a:xfrm>
              <a:off x="5257800" y="2667000"/>
              <a:ext cx="3048000" cy="2514600"/>
              <a:chOff x="3312" y="1584"/>
              <a:chExt cx="1920" cy="1584"/>
            </a:xfrm>
          </p:grpSpPr>
          <p:sp>
            <p:nvSpPr>
              <p:cNvPr id="20"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defTabSz="914400" eaLnBrk="1" hangingPunct="1">
                  <a:spcBef>
                    <a:spcPct val="50000"/>
                  </a:spcBef>
                  <a:spcAft>
                    <a:spcPct val="0"/>
                  </a:spcAft>
                  <a:buClrTx/>
                  <a:buSzTx/>
                  <a:buFontTx/>
                  <a:buNone/>
                </a:pPr>
                <a:r>
                  <a:rPr lang="en-US" sz="2000">
                    <a:solidFill>
                      <a:srgbClr val="000000"/>
                    </a:solidFill>
                    <a:latin typeface="Tahoma" panose="020B0604030504040204" pitchFamily="34" charset="0"/>
                  </a:rPr>
                  <a:t>Inter-cluster distances are maximized</a:t>
                </a:r>
              </a:p>
            </p:txBody>
          </p:sp>
        </p:grpSp>
        <p:grpSp>
          <p:nvGrpSpPr>
            <p:cNvPr id="13" name="Group 36"/>
            <p:cNvGrpSpPr>
              <a:grpSpLocks/>
            </p:cNvGrpSpPr>
            <p:nvPr/>
          </p:nvGrpSpPr>
          <p:grpSpPr bwMode="auto">
            <a:xfrm>
              <a:off x="2895600" y="3657600"/>
              <a:ext cx="3276600" cy="2286000"/>
              <a:chOff x="1824" y="2208"/>
              <a:chExt cx="2064" cy="1440"/>
            </a:xfrm>
          </p:grpSpPr>
          <p:sp>
            <p:nvSpPr>
              <p:cNvPr id="17" name="Oval 37"/>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18" name="Oval 38"/>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sp>
            <p:nvSpPr>
              <p:cNvPr id="19" name="Oval 39"/>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914400">
                  <a:spcBef>
                    <a:spcPct val="0"/>
                  </a:spcBef>
                  <a:spcAft>
                    <a:spcPct val="0"/>
                  </a:spcAft>
                  <a:buClrTx/>
                  <a:buSzTx/>
                  <a:buFontTx/>
                  <a:buNone/>
                </a:pPr>
                <a:endParaRPr lang="en-US" sz="1400" b="1">
                  <a:solidFill>
                    <a:srgbClr val="000000"/>
                  </a:solidFill>
                </a:endParaRPr>
              </a:p>
            </p:txBody>
          </p:sp>
        </p:grpSp>
        <p:grpSp>
          <p:nvGrpSpPr>
            <p:cNvPr id="14" name="Group 40"/>
            <p:cNvGrpSpPr>
              <a:grpSpLocks/>
            </p:cNvGrpSpPr>
            <p:nvPr/>
          </p:nvGrpSpPr>
          <p:grpSpPr bwMode="auto">
            <a:xfrm>
              <a:off x="1295400" y="2971800"/>
              <a:ext cx="2286000" cy="1676400"/>
              <a:chOff x="816" y="1776"/>
              <a:chExt cx="1440" cy="1056"/>
            </a:xfrm>
          </p:grpSpPr>
          <p:sp>
            <p:nvSpPr>
              <p:cNvPr id="15"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defTabSz="914400" eaLnBrk="1" hangingPunct="1">
                  <a:spcBef>
                    <a:spcPct val="50000"/>
                  </a:spcBef>
                  <a:spcAft>
                    <a:spcPct val="0"/>
                  </a:spcAft>
                  <a:buClrTx/>
                  <a:buSzTx/>
                  <a:buFontTx/>
                  <a:buNone/>
                </a:pPr>
                <a:r>
                  <a:rPr lang="en-US" sz="2000" dirty="0">
                    <a:solidFill>
                      <a:srgbClr val="000000"/>
                    </a:solidFill>
                    <a:latin typeface="Tahoma" panose="020B0604030504040204" pitchFamily="34" charset="0"/>
                  </a:rPr>
                  <a:t>Intra-cluster distances are minimized</a:t>
                </a:r>
              </a:p>
            </p:txBody>
          </p:sp>
        </p:grpSp>
      </p:grpSp>
      <p:sp>
        <p:nvSpPr>
          <p:cNvPr id="49" name="Rectangle 4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Clustering</a:t>
            </a:r>
            <a:endParaRPr lang="en-IN" sz="2400" b="1" dirty="0">
              <a:solidFill>
                <a:srgbClr val="DFA267"/>
              </a:solidFill>
            </a:endParaRPr>
          </a:p>
        </p:txBody>
      </p:sp>
      <p:sp>
        <p:nvSpPr>
          <p:cNvPr id="50" name="Rectangle 4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3505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5AA98F8770640BD118009C1F290C9" ma:contentTypeVersion="3" ma:contentTypeDescription="Create a new document." ma:contentTypeScope="" ma:versionID="da2595571a56f6a7b4b73b0249c17f92">
  <xsd:schema xmlns:xsd="http://www.w3.org/2001/XMLSchema" xmlns:xs="http://www.w3.org/2001/XMLSchema" xmlns:p="http://schemas.microsoft.com/office/2006/metadata/properties" xmlns:ns2="ff9c1de0-9162-4dca-a67d-0018a8076cd2" targetNamespace="http://schemas.microsoft.com/office/2006/metadata/properties" ma:root="true" ma:fieldsID="767a0cbc573b3b1d391a92a0f6629191" ns2:_="">
    <xsd:import namespace="ff9c1de0-9162-4dca-a67d-0018a8076cd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c1de0-9162-4dca-a67d-0018a8076c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C90366-D41C-48E6-829E-0EF14B0A6614}"/>
</file>

<file path=customXml/itemProps2.xml><?xml version="1.0" encoding="utf-8"?>
<ds:datastoreItem xmlns:ds="http://schemas.openxmlformats.org/officeDocument/2006/customXml" ds:itemID="{67489AFC-7A1C-45B8-9EEC-928F5AB3E842}"/>
</file>

<file path=customXml/itemProps3.xml><?xml version="1.0" encoding="utf-8"?>
<ds:datastoreItem xmlns:ds="http://schemas.openxmlformats.org/officeDocument/2006/customXml" ds:itemID="{0E05A9A5-7239-411A-9788-D6BCD31A1FE2}"/>
</file>

<file path=docProps/app.xml><?xml version="1.0" encoding="utf-8"?>
<Properties xmlns="http://schemas.openxmlformats.org/officeDocument/2006/extended-properties" xmlns:vt="http://schemas.openxmlformats.org/officeDocument/2006/docPropsVTypes">
  <TotalTime>705</TotalTime>
  <Words>2335</Words>
  <Application>Microsoft Office PowerPoint</Application>
  <PresentationFormat>Widescreen</PresentationFormat>
  <Paragraphs>762</Paragraphs>
  <Slides>66</Slides>
  <Notes>7</Notes>
  <HiddenSlides>16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66</vt:i4>
      </vt:variant>
    </vt:vector>
  </HeadingPairs>
  <TitlesOfParts>
    <vt:vector size="80" baseType="lpstr">
      <vt:lpstr>Arial</vt:lpstr>
      <vt:lpstr>Calibri</vt:lpstr>
      <vt:lpstr>Calibri Light</vt:lpstr>
      <vt:lpstr>Cambria</vt:lpstr>
      <vt:lpstr>Courier New</vt:lpstr>
      <vt:lpstr>Monotype Sorts</vt:lpstr>
      <vt:lpstr>Symbol</vt:lpstr>
      <vt:lpstr>Tahoma</vt:lpstr>
      <vt:lpstr>Times New Roman</vt:lpstr>
      <vt:lpstr>Wingdings</vt:lpstr>
      <vt:lpstr>Office Theme</vt:lpstr>
      <vt:lpstr>VISIO</vt:lpstr>
      <vt:lpstr>Visio</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Strengths of single-link clustering</vt:lpstr>
      <vt:lpstr>Limitations of single-link clustering</vt:lpstr>
      <vt:lpstr>Strengths of complete-link clustering</vt:lpstr>
      <vt:lpstr>Limitations of complete-link clustering</vt:lpstr>
      <vt:lpstr>Average-link clustering: discussion</vt:lpstr>
      <vt:lpstr>Requirements for Clustering</vt:lpstr>
      <vt:lpstr>CHARACTERISTICS OF THE DATA THAT ARE IMPORTANT FOR CLUSTERING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Windows User</cp:lastModifiedBy>
  <cp:revision>70</cp:revision>
  <dcterms:created xsi:type="dcterms:W3CDTF">2020-06-03T14:19:11Z</dcterms:created>
  <dcterms:modified xsi:type="dcterms:W3CDTF">2020-10-20T05:37:07Z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0x010100A9E5AA98F8770640BD118009C1F290C9</vt:lpwstr>
  </property>
</Properties>
</file>