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s/slide39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6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41.xml" ContentType="application/vnd.openxmlformats-officedocument.presentationml.slide+xml"/>
  <Override PartName="/ppt/slides/slide40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17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0"/>
  </p:notesMasterIdLst>
  <p:sldIdLst>
    <p:sldId id="357" r:id="rId2"/>
    <p:sldId id="358" r:id="rId3"/>
    <p:sldId id="365" r:id="rId4"/>
    <p:sldId id="366" r:id="rId5"/>
    <p:sldId id="367" r:id="rId6"/>
    <p:sldId id="369" r:id="rId7"/>
    <p:sldId id="370" r:id="rId8"/>
    <p:sldId id="371" r:id="rId9"/>
    <p:sldId id="372" r:id="rId10"/>
    <p:sldId id="373" r:id="rId11"/>
    <p:sldId id="374" r:id="rId12"/>
    <p:sldId id="375" r:id="rId13"/>
    <p:sldId id="376" r:id="rId14"/>
    <p:sldId id="377" r:id="rId15"/>
    <p:sldId id="378" r:id="rId16"/>
    <p:sldId id="399" r:id="rId17"/>
    <p:sldId id="397" r:id="rId18"/>
    <p:sldId id="398" r:id="rId19"/>
    <p:sldId id="401" r:id="rId20"/>
    <p:sldId id="402" r:id="rId21"/>
    <p:sldId id="400" r:id="rId22"/>
    <p:sldId id="379" r:id="rId23"/>
    <p:sldId id="380" r:id="rId24"/>
    <p:sldId id="381" r:id="rId25"/>
    <p:sldId id="403" r:id="rId26"/>
    <p:sldId id="404" r:id="rId27"/>
    <p:sldId id="405" r:id="rId28"/>
    <p:sldId id="406" r:id="rId29"/>
    <p:sldId id="382" r:id="rId30"/>
    <p:sldId id="383" r:id="rId31"/>
    <p:sldId id="384" r:id="rId32"/>
    <p:sldId id="385" r:id="rId33"/>
    <p:sldId id="386" r:id="rId34"/>
    <p:sldId id="387" r:id="rId35"/>
    <p:sldId id="388" r:id="rId36"/>
    <p:sldId id="389" r:id="rId37"/>
    <p:sldId id="390" r:id="rId38"/>
    <p:sldId id="391" r:id="rId39"/>
    <p:sldId id="392" r:id="rId40"/>
    <p:sldId id="393" r:id="rId41"/>
    <p:sldId id="394" r:id="rId42"/>
    <p:sldId id="407" r:id="rId43"/>
    <p:sldId id="408" r:id="rId44"/>
    <p:sldId id="409" r:id="rId45"/>
    <p:sldId id="410" r:id="rId46"/>
    <p:sldId id="395" r:id="rId47"/>
    <p:sldId id="396" r:id="rId48"/>
    <p:sldId id="345" r:id="rId4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customXml" Target="../customXml/item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customXml" Target="../customXml/item2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customXml" Target="../customXml/item3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24.emf"/><Relationship Id="rId3" Type="http://schemas.openxmlformats.org/officeDocument/2006/relationships/image" Target="../media/image19.emf"/><Relationship Id="rId7" Type="http://schemas.openxmlformats.org/officeDocument/2006/relationships/image" Target="../media/image23.emf"/><Relationship Id="rId2" Type="http://schemas.openxmlformats.org/officeDocument/2006/relationships/image" Target="../media/image18.emf"/><Relationship Id="rId1" Type="http://schemas.openxmlformats.org/officeDocument/2006/relationships/image" Target="../media/image17.emf"/><Relationship Id="rId6" Type="http://schemas.openxmlformats.org/officeDocument/2006/relationships/image" Target="../media/image22.emf"/><Relationship Id="rId5" Type="http://schemas.openxmlformats.org/officeDocument/2006/relationships/image" Target="../media/image21.emf"/><Relationship Id="rId4" Type="http://schemas.openxmlformats.org/officeDocument/2006/relationships/image" Target="../media/image20.e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image" Target="../media/image36.emf"/><Relationship Id="rId1" Type="http://schemas.openxmlformats.org/officeDocument/2006/relationships/image" Target="../media/image35.e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39.wmf"/><Relationship Id="rId1" Type="http://schemas.openxmlformats.org/officeDocument/2006/relationships/image" Target="../media/image38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4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image" Target="../media/image1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9A0CF2-0574-4603-885C-421ABD880586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93592F-E60D-40FC-AC12-E784D2739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8319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FE7196-0A1D-43F9-96F8-6131A8C3E5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2591A347-14E4-4DA6-8466-E20F5DD0C1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F25BB59-6C06-4608-B9C2-AFD556E0E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27-10-2020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E024737-A7EA-405D-9C53-00DC76358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5AFCA8F-5152-4E17-A634-AAC30C0A1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938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A181B9E-9443-4F41-8CDB-8E6E4CF27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8637440A-C0A0-4620-8CB7-BC24F4E100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1ECDE26-EE92-4514-B595-DD288D69B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27-10-2020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AB18649-6317-4A86-BF87-6BCCFA208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A9FA2ED-B0E3-48EA-BF01-F14C24A36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6270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0C195C72-B502-4011-AB72-4BBC7CCE94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D1A45A48-60F9-47B3-9E1A-0E76EE6ED6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1C2F640-11BE-4566-9603-D1D7F7E96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27-10-2020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F45CB06-5043-4F88-9848-829BAD7A0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B693EAC-3ADD-4236-B7D3-0540B8D65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0687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EB97697-0E3B-45DE-993E-41D6192C5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4F5D431-817D-468E-AC74-4AEFB8C24B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CE66076-D71B-432E-B3DA-D6BFA8E70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27-10-2020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6E9EAE1-A891-420F-AABF-E5D357075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2050AF0-4B82-4D90-9977-2702EFAD0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8037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1876000-B1F3-49B4-8840-4F2FE09F3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F9AD8B6-0C53-47EB-9E27-9A8CFF9C0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14A0F0A-5BC1-44A8-A937-DAAFBEA3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27-10-2020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516B7DB-3DF3-4E87-84F1-6D3BB836F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2586888-F8BA-4159-BE04-8C9B0A74B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1180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631BC13-A691-4A44-8F09-DEAB94E6E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C0470BA-CF69-482F-86D7-B3B2B81039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6EF3F02-F9D9-4D4B-932D-10D3C70151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154D0B3-961E-4BAC-9CA4-08D89CF82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27-10-2020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DD4364F-C564-48E4-84D0-352B17CE6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6B6F2F7-150E-4C49-B6B7-8E72E6E8E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150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4D61F13-E7B0-4450-891A-12D3F0031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A070134-48F1-45F0-9C63-38634B426A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4F6F59C-8B0A-4097-8A5D-BA9FB1FC2E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EC0E4A01-83B3-465C-B056-C028FF594C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1CDF7CD2-C62B-450F-A438-929A17296D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513DBE79-A9B6-48AB-9F01-88AA6A05B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27-10-2020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FCA1A849-F61D-416C-82D9-FD2F0D5B2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2D4E5968-BD8E-49EA-B1C0-883FDCD51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4283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295C0C5-C1DF-4B30-86BF-702058A09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39980EB2-6319-452D-816A-655EE9C34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27-10-2020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2847E02-77DD-4F7C-9461-431051F30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5B48EC9-FFDF-4F14-A006-9ED08C221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5135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4DAC4010-3CC3-4ED9-BC47-437A2B958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27-10-2020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E80484C3-38E2-44A7-AD87-98DF739A7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707CE2B-838A-454A-852B-8EAFFA5BC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0888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D518C39-136A-490F-82E6-B74F16102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C4E3FA5-A6D0-407B-9353-45807BDC70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1665529D-8A1D-4CEC-ACF2-A9668B5DFA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51B61FA-7B4A-49EE-9F1B-8F14E749E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27-10-2020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B6BDBE7-EB71-426C-8E02-2F39733F7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4714907-13EA-4E79-8417-0EC5E502E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7483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23C4529-7C3C-4D10-AD9C-86CB67D2B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E2173FF7-1E37-47DA-BCCB-AFDD0F6F84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F0C43DAF-8DA8-48F8-B118-56B11692BF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4DBE107-EEF1-4F60-8BFB-A0B8F32EF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27-10-2020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BB2FC9C-1AB4-400D-8A60-C7B3A8058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125E51E-1606-443F-8DDC-5BC7A3D91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5698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BF435DF9-745D-444C-9DD7-A6DD95468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FA09DCF-D326-45B4-9E4E-070E325317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480EC5D-D4D0-42B9-9170-212F1B335C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17A1C5-95F7-4229-A93B-29F7FF3DA000}" type="datetimeFigureOut">
              <a:rPr lang="en-IN" smtClean="0"/>
              <a:pPr/>
              <a:t>27-10-2020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77E3022-2659-46A1-A7BE-9894421E21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6EAFC63-250A-46C7-8FC2-85F3F3181D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1426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2.png"/><Relationship Id="rId4" Type="http://schemas.openxmlformats.org/officeDocument/2006/relationships/image" Target="../media/image9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.png"/><Relationship Id="rId5" Type="http://schemas.openxmlformats.org/officeDocument/2006/relationships/image" Target="../media/image11.png"/><Relationship Id="rId4" Type="http://schemas.openxmlformats.org/officeDocument/2006/relationships/image" Target="../media/image10.w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.png"/><Relationship Id="rId5" Type="http://schemas.openxmlformats.org/officeDocument/2006/relationships/image" Target="../media/image13.png"/><Relationship Id="rId4" Type="http://schemas.openxmlformats.org/officeDocument/2006/relationships/image" Target="../media/image12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6.e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15.e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emf"/><Relationship Id="rId13" Type="http://schemas.openxmlformats.org/officeDocument/2006/relationships/oleObject" Target="../embeddings/oleObject19.bin"/><Relationship Id="rId18" Type="http://schemas.openxmlformats.org/officeDocument/2006/relationships/image" Target="../media/image24.emf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12" Type="http://schemas.openxmlformats.org/officeDocument/2006/relationships/image" Target="../media/image21.emf"/><Relationship Id="rId17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3.emf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8.emf"/><Relationship Id="rId11" Type="http://schemas.openxmlformats.org/officeDocument/2006/relationships/oleObject" Target="../embeddings/oleObject18.bin"/><Relationship Id="rId5" Type="http://schemas.openxmlformats.org/officeDocument/2006/relationships/oleObject" Target="../embeddings/oleObject15.bin"/><Relationship Id="rId15" Type="http://schemas.openxmlformats.org/officeDocument/2006/relationships/oleObject" Target="../embeddings/oleObject20.bin"/><Relationship Id="rId10" Type="http://schemas.openxmlformats.org/officeDocument/2006/relationships/image" Target="../media/image20.emf"/><Relationship Id="rId19" Type="http://schemas.openxmlformats.org/officeDocument/2006/relationships/image" Target="../media/image2.png"/><Relationship Id="rId4" Type="http://schemas.openxmlformats.org/officeDocument/2006/relationships/image" Target="../media/image17.emf"/><Relationship Id="rId9" Type="http://schemas.openxmlformats.org/officeDocument/2006/relationships/oleObject" Target="../embeddings/oleObject17.bin"/><Relationship Id="rId14" Type="http://schemas.openxmlformats.org/officeDocument/2006/relationships/image" Target="../media/image22.e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3" Type="http://schemas.openxmlformats.org/officeDocument/2006/relationships/oleObject" Target="../embeddings/oleObject22.bin"/><Relationship Id="rId7" Type="http://schemas.openxmlformats.org/officeDocument/2006/relationships/oleObject" Target="../embeddings/oleObject2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6.w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25.wmf"/><Relationship Id="rId9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2.png"/><Relationship Id="rId4" Type="http://schemas.openxmlformats.org/officeDocument/2006/relationships/image" Target="../media/image28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1.bin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2.png"/><Relationship Id="rId5" Type="http://schemas.openxmlformats.org/officeDocument/2006/relationships/image" Target="../media/image32.wmf"/><Relationship Id="rId4" Type="http://schemas.openxmlformats.org/officeDocument/2006/relationships/oleObject" Target="../embeddings/oleObject26.bin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2.png"/><Relationship Id="rId4" Type="http://schemas.openxmlformats.org/officeDocument/2006/relationships/image" Target="../media/image34.emf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emf"/><Relationship Id="rId3" Type="http://schemas.openxmlformats.org/officeDocument/2006/relationships/oleObject" Target="../embeddings/oleObject28.bin"/><Relationship Id="rId7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36.emf"/><Relationship Id="rId5" Type="http://schemas.openxmlformats.org/officeDocument/2006/relationships/oleObject" Target="../embeddings/oleObject29.bin"/><Relationship Id="rId4" Type="http://schemas.openxmlformats.org/officeDocument/2006/relationships/image" Target="../media/image35.emf"/><Relationship Id="rId9" Type="http://schemas.openxmlformats.org/officeDocument/2006/relationships/image" Target="../media/image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39.wmf"/><Relationship Id="rId5" Type="http://schemas.openxmlformats.org/officeDocument/2006/relationships/oleObject" Target="../embeddings/oleObject32.bin"/><Relationship Id="rId4" Type="http://schemas.openxmlformats.org/officeDocument/2006/relationships/image" Target="../media/image38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2.bin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7.vml"/><Relationship Id="rId5" Type="http://schemas.openxmlformats.org/officeDocument/2006/relationships/image" Target="../media/image2.png"/><Relationship Id="rId4" Type="http://schemas.openxmlformats.org/officeDocument/2006/relationships/image" Target="../media/image40.w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5" Type="http://schemas.openxmlformats.org/officeDocument/2006/relationships/image" Target="../media/image2.png"/><Relationship Id="rId4" Type="http://schemas.openxmlformats.org/officeDocument/2006/relationships/image" Target="../media/image41.emf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5" Type="http://schemas.openxmlformats.org/officeDocument/2006/relationships/image" Target="../media/image42.emf"/><Relationship Id="rId4" Type="http://schemas.openxmlformats.org/officeDocument/2006/relationships/oleObject" Target="../embeddings/oleObject35.bin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://www2.ift.ulaval.ca/~chaib/IFT-4102-7025/public_html/Fichiers/Machine_Learning_in_Action.pdf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eb.ccsu.edu/datamining/resources.html" TargetMode="External"/><Relationship Id="rId5" Type="http://schemas.openxmlformats.org/officeDocument/2006/relationships/hyperlink" Target="ftp://ftp.aw.com/cseng/authors/tan" TargetMode="External"/><Relationship Id="rId4" Type="http://schemas.openxmlformats.org/officeDocument/2006/relationships/hyperlink" Target="http://wwwusers.cs.umn.edu/~kumar/dmbook/" TargetMode="Externa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image" Target="../media/image2.png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4.bin"/><Relationship Id="rId11" Type="http://schemas.openxmlformats.org/officeDocument/2006/relationships/image" Target="../media/image4.emf"/><Relationship Id="rId5" Type="http://schemas.openxmlformats.org/officeDocument/2006/relationships/image" Target="../media/image5.wmf"/><Relationship Id="rId10" Type="http://schemas.openxmlformats.org/officeDocument/2006/relationships/oleObject" Target="../embeddings/oleObject6.bin"/><Relationship Id="rId4" Type="http://schemas.openxmlformats.org/officeDocument/2006/relationships/oleObject" Target="../embeddings/oleObject3.bin"/><Relationship Id="rId9" Type="http://schemas.openxmlformats.org/officeDocument/2006/relationships/image" Target="../media/image7.w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2.png"/><Relationship Id="rId4" Type="http://schemas.openxmlformats.org/officeDocument/2006/relationships/image" Target="../media/image4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2.png"/><Relationship Id="rId4" Type="http://schemas.openxmlformats.org/officeDocument/2006/relationships/image" Target="../media/image8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5DFE3490-CF8C-4FDE-9D71-2170861F2A61}"/>
              </a:ext>
            </a:extLst>
          </p:cNvPr>
          <p:cNvSpPr/>
          <p:nvPr/>
        </p:nvSpPr>
        <p:spPr>
          <a:xfrm>
            <a:off x="4694786" y="2745564"/>
            <a:ext cx="749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>
                <a:solidFill>
                  <a:schemeClr val="accent2">
                    <a:lumMod val="75000"/>
                  </a:schemeClr>
                </a:solidFill>
              </a:rPr>
              <a:t>MACHINE INTELLIGENCE</a:t>
            </a:r>
            <a:endParaRPr lang="en-US" sz="36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585D8B7B-5B60-4808-A096-FB24198F96E9}"/>
              </a:ext>
            </a:extLst>
          </p:cNvPr>
          <p:cNvSpPr/>
          <p:nvPr/>
        </p:nvSpPr>
        <p:spPr>
          <a:xfrm>
            <a:off x="4781916" y="4415503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Dr. N MEHALA</a:t>
            </a:r>
            <a:endParaRPr lang="en-IN" sz="24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743662B4-0C28-4203-AEB1-4CC1644B8226}"/>
              </a:ext>
            </a:extLst>
          </p:cNvPr>
          <p:cNvSpPr/>
          <p:nvPr/>
        </p:nvSpPr>
        <p:spPr>
          <a:xfrm>
            <a:off x="4781916" y="4813108"/>
            <a:ext cx="425905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Department of </a:t>
            </a:r>
            <a:r>
              <a:rPr lang="en-US" sz="2400" dirty="0" smtClean="0"/>
              <a:t>Computer Science and </a:t>
            </a:r>
            <a:r>
              <a:rPr lang="en-US" sz="2400" dirty="0"/>
              <a:t>Engineering</a:t>
            </a:r>
            <a:endParaRPr lang="en-IN" sz="240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xmlns="" id="{87008925-27BE-4F37-8F3C-D51A4CE1017D}"/>
              </a:ext>
            </a:extLst>
          </p:cNvPr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xmlns="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xmlns="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1EEB87D2-BD33-43D4-B135-6F0E91C4917A}"/>
              </a:ext>
            </a:extLst>
          </p:cNvPr>
          <p:cNvCxnSpPr>
            <a:cxnSpLocks/>
          </p:cNvCxnSpPr>
          <p:nvPr/>
        </p:nvCxnSpPr>
        <p:spPr>
          <a:xfrm flipV="1">
            <a:off x="4781916" y="4112436"/>
            <a:ext cx="4581449" cy="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xmlns="" id="{66C7B340-EC4A-4D32-8643-325F1D66DF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5722" y="1606241"/>
            <a:ext cx="2369218" cy="3550188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xmlns="" id="{87008925-27BE-4F37-8F3C-D51A4CE1017D}"/>
              </a:ext>
            </a:extLst>
          </p:cNvPr>
          <p:cNvGrpSpPr/>
          <p:nvPr/>
        </p:nvGrpSpPr>
        <p:grpSpPr>
          <a:xfrm rot="10800000">
            <a:off x="10855702" y="266068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xmlns="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xmlns="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30029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113563"/>
            <a:ext cx="8291744" cy="5410200"/>
          </a:xfrm>
        </p:spPr>
        <p:txBody>
          <a:bodyPr rtlCol="0">
            <a:normAutofit/>
          </a:bodyPr>
          <a:lstStyle/>
          <a:p>
            <a:pPr>
              <a:defRPr/>
            </a:pPr>
            <a:endParaRPr lang="en-US" sz="2400" dirty="0" smtClean="0"/>
          </a:p>
          <a:p>
            <a:pPr>
              <a:defRPr/>
            </a:pPr>
            <a:r>
              <a:rPr lang="en-US" sz="2400" dirty="0" smtClean="0"/>
              <a:t>Brute-force approach: </a:t>
            </a:r>
          </a:p>
          <a:p>
            <a:pPr lvl="1">
              <a:defRPr/>
            </a:pPr>
            <a:r>
              <a:rPr lang="en-US" dirty="0" smtClean="0"/>
              <a:t>Each </a:t>
            </a:r>
            <a:r>
              <a:rPr lang="en-US" dirty="0" err="1" smtClean="0"/>
              <a:t>itemset</a:t>
            </a:r>
            <a:r>
              <a:rPr lang="en-US" dirty="0" smtClean="0"/>
              <a:t> in the lattice is a </a:t>
            </a:r>
            <a:r>
              <a:rPr lang="en-US" dirty="0" smtClean="0">
                <a:solidFill>
                  <a:srgbClr val="FF0000"/>
                </a:solidFill>
              </a:rPr>
              <a:t>candidate</a:t>
            </a:r>
            <a:r>
              <a:rPr lang="en-US" dirty="0" smtClean="0"/>
              <a:t> frequent </a:t>
            </a:r>
            <a:r>
              <a:rPr lang="en-US" dirty="0" err="1" smtClean="0"/>
              <a:t>itemset</a:t>
            </a:r>
            <a:endParaRPr lang="en-US" dirty="0" smtClean="0"/>
          </a:p>
          <a:p>
            <a:pPr lvl="1">
              <a:defRPr/>
            </a:pPr>
            <a:r>
              <a:rPr lang="en-US" dirty="0" smtClean="0"/>
              <a:t>Count the support of each candidate by scanning the database</a:t>
            </a:r>
          </a:p>
          <a:p>
            <a:pPr lvl="1">
              <a:defRPr/>
            </a:pPr>
            <a:endParaRPr lang="en-US" dirty="0" smtClean="0"/>
          </a:p>
          <a:p>
            <a:pPr lvl="1">
              <a:defRPr/>
            </a:pPr>
            <a:endParaRPr lang="en-US" dirty="0" smtClean="0"/>
          </a:p>
          <a:p>
            <a:pPr lvl="1">
              <a:defRPr/>
            </a:pPr>
            <a:endParaRPr lang="en-US" dirty="0" smtClean="0"/>
          </a:p>
          <a:p>
            <a:pPr lvl="1">
              <a:defRPr/>
            </a:pPr>
            <a:endParaRPr lang="en-US" dirty="0" smtClean="0"/>
          </a:p>
          <a:p>
            <a:pPr lvl="1">
              <a:defRPr/>
            </a:pPr>
            <a:endParaRPr lang="en-US" dirty="0" smtClean="0"/>
          </a:p>
          <a:p>
            <a:pPr lvl="1">
              <a:defRPr/>
            </a:pPr>
            <a:endParaRPr lang="en-US" dirty="0" smtClean="0"/>
          </a:p>
          <a:p>
            <a:pPr lvl="1">
              <a:defRPr/>
            </a:pPr>
            <a:r>
              <a:rPr lang="en-US" dirty="0" smtClean="0"/>
              <a:t>Match each transaction against every candidate</a:t>
            </a:r>
          </a:p>
          <a:p>
            <a:pPr lvl="1">
              <a:defRPr/>
            </a:pPr>
            <a:r>
              <a:rPr lang="en-US" dirty="0" smtClean="0"/>
              <a:t>Complexity ~ O(</a:t>
            </a:r>
            <a:r>
              <a:rPr lang="en-US" dirty="0" err="1" smtClean="0"/>
              <a:t>NMw</a:t>
            </a:r>
            <a:r>
              <a:rPr lang="en-US" dirty="0" smtClean="0"/>
              <a:t>) =&gt; </a:t>
            </a:r>
            <a:r>
              <a:rPr lang="en-US" dirty="0" smtClean="0">
                <a:solidFill>
                  <a:srgbClr val="FF0000"/>
                </a:solidFill>
              </a:rPr>
              <a:t>Expensive since M = 2</a:t>
            </a:r>
            <a:r>
              <a:rPr lang="en-US" baseline="30000" dirty="0" smtClean="0">
                <a:solidFill>
                  <a:srgbClr val="FF0000"/>
                </a:solidFill>
              </a:rPr>
              <a:t>d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!!!</a:t>
            </a:r>
          </a:p>
        </p:txBody>
      </p:sp>
      <p:graphicFrame>
        <p:nvGraphicFramePr>
          <p:cNvPr id="614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6535779"/>
              </p:ext>
            </p:extLst>
          </p:nvPr>
        </p:nvGraphicFramePr>
        <p:xfrm>
          <a:off x="730828" y="2910625"/>
          <a:ext cx="7281862" cy="266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6" name="Visio" r:id="rId3" imgW="7643978" imgH="2744343" progId="">
                  <p:embed/>
                </p:oleObj>
              </mc:Choice>
              <mc:Fallback>
                <p:oleObj name="Visio" r:id="rId3" imgW="7643978" imgH="2744343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828" y="2910625"/>
                        <a:ext cx="7281862" cy="2667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rgbClr val="DFA267"/>
                </a:solidFill>
              </a:rPr>
              <a:t>Frequent </a:t>
            </a:r>
            <a:r>
              <a:rPr lang="en-IN" sz="2400" b="1" dirty="0" err="1">
                <a:solidFill>
                  <a:srgbClr val="DFA267"/>
                </a:solidFill>
              </a:rPr>
              <a:t>Itemset</a:t>
            </a:r>
            <a:r>
              <a:rPr lang="en-IN" sz="2400" b="1" dirty="0">
                <a:solidFill>
                  <a:srgbClr val="DFA267"/>
                </a:solidFill>
              </a:rPr>
              <a:t> Generation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MACHINE INTELLIGENCE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2740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8763" y="1316458"/>
            <a:ext cx="8032981" cy="1371600"/>
          </a:xfrm>
        </p:spPr>
        <p:txBody>
          <a:bodyPr rtlCol="0">
            <a:noAutofit/>
          </a:bodyPr>
          <a:lstStyle/>
          <a:p>
            <a:pPr>
              <a:defRPr/>
            </a:pPr>
            <a:r>
              <a:rPr lang="en-US" sz="2400" dirty="0" smtClean="0"/>
              <a:t>Given d unique items:</a:t>
            </a:r>
          </a:p>
          <a:p>
            <a:pPr lvl="1">
              <a:defRPr/>
            </a:pPr>
            <a:r>
              <a:rPr lang="en-US" dirty="0" smtClean="0"/>
              <a:t>Total number of </a:t>
            </a:r>
            <a:r>
              <a:rPr lang="en-US" dirty="0" err="1" smtClean="0"/>
              <a:t>itemsets</a:t>
            </a:r>
            <a:r>
              <a:rPr lang="en-US" dirty="0" smtClean="0"/>
              <a:t> = 2</a:t>
            </a:r>
            <a:r>
              <a:rPr lang="en-US" baseline="30000" dirty="0" smtClean="0"/>
              <a:t>d</a:t>
            </a:r>
          </a:p>
          <a:p>
            <a:pPr lvl="1">
              <a:defRPr/>
            </a:pPr>
            <a:r>
              <a:rPr lang="en-US" dirty="0" smtClean="0"/>
              <a:t>Total number of possible association rules: </a:t>
            </a:r>
          </a:p>
        </p:txBody>
      </p:sp>
      <p:graphicFrame>
        <p:nvGraphicFramePr>
          <p:cNvPr id="717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31850"/>
              </p:ext>
            </p:extLst>
          </p:nvPr>
        </p:nvGraphicFramePr>
        <p:xfrm>
          <a:off x="4555614" y="2890953"/>
          <a:ext cx="3662363" cy="164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00" name="Equation" r:id="rId3" imgW="2831760" imgH="1269720" progId="Equation.3">
                  <p:embed/>
                </p:oleObj>
              </mc:Choice>
              <mc:Fallback>
                <p:oleObj name="Equation" r:id="rId3" imgW="2831760" imgH="1269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55614" y="2890953"/>
                        <a:ext cx="3662363" cy="1641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3" name="Text Box 5"/>
          <p:cNvSpPr txBox="1">
            <a:spLocks noChangeArrowheads="1"/>
          </p:cNvSpPr>
          <p:nvPr/>
        </p:nvSpPr>
        <p:spPr bwMode="auto">
          <a:xfrm>
            <a:off x="5257800" y="4974059"/>
            <a:ext cx="32004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 dirty="0">
                <a:latin typeface="Calibri" panose="020F0502020204030204" pitchFamily="34" charset="0"/>
              </a:rPr>
              <a:t>If d=</a:t>
            </a:r>
            <a:r>
              <a:rPr lang="en-US" sz="2400" dirty="0">
                <a:latin typeface="Calibri" panose="020F0502020204030204" pitchFamily="34" charset="0"/>
                <a:sym typeface="Symbol" panose="05050102010706020507" pitchFamily="18" charset="2"/>
              </a:rPr>
              <a:t>6,  R = 602 rules</a:t>
            </a:r>
          </a:p>
        </p:txBody>
      </p:sp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14" t="1904" r="7143" b="952"/>
          <a:stretch>
            <a:fillRect/>
          </a:stretch>
        </p:blipFill>
        <p:spPr bwMode="auto">
          <a:xfrm>
            <a:off x="0" y="2649958"/>
            <a:ext cx="4481848" cy="407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rgbClr val="DFA267"/>
                </a:solidFill>
              </a:rPr>
              <a:t>Computational Complexity</a:t>
            </a:r>
            <a:endParaRPr lang="en-IN" sz="2400" b="1" dirty="0">
              <a:solidFill>
                <a:srgbClr val="DFA267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MACHINE INTELLIGENCE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67493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138" y="1373953"/>
            <a:ext cx="8318500" cy="5257800"/>
          </a:xfrm>
        </p:spPr>
        <p:txBody>
          <a:bodyPr rtlCol="0">
            <a:noAutofit/>
          </a:bodyPr>
          <a:lstStyle/>
          <a:p>
            <a:pPr>
              <a:defRPr/>
            </a:pPr>
            <a:endParaRPr lang="en-US" sz="2400" dirty="0" smtClean="0"/>
          </a:p>
          <a:p>
            <a:pPr>
              <a:defRPr/>
            </a:pPr>
            <a:r>
              <a:rPr lang="en-US" sz="2400" dirty="0" smtClean="0"/>
              <a:t>Reduce the </a:t>
            </a:r>
            <a:r>
              <a:rPr lang="en-US" sz="2400" dirty="0" smtClean="0">
                <a:solidFill>
                  <a:srgbClr val="FF0000"/>
                </a:solidFill>
              </a:rPr>
              <a:t>number of candidates</a:t>
            </a:r>
            <a:r>
              <a:rPr lang="en-US" sz="2400" dirty="0" smtClean="0"/>
              <a:t> (M)</a:t>
            </a:r>
          </a:p>
          <a:p>
            <a:pPr lvl="1">
              <a:defRPr/>
            </a:pPr>
            <a:r>
              <a:rPr lang="en-US" dirty="0" smtClean="0"/>
              <a:t>Complete search: M=2</a:t>
            </a:r>
            <a:r>
              <a:rPr lang="en-US" baseline="30000" dirty="0" smtClean="0"/>
              <a:t>d</a:t>
            </a:r>
          </a:p>
          <a:p>
            <a:pPr lvl="1">
              <a:defRPr/>
            </a:pPr>
            <a:r>
              <a:rPr lang="en-US" dirty="0" smtClean="0"/>
              <a:t>Use pruning techniques to reduce M</a:t>
            </a:r>
          </a:p>
          <a:p>
            <a:pPr lvl="4">
              <a:defRPr/>
            </a:pPr>
            <a:endParaRPr lang="en-US" sz="2400" dirty="0"/>
          </a:p>
          <a:p>
            <a:pPr>
              <a:defRPr/>
            </a:pPr>
            <a:r>
              <a:rPr lang="en-US" sz="2400" dirty="0" smtClean="0"/>
              <a:t>Reduce the </a:t>
            </a:r>
            <a:r>
              <a:rPr lang="en-US" sz="2400" dirty="0" smtClean="0">
                <a:solidFill>
                  <a:srgbClr val="FF0000"/>
                </a:solidFill>
              </a:rPr>
              <a:t>number of transactions </a:t>
            </a:r>
            <a:r>
              <a:rPr lang="en-US" sz="2400" dirty="0" smtClean="0"/>
              <a:t>(N)</a:t>
            </a:r>
          </a:p>
          <a:p>
            <a:pPr lvl="1">
              <a:defRPr/>
            </a:pPr>
            <a:r>
              <a:rPr lang="en-US" dirty="0" smtClean="0"/>
              <a:t>Reduce size of N as the size of </a:t>
            </a:r>
            <a:r>
              <a:rPr lang="en-US" dirty="0" err="1" smtClean="0"/>
              <a:t>itemset</a:t>
            </a:r>
            <a:r>
              <a:rPr lang="en-US" dirty="0" smtClean="0"/>
              <a:t> increases</a:t>
            </a:r>
          </a:p>
          <a:p>
            <a:pPr lvl="1">
              <a:defRPr/>
            </a:pPr>
            <a:r>
              <a:rPr lang="en-US" dirty="0" smtClean="0"/>
              <a:t>Used by vertical-based mining algorithms</a:t>
            </a:r>
          </a:p>
          <a:p>
            <a:pPr lvl="4">
              <a:defRPr/>
            </a:pPr>
            <a:endParaRPr lang="en-US" sz="2400" dirty="0"/>
          </a:p>
          <a:p>
            <a:pPr>
              <a:defRPr/>
            </a:pPr>
            <a:r>
              <a:rPr lang="en-US" sz="2400" dirty="0" smtClean="0"/>
              <a:t>Reduce the </a:t>
            </a:r>
            <a:r>
              <a:rPr lang="en-US" sz="2400" dirty="0" smtClean="0">
                <a:solidFill>
                  <a:srgbClr val="FF0000"/>
                </a:solidFill>
              </a:rPr>
              <a:t>number of comparisons</a:t>
            </a:r>
            <a:r>
              <a:rPr lang="en-US" sz="2400" dirty="0" smtClean="0"/>
              <a:t> (NM)</a:t>
            </a:r>
          </a:p>
          <a:p>
            <a:pPr lvl="1">
              <a:defRPr/>
            </a:pPr>
            <a:r>
              <a:rPr lang="en-US" dirty="0" smtClean="0"/>
              <a:t>Use efficient data structures to store the candidates or transactions</a:t>
            </a:r>
          </a:p>
          <a:p>
            <a:pPr lvl="1">
              <a:defRPr/>
            </a:pPr>
            <a:r>
              <a:rPr lang="en-US" dirty="0" smtClean="0"/>
              <a:t>No need to match every candidate against every transaction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rgbClr val="DFA267"/>
                </a:solidFill>
              </a:rPr>
              <a:t>Frequent </a:t>
            </a:r>
            <a:r>
              <a:rPr lang="en-IN" sz="2400" b="1" dirty="0" err="1">
                <a:solidFill>
                  <a:srgbClr val="DFA267"/>
                </a:solidFill>
              </a:rPr>
              <a:t>Itemset</a:t>
            </a:r>
            <a:r>
              <a:rPr lang="en-IN" sz="2400" b="1" dirty="0">
                <a:solidFill>
                  <a:srgbClr val="DFA267"/>
                </a:solidFill>
              </a:rPr>
              <a:t> </a:t>
            </a:r>
            <a:r>
              <a:rPr lang="en-IN" sz="2400" b="1" dirty="0" smtClean="0">
                <a:solidFill>
                  <a:srgbClr val="DFA267"/>
                </a:solidFill>
              </a:rPr>
              <a:t>Generation Strategies</a:t>
            </a:r>
            <a:endParaRPr lang="en-IN" sz="2400" b="1" dirty="0">
              <a:solidFill>
                <a:srgbClr val="DFA267"/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MACHINE INTELLIGENCE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0209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8307" y="1447800"/>
            <a:ext cx="8379946" cy="54102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400" dirty="0" err="1" smtClean="0">
                <a:solidFill>
                  <a:srgbClr val="CC3300"/>
                </a:solidFill>
              </a:rPr>
              <a:t>Apriori</a:t>
            </a:r>
            <a:r>
              <a:rPr lang="en-US" sz="2400" dirty="0" smtClean="0">
                <a:solidFill>
                  <a:srgbClr val="CC3300"/>
                </a:solidFill>
              </a:rPr>
              <a:t> principle</a:t>
            </a:r>
            <a:r>
              <a:rPr lang="en-US" sz="2400" dirty="0" smtClean="0"/>
              <a:t>:</a:t>
            </a:r>
          </a:p>
          <a:p>
            <a:pPr lvl="1" eaLnBrk="1" hangingPunct="1"/>
            <a:r>
              <a:rPr lang="en-US" dirty="0"/>
              <a:t>If an </a:t>
            </a:r>
            <a:r>
              <a:rPr lang="en-US" dirty="0" err="1"/>
              <a:t>itemset</a:t>
            </a:r>
            <a:r>
              <a:rPr lang="en-US" dirty="0"/>
              <a:t> is frequent, then all of its subsets must also be frequent</a:t>
            </a:r>
          </a:p>
          <a:p>
            <a:pPr lvl="1" eaLnBrk="1" hangingPunct="1"/>
            <a:r>
              <a:rPr lang="en-US" dirty="0"/>
              <a:t>Example: if </a:t>
            </a:r>
            <a:r>
              <a:rPr lang="en-US" b="1" dirty="0"/>
              <a:t>{</a:t>
            </a:r>
            <a:r>
              <a:rPr lang="en-US" b="1" dirty="0" err="1"/>
              <a:t>b,c,d</a:t>
            </a:r>
            <a:r>
              <a:rPr lang="en-US" b="1" dirty="0"/>
              <a:t>}</a:t>
            </a:r>
            <a:r>
              <a:rPr lang="en-US" dirty="0"/>
              <a:t> is </a:t>
            </a:r>
            <a:r>
              <a:rPr lang="en-US" b="1" dirty="0"/>
              <a:t>frequent</a:t>
            </a:r>
            <a:r>
              <a:rPr lang="en-US" dirty="0"/>
              <a:t>, then </a:t>
            </a:r>
            <a:r>
              <a:rPr lang="en-US" b="1" i="1" dirty="0"/>
              <a:t>all</a:t>
            </a:r>
            <a:r>
              <a:rPr lang="en-US" b="1" dirty="0"/>
              <a:t> subsets</a:t>
            </a:r>
            <a:r>
              <a:rPr lang="en-US" dirty="0"/>
              <a:t> of </a:t>
            </a:r>
            <a:r>
              <a:rPr lang="en-US" b="1" dirty="0"/>
              <a:t>{</a:t>
            </a:r>
            <a:r>
              <a:rPr lang="en-US" b="1" dirty="0" err="1"/>
              <a:t>b,c,d</a:t>
            </a:r>
            <a:r>
              <a:rPr lang="en-US" b="1" dirty="0"/>
              <a:t>}</a:t>
            </a:r>
            <a:r>
              <a:rPr lang="en-US" dirty="0"/>
              <a:t> are also </a:t>
            </a:r>
            <a:r>
              <a:rPr lang="en-US" b="1" dirty="0"/>
              <a:t>frequent</a:t>
            </a:r>
            <a:endParaRPr lang="en-US" dirty="0"/>
          </a:p>
          <a:p>
            <a:pPr lvl="1" eaLnBrk="1" hangingPunct="1">
              <a:buFont typeface="Arial" panose="020B0604020202020204" pitchFamily="34" charset="0"/>
              <a:buNone/>
            </a:pPr>
            <a:endParaRPr lang="en-US" dirty="0" smtClean="0"/>
          </a:p>
          <a:p>
            <a:pPr lvl="4" eaLnBrk="1" hangingPunct="1"/>
            <a:endParaRPr lang="en-US" sz="2400" dirty="0" smtClean="0"/>
          </a:p>
        </p:txBody>
      </p:sp>
      <p:graphicFrame>
        <p:nvGraphicFramePr>
          <p:cNvPr id="819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7888934"/>
              </p:ext>
            </p:extLst>
          </p:nvPr>
        </p:nvGraphicFramePr>
        <p:xfrm>
          <a:off x="1787617" y="6140700"/>
          <a:ext cx="5715000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4" name="Equation" r:id="rId3" imgW="1993680" imgH="203040" progId="Equation.3">
                  <p:embed/>
                </p:oleObj>
              </mc:Choice>
              <mc:Fallback>
                <p:oleObj name="Equation" r:id="rId3" imgW="19936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7617" y="6140700"/>
                        <a:ext cx="5715000" cy="582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20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185" y="3448594"/>
            <a:ext cx="6981825" cy="2703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rgbClr val="DFA267"/>
                </a:solidFill>
              </a:rPr>
              <a:t>Reducing Number of Candidates</a:t>
            </a:r>
            <a:endParaRPr lang="en-IN" sz="2400" b="1" dirty="0">
              <a:solidFill>
                <a:srgbClr val="DFA267"/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MACHINE INTELLIGENCE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5611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519354"/>
            <a:ext cx="4389438" cy="2112488"/>
          </a:xfrm>
        </p:spPr>
        <p:txBody>
          <a:bodyPr>
            <a:noAutofit/>
          </a:bodyPr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en-US" sz="2400" b="1" dirty="0"/>
              <a:t>Converse of the </a:t>
            </a:r>
            <a:r>
              <a:rPr lang="en-US" sz="2400" b="1" dirty="0" err="1"/>
              <a:t>Apriori</a:t>
            </a:r>
            <a:r>
              <a:rPr lang="en-US" sz="2400" b="1" dirty="0"/>
              <a:t> Principle:</a:t>
            </a:r>
            <a:r>
              <a:rPr lang="en-US" sz="2400" dirty="0"/>
              <a:t> </a:t>
            </a:r>
          </a:p>
          <a:p>
            <a:pPr eaLnBrk="1" hangingPunct="1"/>
            <a:r>
              <a:rPr lang="en-US" sz="2400" dirty="0"/>
              <a:t>If an </a:t>
            </a:r>
            <a:r>
              <a:rPr lang="en-US" sz="2400" b="1" dirty="0" err="1"/>
              <a:t>itemset</a:t>
            </a:r>
            <a:r>
              <a:rPr lang="en-US" sz="2400" b="1" dirty="0"/>
              <a:t> </a:t>
            </a:r>
            <a:r>
              <a:rPr lang="en-US" sz="2400" b="1" i="1" dirty="0"/>
              <a:t>x</a:t>
            </a:r>
            <a:r>
              <a:rPr lang="en-US" sz="2400" dirty="0"/>
              <a:t> is </a:t>
            </a:r>
            <a:r>
              <a:rPr lang="en-US" sz="2400" b="1" i="1" dirty="0"/>
              <a:t>not</a:t>
            </a:r>
            <a:r>
              <a:rPr lang="en-US" sz="2400" b="1" dirty="0"/>
              <a:t> </a:t>
            </a:r>
            <a:r>
              <a:rPr lang="en-US" sz="2400" b="1" dirty="0" smtClean="0"/>
              <a:t>frequent</a:t>
            </a:r>
            <a:r>
              <a:rPr lang="en-US" sz="2400" dirty="0" smtClean="0"/>
              <a:t> then</a:t>
            </a:r>
            <a:r>
              <a:rPr lang="en-US" sz="2400" dirty="0"/>
              <a:t>:                     </a:t>
            </a:r>
          </a:p>
          <a:p>
            <a:pPr eaLnBrk="1" hangingPunct="1"/>
            <a:r>
              <a:rPr lang="en-US" sz="2400" b="1" dirty="0"/>
              <a:t>all </a:t>
            </a:r>
            <a:r>
              <a:rPr lang="en-US" sz="2400" b="1" i="1" dirty="0"/>
              <a:t>super</a:t>
            </a:r>
            <a:r>
              <a:rPr lang="en-US" sz="2400" b="1" dirty="0"/>
              <a:t> sets of </a:t>
            </a:r>
            <a:r>
              <a:rPr lang="en-US" sz="2400" b="1" i="1" dirty="0"/>
              <a:t>x</a:t>
            </a:r>
            <a:r>
              <a:rPr lang="en-US" sz="2400" dirty="0"/>
              <a:t> are also </a:t>
            </a:r>
            <a:r>
              <a:rPr lang="en-US" sz="2400" b="1" dirty="0"/>
              <a:t>not frequent</a:t>
            </a:r>
            <a:r>
              <a:rPr lang="en-US" sz="2400" dirty="0"/>
              <a:t> </a:t>
            </a:r>
          </a:p>
          <a:p>
            <a:pPr eaLnBrk="1" hangingPunct="1"/>
            <a:r>
              <a:rPr lang="en-US" sz="2400" b="1" dirty="0"/>
              <a:t>Example:</a:t>
            </a:r>
            <a:r>
              <a:rPr lang="en-US" sz="2400" dirty="0"/>
              <a:t> </a:t>
            </a:r>
            <a:endParaRPr lang="en-US" sz="2400" dirty="0" smtClean="0"/>
          </a:p>
          <a:p>
            <a:pPr eaLnBrk="1" hangingPunct="1"/>
            <a:r>
              <a:rPr lang="en-US" sz="2400" dirty="0" smtClean="0"/>
              <a:t>if </a:t>
            </a:r>
            <a:r>
              <a:rPr lang="en-US" sz="2400" b="1" dirty="0"/>
              <a:t>{</a:t>
            </a:r>
            <a:r>
              <a:rPr lang="en-US" sz="2400" b="1" dirty="0" err="1"/>
              <a:t>a,b</a:t>
            </a:r>
            <a:r>
              <a:rPr lang="en-US" sz="2400" b="1" dirty="0"/>
              <a:t>}</a:t>
            </a:r>
            <a:r>
              <a:rPr lang="en-US" sz="2400" dirty="0"/>
              <a:t> is </a:t>
            </a:r>
            <a:r>
              <a:rPr lang="en-US" sz="2400" b="1" dirty="0"/>
              <a:t>infrequent</a:t>
            </a:r>
            <a:r>
              <a:rPr lang="en-US" sz="2400" dirty="0"/>
              <a:t>, then all its </a:t>
            </a:r>
            <a:r>
              <a:rPr lang="en-US" sz="2400" b="1" dirty="0"/>
              <a:t>super sets</a:t>
            </a:r>
            <a:r>
              <a:rPr lang="en-US" sz="2400" dirty="0"/>
              <a:t> are also </a:t>
            </a:r>
            <a:r>
              <a:rPr lang="en-US" sz="2400" b="1" dirty="0"/>
              <a:t>infrequent</a:t>
            </a:r>
            <a:r>
              <a:rPr lang="en-US" sz="2400" dirty="0"/>
              <a:t>: </a:t>
            </a:r>
          </a:p>
          <a:p>
            <a:pPr lvl="1" eaLnBrk="1" hangingPunct="1">
              <a:buFont typeface="Arial" panose="020B0604020202020204" pitchFamily="34" charset="0"/>
              <a:buNone/>
            </a:pPr>
            <a:endParaRPr lang="en-US" dirty="0" smtClean="0"/>
          </a:p>
          <a:p>
            <a:pPr lvl="4" eaLnBrk="1" hangingPunct="1"/>
            <a:endParaRPr lang="en-US" sz="2400" dirty="0" smtClean="0"/>
          </a:p>
        </p:txBody>
      </p:sp>
      <p:pic>
        <p:nvPicPr>
          <p:cNvPr id="4608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9344" y="1519354"/>
            <a:ext cx="39624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rgbClr val="DFA267"/>
                </a:solidFill>
              </a:rPr>
              <a:t>Applying the </a:t>
            </a:r>
            <a:r>
              <a:rPr lang="en-IN" sz="2400" b="1" dirty="0" err="1" smtClean="0">
                <a:solidFill>
                  <a:srgbClr val="DFA267"/>
                </a:solidFill>
              </a:rPr>
              <a:t>Apriori</a:t>
            </a:r>
            <a:r>
              <a:rPr lang="en-IN" sz="2400" b="1" dirty="0" smtClean="0">
                <a:solidFill>
                  <a:srgbClr val="DFA267"/>
                </a:solidFill>
              </a:rPr>
              <a:t> Principle to Eliminate Candidate Sets</a:t>
            </a:r>
            <a:endParaRPr lang="en-IN" sz="2400" b="1" dirty="0">
              <a:solidFill>
                <a:srgbClr val="DFA267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MACHINE INTELLIGENCE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2388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20" name="Group 2"/>
          <p:cNvGrpSpPr>
            <a:grpSpLocks/>
          </p:cNvGrpSpPr>
          <p:nvPr/>
        </p:nvGrpSpPr>
        <p:grpSpPr bwMode="auto">
          <a:xfrm>
            <a:off x="-52157" y="1513221"/>
            <a:ext cx="8343900" cy="5235575"/>
            <a:chOff x="451" y="686"/>
            <a:chExt cx="5256" cy="3298"/>
          </a:xfrm>
        </p:grpSpPr>
        <p:sp>
          <p:nvSpPr>
            <p:cNvPr id="9224" name="Line 3"/>
            <p:cNvSpPr>
              <a:spLocks noChangeShapeType="1"/>
            </p:cNvSpPr>
            <p:nvPr/>
          </p:nvSpPr>
          <p:spPr bwMode="auto">
            <a:xfrm flipV="1">
              <a:off x="864" y="1920"/>
              <a:ext cx="576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25" name="Text Box 4"/>
            <p:cNvSpPr txBox="1">
              <a:spLocks noChangeArrowheads="1"/>
            </p:cNvSpPr>
            <p:nvPr/>
          </p:nvSpPr>
          <p:spPr bwMode="auto">
            <a:xfrm>
              <a:off x="451" y="2114"/>
              <a:ext cx="1008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2000" dirty="0">
                  <a:solidFill>
                    <a:srgbClr val="0C6D9C"/>
                  </a:solidFill>
                  <a:latin typeface="Calibri" panose="020F0502020204030204" pitchFamily="34" charset="0"/>
                </a:rPr>
                <a:t>Found to be Infrequent</a:t>
              </a:r>
              <a:endParaRPr lang="en-US" sz="2000" dirty="0">
                <a:solidFill>
                  <a:srgbClr val="0C6D9C"/>
                </a:solidFill>
                <a:latin typeface="Calibri" panose="020F0502020204030204" pitchFamily="34" charset="0"/>
                <a:sym typeface="Symbol" panose="05050102010706020507" pitchFamily="18" charset="2"/>
              </a:endParaRPr>
            </a:p>
          </p:txBody>
        </p:sp>
        <p:graphicFrame>
          <p:nvGraphicFramePr>
            <p:cNvPr id="9219" name="Object 5"/>
            <p:cNvGraphicFramePr>
              <a:graphicFrameLocks noChangeAspect="1"/>
            </p:cNvGraphicFramePr>
            <p:nvPr/>
          </p:nvGraphicFramePr>
          <p:xfrm>
            <a:off x="1392" y="686"/>
            <a:ext cx="4315" cy="32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558" name="Visio" r:id="rId3" imgW="9866478" imgH="7377618" progId="">
                    <p:embed/>
                  </p:oleObj>
                </mc:Choice>
                <mc:Fallback>
                  <p:oleObj name="Visio" r:id="rId3" imgW="9866478" imgH="7377618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2" y="686"/>
                          <a:ext cx="4315" cy="32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1441681" y="1513221"/>
            <a:ext cx="6850063" cy="5235575"/>
            <a:chOff x="1392" y="686"/>
            <a:chExt cx="4315" cy="3298"/>
          </a:xfrm>
        </p:grpSpPr>
        <p:graphicFrame>
          <p:nvGraphicFramePr>
            <p:cNvPr id="9218" name="Object 8"/>
            <p:cNvGraphicFramePr>
              <a:graphicFrameLocks noChangeAspect="1"/>
            </p:cNvGraphicFramePr>
            <p:nvPr/>
          </p:nvGraphicFramePr>
          <p:xfrm>
            <a:off x="1392" y="686"/>
            <a:ext cx="4315" cy="32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559" name="Visio" r:id="rId5" imgW="9866478" imgH="7377618" progId="">
                    <p:embed/>
                  </p:oleObj>
                </mc:Choice>
                <mc:Fallback>
                  <p:oleObj name="Visio" r:id="rId5" imgW="9866478" imgH="7377618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2" y="686"/>
                          <a:ext cx="4315" cy="32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23" name="Text Box 9"/>
            <p:cNvSpPr txBox="1">
              <a:spLocks noChangeArrowheads="1"/>
            </p:cNvSpPr>
            <p:nvPr/>
          </p:nvSpPr>
          <p:spPr bwMode="auto">
            <a:xfrm>
              <a:off x="1488" y="3494"/>
              <a:ext cx="912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2000">
                  <a:solidFill>
                    <a:srgbClr val="FF0000"/>
                  </a:solidFill>
                  <a:latin typeface="Calibri" panose="020F0502020204030204" pitchFamily="34" charset="0"/>
                </a:rPr>
                <a:t>Pruned supersets</a:t>
              </a:r>
              <a:endParaRPr lang="en-US" sz="2000">
                <a:solidFill>
                  <a:srgbClr val="FF0000"/>
                </a:solidFill>
                <a:latin typeface="Calibri" panose="020F0502020204030204" pitchFamily="34" charset="0"/>
                <a:sym typeface="Symbol" panose="05050102010706020507" pitchFamily="18" charset="2"/>
              </a:endParaRP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rgbClr val="DFA267"/>
                </a:solidFill>
              </a:rPr>
              <a:t>Illustrating </a:t>
            </a:r>
            <a:r>
              <a:rPr lang="en-IN" sz="2400" b="1" dirty="0" err="1" smtClean="0">
                <a:solidFill>
                  <a:srgbClr val="DFA267"/>
                </a:solidFill>
              </a:rPr>
              <a:t>Apriori</a:t>
            </a:r>
            <a:r>
              <a:rPr lang="en-IN" sz="2400" b="1" dirty="0" smtClean="0">
                <a:solidFill>
                  <a:srgbClr val="DFA267"/>
                </a:solidFill>
              </a:rPr>
              <a:t> Principle</a:t>
            </a:r>
            <a:endParaRPr lang="en-IN" sz="2400" b="1" dirty="0">
              <a:solidFill>
                <a:srgbClr val="DFA267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MACHINE INTELLIGENCE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8752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9473B520-A9D1-472D-B234-C4032DD0E596}"/>
              </a:ext>
            </a:extLst>
          </p:cNvPr>
          <p:cNvCxnSpPr>
            <a:cxnSpLocks/>
          </p:cNvCxnSpPr>
          <p:nvPr/>
        </p:nvCxnSpPr>
        <p:spPr>
          <a:xfrm flipV="1">
            <a:off x="5448168" y="2887307"/>
            <a:ext cx="4581449" cy="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C43E8D5-98D6-4BA6-B3EA-B5411DA566A9}"/>
              </a:ext>
            </a:extLst>
          </p:cNvPr>
          <p:cNvSpPr/>
          <p:nvPr/>
        </p:nvSpPr>
        <p:spPr>
          <a:xfrm>
            <a:off x="5460537" y="4049738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mehala@pes.edu</a:t>
            </a:r>
            <a:endParaRPr lang="en-IN" sz="2400" b="1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xmlns="" id="{0B436274-E913-46F7-B58F-E0B0713EC594}"/>
              </a:ext>
            </a:extLst>
          </p:cNvPr>
          <p:cNvGrpSpPr/>
          <p:nvPr/>
        </p:nvGrpSpPr>
        <p:grpSpPr>
          <a:xfrm>
            <a:off x="313844" y="349466"/>
            <a:ext cx="11518407" cy="6218388"/>
            <a:chOff x="313844" y="349466"/>
            <a:chExt cx="11518407" cy="6218388"/>
          </a:xfrm>
          <a:solidFill>
            <a:schemeClr val="accent2">
              <a:lumMod val="75000"/>
            </a:schemeClr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xmlns="" id="{54B9092D-46D3-4724-A230-51F43D78A967}"/>
                </a:ext>
              </a:extLst>
            </p:cNvPr>
            <p:cNvSpPr/>
            <p:nvPr/>
          </p:nvSpPr>
          <p:spPr>
            <a:xfrm>
              <a:off x="11786532" y="360726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xmlns="" id="{B5E94C15-EFC4-4DC4-AE91-4D6631C438BE}"/>
                </a:ext>
              </a:extLst>
            </p:cNvPr>
            <p:cNvSpPr/>
            <p:nvPr/>
          </p:nvSpPr>
          <p:spPr>
            <a:xfrm rot="5400000">
              <a:off x="11275944" y="-161122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xmlns="" id="{828287AB-A481-4BDF-BE49-1BBA364237E1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xmlns="" id="{EC3328F7-E593-44F8-A55A-576E1E3E973D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18" name="Picture 17" descr="A close up of a logo&#10;&#10;Description automatically generated">
            <a:extLst>
              <a:ext uri="{FF2B5EF4-FFF2-40B4-BE49-F238E27FC236}">
                <a16:creationId xmlns:a16="http://schemas.microsoft.com/office/drawing/2014/main" xmlns="" id="{A88F3CC2-5C5B-4685-8D94-FFC4B5D64CB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974" y="1606241"/>
            <a:ext cx="2369218" cy="3550188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94BAC35B-0C86-48BD-81AE-8629CCB2734E}"/>
              </a:ext>
            </a:extLst>
          </p:cNvPr>
          <p:cNvSpPr/>
          <p:nvPr/>
        </p:nvSpPr>
        <p:spPr>
          <a:xfrm>
            <a:off x="5448168" y="2049518"/>
            <a:ext cx="4603806" cy="665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T</a:t>
            </a:r>
            <a:r>
              <a:rPr lang="en-IN" sz="3600" b="1" dirty="0">
                <a:solidFill>
                  <a:schemeClr val="accent2">
                    <a:lumMod val="75000"/>
                  </a:schemeClr>
                </a:solidFill>
              </a:rPr>
              <a:t>HANK YOU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97E8DF64-61DB-4438-8664-105788459AD2}"/>
              </a:ext>
            </a:extLst>
          </p:cNvPr>
          <p:cNvSpPr/>
          <p:nvPr/>
        </p:nvSpPr>
        <p:spPr>
          <a:xfrm>
            <a:off x="5448168" y="3128242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Dr. N MEHALA</a:t>
            </a:r>
            <a:endParaRPr lang="en-IN" sz="2400" b="1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0916C8C7-6436-48A9-9CF7-1AAC7653EAAE}"/>
              </a:ext>
            </a:extLst>
          </p:cNvPr>
          <p:cNvSpPr/>
          <p:nvPr/>
        </p:nvSpPr>
        <p:spPr>
          <a:xfrm>
            <a:off x="5448168" y="3525847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Department of </a:t>
            </a:r>
            <a:r>
              <a:rPr lang="en-US" sz="2400" dirty="0" smtClean="0"/>
              <a:t>Computer Science and </a:t>
            </a:r>
            <a:r>
              <a:rPr lang="en-US" sz="2400" dirty="0"/>
              <a:t>Engineering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889950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5DFE3490-CF8C-4FDE-9D71-2170861F2A61}"/>
              </a:ext>
            </a:extLst>
          </p:cNvPr>
          <p:cNvSpPr/>
          <p:nvPr/>
        </p:nvSpPr>
        <p:spPr>
          <a:xfrm>
            <a:off x="4694786" y="2745564"/>
            <a:ext cx="749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>
                <a:solidFill>
                  <a:schemeClr val="accent2">
                    <a:lumMod val="75000"/>
                  </a:schemeClr>
                </a:solidFill>
              </a:rPr>
              <a:t>MACHINE INTELLIGENCE</a:t>
            </a:r>
            <a:endParaRPr lang="en-US" sz="36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585D8B7B-5B60-4808-A096-FB24198F96E9}"/>
              </a:ext>
            </a:extLst>
          </p:cNvPr>
          <p:cNvSpPr/>
          <p:nvPr/>
        </p:nvSpPr>
        <p:spPr>
          <a:xfrm>
            <a:off x="4781916" y="4415503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Dr. N MEHALA</a:t>
            </a:r>
            <a:endParaRPr lang="en-IN" sz="24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743662B4-0C28-4203-AEB1-4CC1644B8226}"/>
              </a:ext>
            </a:extLst>
          </p:cNvPr>
          <p:cNvSpPr/>
          <p:nvPr/>
        </p:nvSpPr>
        <p:spPr>
          <a:xfrm>
            <a:off x="4781916" y="4813108"/>
            <a:ext cx="370699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Department of </a:t>
            </a:r>
            <a:r>
              <a:rPr lang="en-US" sz="2400" dirty="0" smtClean="0"/>
              <a:t>Computer Science and </a:t>
            </a:r>
            <a:r>
              <a:rPr lang="en-US" sz="2400" dirty="0"/>
              <a:t>Engineering</a:t>
            </a:r>
            <a:endParaRPr lang="en-IN" sz="240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xmlns="" id="{87008925-27BE-4F37-8F3C-D51A4CE1017D}"/>
              </a:ext>
            </a:extLst>
          </p:cNvPr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xmlns="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xmlns="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1EEB87D2-BD33-43D4-B135-6F0E91C4917A}"/>
              </a:ext>
            </a:extLst>
          </p:cNvPr>
          <p:cNvCxnSpPr>
            <a:cxnSpLocks/>
          </p:cNvCxnSpPr>
          <p:nvPr/>
        </p:nvCxnSpPr>
        <p:spPr>
          <a:xfrm flipV="1">
            <a:off x="4781916" y="4112436"/>
            <a:ext cx="4581449" cy="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xmlns="" id="{66C7B340-EC4A-4D32-8643-325F1D66DF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5722" y="1606241"/>
            <a:ext cx="2369218" cy="3550188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xmlns="" id="{87008925-27BE-4F37-8F3C-D51A4CE1017D}"/>
              </a:ext>
            </a:extLst>
          </p:cNvPr>
          <p:cNvGrpSpPr/>
          <p:nvPr/>
        </p:nvGrpSpPr>
        <p:grpSpPr>
          <a:xfrm rot="10800000">
            <a:off x="10855702" y="266068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xmlns="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xmlns="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3407767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5DFE3490-CF8C-4FDE-9D71-2170861F2A61}"/>
              </a:ext>
            </a:extLst>
          </p:cNvPr>
          <p:cNvSpPr/>
          <p:nvPr/>
        </p:nvSpPr>
        <p:spPr>
          <a:xfrm>
            <a:off x="598883" y="1801921"/>
            <a:ext cx="749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cap="all" dirty="0" smtClean="0"/>
              <a:t>MACHINE INTELLIGENCE</a:t>
            </a:r>
            <a:endParaRPr lang="en-US" sz="3600" b="1" cap="all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34CEFAD4-E477-4E46-B5A6-ADB26E6A2863}"/>
              </a:ext>
            </a:extLst>
          </p:cNvPr>
          <p:cNvSpPr/>
          <p:nvPr/>
        </p:nvSpPr>
        <p:spPr>
          <a:xfrm>
            <a:off x="598883" y="2888778"/>
            <a:ext cx="749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Module 4 [Unsupervised Learning]</a:t>
            </a:r>
            <a:endParaRPr lang="en-IN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585D8B7B-5B60-4808-A096-FB24198F96E9}"/>
              </a:ext>
            </a:extLst>
          </p:cNvPr>
          <p:cNvSpPr/>
          <p:nvPr/>
        </p:nvSpPr>
        <p:spPr>
          <a:xfrm>
            <a:off x="598883" y="5489699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Dr. N MEHALA</a:t>
            </a:r>
            <a:endParaRPr lang="en-IN" sz="24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743662B4-0C28-4203-AEB1-4CC1644B8226}"/>
              </a:ext>
            </a:extLst>
          </p:cNvPr>
          <p:cNvSpPr/>
          <p:nvPr/>
        </p:nvSpPr>
        <p:spPr>
          <a:xfrm>
            <a:off x="598883" y="5887304"/>
            <a:ext cx="74972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Department of </a:t>
            </a:r>
            <a:r>
              <a:rPr lang="en-US" sz="2000" dirty="0" smtClean="0"/>
              <a:t>Computer Science and </a:t>
            </a:r>
            <a:r>
              <a:rPr lang="en-US" sz="2000" dirty="0"/>
              <a:t>Engineering</a:t>
            </a:r>
            <a:endParaRPr lang="en-IN" sz="200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xmlns="" id="{87008925-27BE-4F37-8F3C-D51A4CE1017D}"/>
              </a:ext>
            </a:extLst>
          </p:cNvPr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xmlns="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xmlns="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DD6B6443-C2DA-47C3-A986-5EE935046CC9}"/>
              </a:ext>
            </a:extLst>
          </p:cNvPr>
          <p:cNvCxnSpPr>
            <a:cxnSpLocks/>
          </p:cNvCxnSpPr>
          <p:nvPr/>
        </p:nvCxnSpPr>
        <p:spPr>
          <a:xfrm flipV="1">
            <a:off x="0" y="2596822"/>
            <a:ext cx="7904054" cy="68537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xmlns="" id="{6727F4C1-5802-414C-BEF9-8F8DC7D7B6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953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3919" y="1696837"/>
            <a:ext cx="8227719" cy="4351338"/>
          </a:xfrm>
        </p:spPr>
        <p:txBody>
          <a:bodyPr rtlCol="0">
            <a:normAutofit/>
          </a:bodyPr>
          <a:lstStyle/>
          <a:p>
            <a:pPr marL="533400" indent="-533400">
              <a:defRPr/>
            </a:pPr>
            <a:r>
              <a:rPr lang="en-US" sz="2400" b="1" dirty="0" smtClean="0"/>
              <a:t>Two-step approach: </a:t>
            </a:r>
          </a:p>
          <a:p>
            <a:pPr marL="914400" lvl="1" indent="-457200">
              <a:buFont typeface="Arial" charset="0"/>
              <a:buAutoNum type="arabicPeriod"/>
              <a:defRPr/>
            </a:pPr>
            <a:r>
              <a:rPr lang="en-US" dirty="0" smtClean="0">
                <a:solidFill>
                  <a:srgbClr val="FF0000"/>
                </a:solidFill>
              </a:rPr>
              <a:t>Frequent </a:t>
            </a:r>
            <a:r>
              <a:rPr lang="en-US" dirty="0" err="1" smtClean="0">
                <a:solidFill>
                  <a:srgbClr val="FF0000"/>
                </a:solidFill>
              </a:rPr>
              <a:t>Itemset</a:t>
            </a:r>
            <a:r>
              <a:rPr lang="en-US" dirty="0" smtClean="0">
                <a:solidFill>
                  <a:srgbClr val="FF0000"/>
                </a:solidFill>
              </a:rPr>
              <a:t> Generation</a:t>
            </a:r>
            <a:endParaRPr lang="en-US" dirty="0" smtClean="0"/>
          </a:p>
          <a:p>
            <a:pPr marL="1295400" lvl="2" indent="-381000">
              <a:buFont typeface="Arial" charset="0"/>
              <a:buChar char="–"/>
              <a:defRPr/>
            </a:pPr>
            <a:r>
              <a:rPr lang="en-US" sz="2400" dirty="0" smtClean="0"/>
              <a:t>Generate all </a:t>
            </a:r>
            <a:r>
              <a:rPr lang="en-US" sz="2400" dirty="0" err="1" smtClean="0"/>
              <a:t>itemsets</a:t>
            </a:r>
            <a:r>
              <a:rPr lang="en-US" sz="2400" dirty="0" smtClean="0"/>
              <a:t> whose support </a:t>
            </a:r>
            <a:r>
              <a:rPr lang="en-US" sz="2400" dirty="0" smtClean="0">
                <a:sym typeface="Symbol" pitchFamily="18" charset="2"/>
              </a:rPr>
              <a:t> </a:t>
            </a:r>
            <a:r>
              <a:rPr lang="en-US" sz="2400" dirty="0" err="1" smtClean="0"/>
              <a:t>minsup</a:t>
            </a:r>
            <a:endParaRPr lang="en-US" sz="2400" dirty="0" smtClean="0"/>
          </a:p>
          <a:p>
            <a:pPr marL="1295400" lvl="2" indent="-381000">
              <a:buNone/>
              <a:defRPr/>
            </a:pPr>
            <a:endParaRPr lang="en-US" sz="2400" dirty="0" smtClean="0"/>
          </a:p>
          <a:p>
            <a:pPr marL="914400" lvl="1" indent="-457200">
              <a:buFont typeface="Arial" charset="0"/>
              <a:buAutoNum type="arabicPeriod"/>
              <a:defRPr/>
            </a:pPr>
            <a:r>
              <a:rPr lang="en-US" dirty="0" smtClean="0">
                <a:solidFill>
                  <a:srgbClr val="FF0000"/>
                </a:solidFill>
              </a:rPr>
              <a:t>Rule Generation</a:t>
            </a:r>
            <a:endParaRPr lang="en-US" dirty="0" smtClean="0"/>
          </a:p>
          <a:p>
            <a:pPr marL="1295400" lvl="2" indent="-381000">
              <a:buFont typeface="Arial" charset="0"/>
              <a:buChar char="–"/>
              <a:defRPr/>
            </a:pPr>
            <a:r>
              <a:rPr lang="en-US" sz="2400" dirty="0" smtClean="0"/>
              <a:t>Generate high confidence rules from each frequent </a:t>
            </a:r>
            <a:r>
              <a:rPr lang="en-US" sz="2400" dirty="0" err="1" smtClean="0"/>
              <a:t>itemset</a:t>
            </a:r>
            <a:r>
              <a:rPr lang="en-US" sz="2400" dirty="0" smtClean="0"/>
              <a:t>, where each rule is a binary partitioning of a frequent </a:t>
            </a:r>
            <a:r>
              <a:rPr lang="en-US" sz="2400" dirty="0" err="1" smtClean="0"/>
              <a:t>itemset</a:t>
            </a:r>
            <a:endParaRPr lang="en-US" sz="2400" dirty="0" smtClean="0"/>
          </a:p>
          <a:p>
            <a:pPr marL="533400" indent="-533400">
              <a:defRPr/>
            </a:pPr>
            <a:endParaRPr lang="en-US" sz="2400" dirty="0" smtClean="0"/>
          </a:p>
          <a:p>
            <a:pPr marL="533400" indent="-533400">
              <a:buNone/>
              <a:defRPr/>
            </a:pPr>
            <a:endParaRPr lang="en-US" sz="2400" dirty="0" smtClean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rgbClr val="DFA267"/>
                </a:solidFill>
              </a:rPr>
              <a:t>Mining Association Rules</a:t>
            </a:r>
            <a:endParaRPr lang="en-IN" sz="2400" b="1" dirty="0">
              <a:solidFill>
                <a:srgbClr val="DFA267"/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MACHINE INTELLIGENCE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5194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5DFE3490-CF8C-4FDE-9D71-2170861F2A61}"/>
              </a:ext>
            </a:extLst>
          </p:cNvPr>
          <p:cNvSpPr/>
          <p:nvPr/>
        </p:nvSpPr>
        <p:spPr>
          <a:xfrm>
            <a:off x="598883" y="1801921"/>
            <a:ext cx="749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cap="all" dirty="0" smtClean="0"/>
              <a:t>MACHINE INTELLIGENCE</a:t>
            </a:r>
            <a:endParaRPr lang="en-US" sz="3600" b="1" cap="all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34CEFAD4-E477-4E46-B5A6-ADB26E6A2863}"/>
              </a:ext>
            </a:extLst>
          </p:cNvPr>
          <p:cNvSpPr/>
          <p:nvPr/>
        </p:nvSpPr>
        <p:spPr>
          <a:xfrm>
            <a:off x="598883" y="2888778"/>
            <a:ext cx="749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Module 4 [Unsupervised Learning]</a:t>
            </a:r>
            <a:endParaRPr lang="en-IN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585D8B7B-5B60-4808-A096-FB24198F96E9}"/>
              </a:ext>
            </a:extLst>
          </p:cNvPr>
          <p:cNvSpPr/>
          <p:nvPr/>
        </p:nvSpPr>
        <p:spPr>
          <a:xfrm>
            <a:off x="598883" y="5489699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Dr. N MEHALA</a:t>
            </a:r>
            <a:endParaRPr lang="en-IN" sz="24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743662B4-0C28-4203-AEB1-4CC1644B8226}"/>
              </a:ext>
            </a:extLst>
          </p:cNvPr>
          <p:cNvSpPr/>
          <p:nvPr/>
        </p:nvSpPr>
        <p:spPr>
          <a:xfrm>
            <a:off x="598883" y="5887304"/>
            <a:ext cx="74972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Department of </a:t>
            </a:r>
            <a:r>
              <a:rPr lang="en-US" sz="2000" dirty="0" smtClean="0"/>
              <a:t>Computer Science and </a:t>
            </a:r>
            <a:r>
              <a:rPr lang="en-US" sz="2000" dirty="0"/>
              <a:t>Engineering</a:t>
            </a:r>
            <a:endParaRPr lang="en-IN" sz="200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xmlns="" id="{87008925-27BE-4F37-8F3C-D51A4CE1017D}"/>
              </a:ext>
            </a:extLst>
          </p:cNvPr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xmlns="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xmlns="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DD6B6443-C2DA-47C3-A986-5EE935046CC9}"/>
              </a:ext>
            </a:extLst>
          </p:cNvPr>
          <p:cNvCxnSpPr>
            <a:cxnSpLocks/>
          </p:cNvCxnSpPr>
          <p:nvPr/>
        </p:nvCxnSpPr>
        <p:spPr>
          <a:xfrm flipV="1">
            <a:off x="0" y="2596822"/>
            <a:ext cx="7904054" cy="68537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xmlns="" id="{6727F4C1-5802-414C-BEF9-8F8DC7D7B6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512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3919" y="1696837"/>
            <a:ext cx="8227719" cy="4351338"/>
          </a:xfrm>
        </p:spPr>
        <p:txBody>
          <a:bodyPr rtlCol="0">
            <a:normAutofit/>
          </a:bodyPr>
          <a:lstStyle/>
          <a:p>
            <a:pPr marL="457200" lvl="1" indent="0">
              <a:buNone/>
              <a:defRPr/>
            </a:pPr>
            <a:r>
              <a:rPr lang="en-US" dirty="0" smtClean="0">
                <a:solidFill>
                  <a:srgbClr val="FF0000"/>
                </a:solidFill>
              </a:rPr>
              <a:t>Frequent </a:t>
            </a:r>
            <a:r>
              <a:rPr lang="en-US" dirty="0" err="1" smtClean="0">
                <a:solidFill>
                  <a:srgbClr val="FF0000"/>
                </a:solidFill>
              </a:rPr>
              <a:t>Itemset</a:t>
            </a:r>
            <a:r>
              <a:rPr lang="en-US" dirty="0" smtClean="0">
                <a:solidFill>
                  <a:srgbClr val="FF0000"/>
                </a:solidFill>
              </a:rPr>
              <a:t> Generation</a:t>
            </a:r>
            <a:endParaRPr lang="en-US" dirty="0" smtClean="0"/>
          </a:p>
          <a:p>
            <a:pPr marL="1295400" lvl="2" indent="-381000">
              <a:buFont typeface="Arial" charset="0"/>
              <a:buChar char="–"/>
              <a:defRPr/>
            </a:pPr>
            <a:r>
              <a:rPr lang="en-US" sz="2400" dirty="0" smtClean="0"/>
              <a:t>Generate all </a:t>
            </a:r>
            <a:r>
              <a:rPr lang="en-US" sz="2400" dirty="0" err="1" smtClean="0"/>
              <a:t>itemsets</a:t>
            </a:r>
            <a:r>
              <a:rPr lang="en-US" sz="2400" dirty="0" smtClean="0"/>
              <a:t> whose support </a:t>
            </a:r>
            <a:r>
              <a:rPr lang="en-US" sz="2400" dirty="0" smtClean="0">
                <a:sym typeface="Symbol" pitchFamily="18" charset="2"/>
              </a:rPr>
              <a:t> </a:t>
            </a:r>
            <a:r>
              <a:rPr lang="en-US" sz="2400" dirty="0" err="1" smtClean="0"/>
              <a:t>minsup</a:t>
            </a:r>
            <a:endParaRPr lang="en-US" sz="2400" dirty="0" smtClean="0"/>
          </a:p>
          <a:p>
            <a:pPr marL="1295400" lvl="2" indent="-381000">
              <a:buNone/>
              <a:defRPr/>
            </a:pPr>
            <a:endParaRPr lang="en-US" sz="2400" dirty="0" smtClean="0"/>
          </a:p>
          <a:p>
            <a:pPr marL="533400" indent="-533400">
              <a:buAutoNum type="arabicPeriod"/>
              <a:defRPr/>
            </a:pPr>
            <a:r>
              <a:rPr lang="en-US" sz="2400" b="1" dirty="0" err="1" smtClean="0">
                <a:solidFill>
                  <a:srgbClr val="00B050"/>
                </a:solidFill>
              </a:rPr>
              <a:t>Apriori</a:t>
            </a:r>
            <a:r>
              <a:rPr lang="en-US" sz="2400" b="1" dirty="0" smtClean="0">
                <a:solidFill>
                  <a:srgbClr val="00B050"/>
                </a:solidFill>
              </a:rPr>
              <a:t> Algorithm</a:t>
            </a:r>
          </a:p>
          <a:p>
            <a:pPr marL="533400" indent="-533400">
              <a:buAutoNum type="arabicPeriod"/>
              <a:defRPr/>
            </a:pPr>
            <a:r>
              <a:rPr lang="en-US" sz="2400" b="1" dirty="0" smtClean="0">
                <a:solidFill>
                  <a:srgbClr val="00B050"/>
                </a:solidFill>
              </a:rPr>
              <a:t>FP-Growth Algorithm</a:t>
            </a:r>
          </a:p>
          <a:p>
            <a:pPr marL="533400" indent="-533400">
              <a:buAutoNum type="arabicPeriod"/>
              <a:defRPr/>
            </a:pPr>
            <a:r>
              <a:rPr lang="en-US" sz="2400" dirty="0" smtClean="0"/>
              <a:t>H-Mine</a:t>
            </a:r>
          </a:p>
          <a:p>
            <a:pPr marL="533400" indent="-533400">
              <a:buAutoNum type="arabicPeriod"/>
              <a:defRPr/>
            </a:pPr>
            <a:r>
              <a:rPr lang="en-US" sz="2400" dirty="0" smtClean="0"/>
              <a:t>CLOSET</a:t>
            </a:r>
          </a:p>
          <a:p>
            <a:pPr marL="533400" indent="-533400">
              <a:buAutoNum type="arabicPeriod"/>
              <a:defRPr/>
            </a:pPr>
            <a:r>
              <a:rPr lang="en-US" sz="2400" dirty="0" smtClean="0"/>
              <a:t>CHARM</a:t>
            </a:r>
          </a:p>
          <a:p>
            <a:pPr marL="0" indent="0">
              <a:buNone/>
              <a:defRPr/>
            </a:pPr>
            <a:endParaRPr lang="en-US" sz="2400" dirty="0" smtClean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rgbClr val="DFA267"/>
                </a:solidFill>
              </a:rPr>
              <a:t>Mining Association Rules</a:t>
            </a:r>
            <a:endParaRPr lang="en-IN" sz="2400" b="1" dirty="0">
              <a:solidFill>
                <a:srgbClr val="DFA267"/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MACHINE INTELLIGENCE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4481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519354"/>
            <a:ext cx="4389438" cy="2112488"/>
          </a:xfrm>
        </p:spPr>
        <p:txBody>
          <a:bodyPr>
            <a:noAutofit/>
          </a:bodyPr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en-US" sz="2400" b="1" dirty="0"/>
              <a:t>Converse of the </a:t>
            </a:r>
            <a:r>
              <a:rPr lang="en-US" sz="2400" b="1" dirty="0" err="1"/>
              <a:t>Apriori</a:t>
            </a:r>
            <a:r>
              <a:rPr lang="en-US" sz="2400" b="1" dirty="0"/>
              <a:t> Principle:</a:t>
            </a:r>
            <a:r>
              <a:rPr lang="en-US" sz="2400" dirty="0"/>
              <a:t> </a:t>
            </a:r>
          </a:p>
          <a:p>
            <a:pPr eaLnBrk="1" hangingPunct="1"/>
            <a:r>
              <a:rPr lang="en-US" sz="2400" dirty="0"/>
              <a:t>If an </a:t>
            </a:r>
            <a:r>
              <a:rPr lang="en-US" sz="2400" b="1" dirty="0" err="1"/>
              <a:t>itemset</a:t>
            </a:r>
            <a:r>
              <a:rPr lang="en-US" sz="2400" b="1" dirty="0"/>
              <a:t> </a:t>
            </a:r>
            <a:r>
              <a:rPr lang="en-US" sz="2400" b="1" i="1" dirty="0"/>
              <a:t>x</a:t>
            </a:r>
            <a:r>
              <a:rPr lang="en-US" sz="2400" dirty="0"/>
              <a:t> is </a:t>
            </a:r>
            <a:r>
              <a:rPr lang="en-US" sz="2400" b="1" i="1" dirty="0"/>
              <a:t>not</a:t>
            </a:r>
            <a:r>
              <a:rPr lang="en-US" sz="2400" b="1" dirty="0"/>
              <a:t> </a:t>
            </a:r>
            <a:r>
              <a:rPr lang="en-US" sz="2400" b="1" dirty="0" smtClean="0"/>
              <a:t>frequent</a:t>
            </a:r>
            <a:r>
              <a:rPr lang="en-US" sz="2400" dirty="0" smtClean="0"/>
              <a:t> then</a:t>
            </a:r>
            <a:r>
              <a:rPr lang="en-US" sz="2400" dirty="0"/>
              <a:t>:                     </a:t>
            </a:r>
          </a:p>
          <a:p>
            <a:pPr eaLnBrk="1" hangingPunct="1"/>
            <a:r>
              <a:rPr lang="en-US" sz="2400" b="1" dirty="0"/>
              <a:t>all </a:t>
            </a:r>
            <a:r>
              <a:rPr lang="en-US" sz="2400" b="1" i="1" dirty="0"/>
              <a:t>super</a:t>
            </a:r>
            <a:r>
              <a:rPr lang="en-US" sz="2400" b="1" dirty="0"/>
              <a:t> sets of </a:t>
            </a:r>
            <a:r>
              <a:rPr lang="en-US" sz="2400" b="1" i="1" dirty="0"/>
              <a:t>x</a:t>
            </a:r>
            <a:r>
              <a:rPr lang="en-US" sz="2400" dirty="0"/>
              <a:t> are also </a:t>
            </a:r>
            <a:r>
              <a:rPr lang="en-US" sz="2400" b="1" dirty="0"/>
              <a:t>not frequent</a:t>
            </a:r>
            <a:r>
              <a:rPr lang="en-US" sz="2400" dirty="0"/>
              <a:t> </a:t>
            </a:r>
          </a:p>
          <a:p>
            <a:pPr eaLnBrk="1" hangingPunct="1"/>
            <a:r>
              <a:rPr lang="en-US" sz="2400" b="1" dirty="0"/>
              <a:t>Example:</a:t>
            </a:r>
            <a:r>
              <a:rPr lang="en-US" sz="2400" dirty="0"/>
              <a:t> </a:t>
            </a:r>
            <a:endParaRPr lang="en-US" sz="2400" dirty="0" smtClean="0"/>
          </a:p>
          <a:p>
            <a:pPr eaLnBrk="1" hangingPunct="1"/>
            <a:r>
              <a:rPr lang="en-US" sz="2400" dirty="0" smtClean="0"/>
              <a:t>if </a:t>
            </a:r>
            <a:r>
              <a:rPr lang="en-US" sz="2400" b="1" dirty="0"/>
              <a:t>{</a:t>
            </a:r>
            <a:r>
              <a:rPr lang="en-US" sz="2400" b="1" dirty="0" err="1"/>
              <a:t>a,b</a:t>
            </a:r>
            <a:r>
              <a:rPr lang="en-US" sz="2400" b="1" dirty="0"/>
              <a:t>}</a:t>
            </a:r>
            <a:r>
              <a:rPr lang="en-US" sz="2400" dirty="0"/>
              <a:t> is </a:t>
            </a:r>
            <a:r>
              <a:rPr lang="en-US" sz="2400" b="1" dirty="0"/>
              <a:t>infrequent</a:t>
            </a:r>
            <a:r>
              <a:rPr lang="en-US" sz="2400" dirty="0"/>
              <a:t>, then all its </a:t>
            </a:r>
            <a:r>
              <a:rPr lang="en-US" sz="2400" b="1" dirty="0"/>
              <a:t>super sets</a:t>
            </a:r>
            <a:r>
              <a:rPr lang="en-US" sz="2400" dirty="0"/>
              <a:t> are also </a:t>
            </a:r>
            <a:r>
              <a:rPr lang="en-US" sz="2400" b="1" dirty="0"/>
              <a:t>infrequent</a:t>
            </a:r>
            <a:r>
              <a:rPr lang="en-US" sz="2400" dirty="0"/>
              <a:t>: </a:t>
            </a:r>
          </a:p>
          <a:p>
            <a:pPr lvl="1" eaLnBrk="1" hangingPunct="1">
              <a:buFont typeface="Arial" panose="020B0604020202020204" pitchFamily="34" charset="0"/>
              <a:buNone/>
            </a:pPr>
            <a:endParaRPr lang="en-US" dirty="0" smtClean="0"/>
          </a:p>
          <a:p>
            <a:pPr lvl="4" eaLnBrk="1" hangingPunct="1"/>
            <a:endParaRPr lang="en-US" sz="2400" dirty="0" smtClean="0"/>
          </a:p>
        </p:txBody>
      </p:sp>
      <p:pic>
        <p:nvPicPr>
          <p:cNvPr id="4608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9344" y="1519354"/>
            <a:ext cx="39624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rgbClr val="DFA267"/>
                </a:solidFill>
              </a:rPr>
              <a:t>Applying the </a:t>
            </a:r>
            <a:r>
              <a:rPr lang="en-IN" sz="2400" b="1" dirty="0" err="1" smtClean="0">
                <a:solidFill>
                  <a:srgbClr val="DFA267"/>
                </a:solidFill>
              </a:rPr>
              <a:t>Apriori</a:t>
            </a:r>
            <a:r>
              <a:rPr lang="en-IN" sz="2400" b="1" dirty="0" smtClean="0">
                <a:solidFill>
                  <a:srgbClr val="DFA267"/>
                </a:solidFill>
              </a:rPr>
              <a:t> Principle to Eliminate Candidate Sets</a:t>
            </a:r>
            <a:endParaRPr lang="en-IN" sz="2400" b="1" dirty="0">
              <a:solidFill>
                <a:srgbClr val="DFA267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MACHINE INTELLIGENCE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4299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2"/>
          <p:cNvGrpSpPr>
            <a:grpSpLocks/>
          </p:cNvGrpSpPr>
          <p:nvPr/>
        </p:nvGrpSpPr>
        <p:grpSpPr bwMode="auto">
          <a:xfrm>
            <a:off x="2183361" y="2425700"/>
            <a:ext cx="1073150" cy="457200"/>
            <a:chOff x="1374" y="1432"/>
            <a:chExt cx="676" cy="288"/>
          </a:xfrm>
        </p:grpSpPr>
        <p:sp>
          <p:nvSpPr>
            <p:cNvPr id="10280" name="Text Box 43"/>
            <p:cNvSpPr txBox="1">
              <a:spLocks noChangeArrowheads="1"/>
            </p:cNvSpPr>
            <p:nvPr/>
          </p:nvSpPr>
          <p:spPr bwMode="auto">
            <a:xfrm>
              <a:off x="1374" y="1432"/>
              <a:ext cx="6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sz="2400">
                  <a:latin typeface="Times New Roman" panose="02020603050405020304" pitchFamily="18" charset="0"/>
                </a:rPr>
                <a:t>Scan D</a:t>
              </a:r>
            </a:p>
          </p:txBody>
        </p:sp>
        <p:sp>
          <p:nvSpPr>
            <p:cNvPr id="10281" name="Line 44"/>
            <p:cNvSpPr>
              <a:spLocks noChangeShapeType="1"/>
            </p:cNvSpPr>
            <p:nvPr/>
          </p:nvSpPr>
          <p:spPr bwMode="auto">
            <a:xfrm>
              <a:off x="1447" y="1713"/>
              <a:ext cx="52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3" name="Group 45"/>
          <p:cNvGrpSpPr>
            <a:grpSpLocks/>
          </p:cNvGrpSpPr>
          <p:nvPr/>
        </p:nvGrpSpPr>
        <p:grpSpPr bwMode="auto">
          <a:xfrm>
            <a:off x="2761212" y="1620838"/>
            <a:ext cx="2327275" cy="1947862"/>
            <a:chOff x="1738" y="925"/>
            <a:chExt cx="1466" cy="1227"/>
          </a:xfrm>
        </p:grpSpPr>
        <p:graphicFrame>
          <p:nvGraphicFramePr>
            <p:cNvPr id="10249" name="Object 9"/>
            <p:cNvGraphicFramePr>
              <a:graphicFrameLocks noChangeAspect="1"/>
            </p:cNvGraphicFramePr>
            <p:nvPr/>
          </p:nvGraphicFramePr>
          <p:xfrm>
            <a:off x="2055" y="925"/>
            <a:ext cx="1149" cy="1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242" name="Worksheet" r:id="rId3" imgW="1614240" imgH="2076120" progId="Excel.Sheet.8">
                    <p:embed/>
                  </p:oleObj>
                </mc:Choice>
                <mc:Fallback>
                  <p:oleObj name="Worksheet" r:id="rId3" imgW="1614240" imgH="2076120" progId="Excel.Sheet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55" y="925"/>
                          <a:ext cx="1149" cy="122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79" name="Text Box 47"/>
            <p:cNvSpPr txBox="1">
              <a:spLocks noChangeArrowheads="1"/>
            </p:cNvSpPr>
            <p:nvPr/>
          </p:nvSpPr>
          <p:spPr bwMode="auto">
            <a:xfrm>
              <a:off x="1738" y="1084"/>
              <a:ext cx="3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sz="2400" i="1">
                  <a:latin typeface="Times New Roman" panose="02020603050405020304" pitchFamily="18" charset="0"/>
                </a:rPr>
                <a:t>C</a:t>
              </a:r>
              <a:r>
                <a:rPr lang="en-US" sz="2400" i="1" baseline="-25000">
                  <a:latin typeface="Times New Roman" panose="02020603050405020304" pitchFamily="18" charset="0"/>
                </a:rPr>
                <a:t>1</a:t>
              </a:r>
            </a:p>
          </p:txBody>
        </p:sp>
      </p:grpSp>
      <p:grpSp>
        <p:nvGrpSpPr>
          <p:cNvPr id="4" name="Group 48"/>
          <p:cNvGrpSpPr>
            <a:grpSpLocks/>
          </p:cNvGrpSpPr>
          <p:nvPr/>
        </p:nvGrpSpPr>
        <p:grpSpPr bwMode="auto">
          <a:xfrm>
            <a:off x="5348836" y="1712913"/>
            <a:ext cx="2484438" cy="1662112"/>
            <a:chOff x="3368" y="983"/>
            <a:chExt cx="1565" cy="1047"/>
          </a:xfrm>
        </p:grpSpPr>
        <p:graphicFrame>
          <p:nvGraphicFramePr>
            <p:cNvPr id="10248" name="Object 8"/>
            <p:cNvGraphicFramePr>
              <a:graphicFrameLocks noChangeAspect="1"/>
            </p:cNvGraphicFramePr>
            <p:nvPr/>
          </p:nvGraphicFramePr>
          <p:xfrm>
            <a:off x="3644" y="983"/>
            <a:ext cx="1289" cy="10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243" name="Worksheet" r:id="rId5" imgW="1614240" imgH="1734840" progId="Excel.Sheet.8">
                    <p:embed/>
                  </p:oleObj>
                </mc:Choice>
                <mc:Fallback>
                  <p:oleObj name="Worksheet" r:id="rId5" imgW="1614240" imgH="1734840" progId="Excel.Sheet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44" y="983"/>
                          <a:ext cx="1289" cy="104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78" name="Text Box 50"/>
            <p:cNvSpPr txBox="1">
              <a:spLocks noChangeArrowheads="1"/>
            </p:cNvSpPr>
            <p:nvPr/>
          </p:nvSpPr>
          <p:spPr bwMode="auto">
            <a:xfrm>
              <a:off x="3368" y="985"/>
              <a:ext cx="28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sz="2400" i="1">
                  <a:latin typeface="Times New Roman" panose="02020603050405020304" pitchFamily="18" charset="0"/>
                </a:rPr>
                <a:t>L</a:t>
              </a:r>
              <a:r>
                <a:rPr lang="en-US" sz="2400" i="1" baseline="-25000">
                  <a:latin typeface="Times New Roman" panose="02020603050405020304" pitchFamily="18" charset="0"/>
                </a:rPr>
                <a:t>1</a:t>
              </a:r>
            </a:p>
          </p:txBody>
        </p:sp>
      </p:grpSp>
      <p:grpSp>
        <p:nvGrpSpPr>
          <p:cNvPr id="5" name="Group 51"/>
          <p:cNvGrpSpPr>
            <a:grpSpLocks/>
          </p:cNvGrpSpPr>
          <p:nvPr/>
        </p:nvGrpSpPr>
        <p:grpSpPr bwMode="auto">
          <a:xfrm>
            <a:off x="303761" y="3881438"/>
            <a:ext cx="2228850" cy="1828800"/>
            <a:chOff x="190" y="2349"/>
            <a:chExt cx="1404" cy="1152"/>
          </a:xfrm>
        </p:grpSpPr>
        <p:graphicFrame>
          <p:nvGraphicFramePr>
            <p:cNvPr id="10247" name="Object 7"/>
            <p:cNvGraphicFramePr>
              <a:graphicFrameLocks noChangeAspect="1"/>
            </p:cNvGraphicFramePr>
            <p:nvPr/>
          </p:nvGraphicFramePr>
          <p:xfrm>
            <a:off x="512" y="2366"/>
            <a:ext cx="1082" cy="11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244" name="Worksheet" r:id="rId7" imgW="1576080" imgH="1734840" progId="Excel.Sheet.8">
                    <p:embed/>
                  </p:oleObj>
                </mc:Choice>
                <mc:Fallback>
                  <p:oleObj name="Worksheet" r:id="rId7" imgW="1576080" imgH="1734840" progId="Excel.Sheet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2" y="2366"/>
                          <a:ext cx="1082" cy="113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77" name="Text Box 53"/>
            <p:cNvSpPr txBox="1">
              <a:spLocks noChangeArrowheads="1"/>
            </p:cNvSpPr>
            <p:nvPr/>
          </p:nvSpPr>
          <p:spPr bwMode="auto">
            <a:xfrm>
              <a:off x="190" y="2349"/>
              <a:ext cx="28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sz="2400" i="1">
                  <a:latin typeface="Times New Roman" panose="02020603050405020304" pitchFamily="18" charset="0"/>
                </a:rPr>
                <a:t>L</a:t>
              </a:r>
              <a:r>
                <a:rPr lang="en-US" sz="2400" i="1" baseline="-25000">
                  <a:latin typeface="Times New Roman" panose="02020603050405020304" pitchFamily="18" charset="0"/>
                </a:rPr>
                <a:t>2</a:t>
              </a:r>
            </a:p>
          </p:txBody>
        </p:sp>
      </p:grpSp>
      <p:grpSp>
        <p:nvGrpSpPr>
          <p:cNvPr id="6" name="Group 54"/>
          <p:cNvGrpSpPr>
            <a:grpSpLocks/>
          </p:cNvGrpSpPr>
          <p:nvPr/>
        </p:nvGrpSpPr>
        <p:grpSpPr bwMode="auto">
          <a:xfrm>
            <a:off x="2731049" y="3484564"/>
            <a:ext cx="2208212" cy="2408237"/>
            <a:chOff x="1719" y="2099"/>
            <a:chExt cx="1391" cy="1517"/>
          </a:xfrm>
        </p:grpSpPr>
        <p:graphicFrame>
          <p:nvGraphicFramePr>
            <p:cNvPr id="10246" name="Object 6"/>
            <p:cNvGraphicFramePr>
              <a:graphicFrameLocks noChangeAspect="1"/>
            </p:cNvGraphicFramePr>
            <p:nvPr/>
          </p:nvGraphicFramePr>
          <p:xfrm>
            <a:off x="2016" y="2200"/>
            <a:ext cx="1094" cy="14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245" name="Worksheet" r:id="rId9" imgW="1576080" imgH="2417400" progId="Excel.Sheet.8">
                    <p:embed/>
                  </p:oleObj>
                </mc:Choice>
                <mc:Fallback>
                  <p:oleObj name="Worksheet" r:id="rId9" imgW="1576080" imgH="2417400" progId="Excel.Sheet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16" y="2200"/>
                          <a:ext cx="1094" cy="141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76" name="Text Box 56"/>
            <p:cNvSpPr txBox="1">
              <a:spLocks noChangeArrowheads="1"/>
            </p:cNvSpPr>
            <p:nvPr/>
          </p:nvSpPr>
          <p:spPr bwMode="auto">
            <a:xfrm>
              <a:off x="1719" y="2099"/>
              <a:ext cx="3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sz="2400" i="1">
                  <a:latin typeface="Times New Roman" panose="02020603050405020304" pitchFamily="18" charset="0"/>
                </a:rPr>
                <a:t>C</a:t>
              </a:r>
              <a:r>
                <a:rPr lang="en-US" sz="2400" i="1" baseline="-25000">
                  <a:latin typeface="Times New Roman" panose="02020603050405020304" pitchFamily="18" charset="0"/>
                </a:rPr>
                <a:t>2</a:t>
              </a:r>
            </a:p>
          </p:txBody>
        </p:sp>
      </p:grpSp>
      <p:grpSp>
        <p:nvGrpSpPr>
          <p:cNvPr id="7" name="Group 57"/>
          <p:cNvGrpSpPr>
            <a:grpSpLocks/>
          </p:cNvGrpSpPr>
          <p:nvPr/>
        </p:nvGrpSpPr>
        <p:grpSpPr bwMode="auto">
          <a:xfrm>
            <a:off x="6018761" y="3533776"/>
            <a:ext cx="1714500" cy="2333625"/>
            <a:chOff x="3790" y="2130"/>
            <a:chExt cx="1080" cy="1470"/>
          </a:xfrm>
        </p:grpSpPr>
        <p:graphicFrame>
          <p:nvGraphicFramePr>
            <p:cNvPr id="10245" name="Object 5"/>
            <p:cNvGraphicFramePr>
              <a:graphicFrameLocks noChangeAspect="1"/>
            </p:cNvGraphicFramePr>
            <p:nvPr/>
          </p:nvGraphicFramePr>
          <p:xfrm>
            <a:off x="4164" y="2130"/>
            <a:ext cx="706" cy="14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246" name="Worksheet" r:id="rId11" imgW="987480" imgH="2417400" progId="Excel.Sheet.8">
                    <p:embed/>
                  </p:oleObj>
                </mc:Choice>
                <mc:Fallback>
                  <p:oleObj name="Worksheet" r:id="rId11" imgW="987480" imgH="2417400" progId="Excel.Sheet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64" y="2130"/>
                          <a:ext cx="706" cy="147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75" name="Text Box 59"/>
            <p:cNvSpPr txBox="1">
              <a:spLocks noChangeArrowheads="1"/>
            </p:cNvSpPr>
            <p:nvPr/>
          </p:nvSpPr>
          <p:spPr bwMode="auto">
            <a:xfrm>
              <a:off x="3790" y="2131"/>
              <a:ext cx="3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sz="2400" i="1">
                  <a:latin typeface="Times New Roman" panose="02020603050405020304" pitchFamily="18" charset="0"/>
                </a:rPr>
                <a:t>C</a:t>
              </a:r>
              <a:r>
                <a:rPr lang="en-US" sz="2400" i="1" baseline="-25000">
                  <a:latin typeface="Times New Roman" panose="02020603050405020304" pitchFamily="18" charset="0"/>
                </a:rPr>
                <a:t>2</a:t>
              </a:r>
            </a:p>
          </p:txBody>
        </p:sp>
      </p:grpSp>
      <p:grpSp>
        <p:nvGrpSpPr>
          <p:cNvPr id="8" name="Group 60"/>
          <p:cNvGrpSpPr>
            <a:grpSpLocks/>
          </p:cNvGrpSpPr>
          <p:nvPr/>
        </p:nvGrpSpPr>
        <p:grpSpPr bwMode="auto">
          <a:xfrm>
            <a:off x="5129762" y="3903663"/>
            <a:ext cx="1120775" cy="501650"/>
            <a:chOff x="3230" y="2363"/>
            <a:chExt cx="706" cy="316"/>
          </a:xfrm>
        </p:grpSpPr>
        <p:sp>
          <p:nvSpPr>
            <p:cNvPr id="10273" name="Line 61"/>
            <p:cNvSpPr>
              <a:spLocks noChangeShapeType="1"/>
            </p:cNvSpPr>
            <p:nvPr/>
          </p:nvSpPr>
          <p:spPr bwMode="auto">
            <a:xfrm flipH="1">
              <a:off x="3230" y="2679"/>
              <a:ext cx="70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0274" name="Text Box 62"/>
            <p:cNvSpPr txBox="1">
              <a:spLocks noChangeArrowheads="1"/>
            </p:cNvSpPr>
            <p:nvPr/>
          </p:nvSpPr>
          <p:spPr bwMode="auto">
            <a:xfrm>
              <a:off x="3243" y="2363"/>
              <a:ext cx="6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sz="2400">
                  <a:latin typeface="Times New Roman" panose="02020603050405020304" pitchFamily="18" charset="0"/>
                </a:rPr>
                <a:t>Scan D</a:t>
              </a:r>
            </a:p>
          </p:txBody>
        </p:sp>
      </p:grpSp>
      <p:sp>
        <p:nvSpPr>
          <p:cNvPr id="22591" name="AutoShape 63"/>
          <p:cNvSpPr>
            <a:spLocks noChangeArrowheads="1"/>
          </p:cNvSpPr>
          <p:nvPr/>
        </p:nvSpPr>
        <p:spPr bwMode="auto">
          <a:xfrm>
            <a:off x="7863437" y="3465790"/>
            <a:ext cx="627063" cy="369332"/>
          </a:xfrm>
          <a:prstGeom prst="curvedLeftArrow">
            <a:avLst>
              <a:gd name="adj1" fmla="val 27291"/>
              <a:gd name="adj2" fmla="val 54582"/>
              <a:gd name="adj3" fmla="val 33333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>
              <a:latin typeface="Calibri" panose="020F0502020204030204" pitchFamily="34" charset="0"/>
            </a:endParaRPr>
          </a:p>
        </p:txBody>
      </p:sp>
      <p:grpSp>
        <p:nvGrpSpPr>
          <p:cNvPr id="9" name="Group 64"/>
          <p:cNvGrpSpPr>
            <a:grpSpLocks/>
          </p:cNvGrpSpPr>
          <p:nvPr/>
        </p:nvGrpSpPr>
        <p:grpSpPr bwMode="auto">
          <a:xfrm>
            <a:off x="700636" y="5954713"/>
            <a:ext cx="1593850" cy="819150"/>
            <a:chOff x="440" y="3655"/>
            <a:chExt cx="1004" cy="516"/>
          </a:xfrm>
        </p:grpSpPr>
        <p:sp>
          <p:nvSpPr>
            <p:cNvPr id="10272" name="Text Box 65"/>
            <p:cNvSpPr txBox="1">
              <a:spLocks noChangeArrowheads="1"/>
            </p:cNvSpPr>
            <p:nvPr/>
          </p:nvSpPr>
          <p:spPr bwMode="auto">
            <a:xfrm>
              <a:off x="440" y="3655"/>
              <a:ext cx="3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sz="2400" i="1">
                  <a:latin typeface="Times New Roman" panose="02020603050405020304" pitchFamily="18" charset="0"/>
                </a:rPr>
                <a:t>C</a:t>
              </a:r>
              <a:r>
                <a:rPr lang="en-US" sz="2400" i="1" baseline="-25000">
                  <a:latin typeface="Times New Roman" panose="02020603050405020304" pitchFamily="18" charset="0"/>
                </a:rPr>
                <a:t>3</a:t>
              </a:r>
            </a:p>
          </p:txBody>
        </p:sp>
        <p:graphicFrame>
          <p:nvGraphicFramePr>
            <p:cNvPr id="10244" name="Object 4"/>
            <p:cNvGraphicFramePr>
              <a:graphicFrameLocks noChangeAspect="1"/>
            </p:cNvGraphicFramePr>
            <p:nvPr/>
          </p:nvGraphicFramePr>
          <p:xfrm>
            <a:off x="735" y="3682"/>
            <a:ext cx="709" cy="4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247" name="Worksheet" r:id="rId13" imgW="987480" imgH="711000" progId="Excel.Sheet.8">
                    <p:embed/>
                  </p:oleObj>
                </mc:Choice>
                <mc:Fallback>
                  <p:oleObj name="Worksheet" r:id="rId13" imgW="987480" imgH="711000" progId="Excel.Sheet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35" y="3682"/>
                          <a:ext cx="709" cy="48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" name="Group 67"/>
          <p:cNvGrpSpPr>
            <a:grpSpLocks/>
          </p:cNvGrpSpPr>
          <p:nvPr/>
        </p:nvGrpSpPr>
        <p:grpSpPr bwMode="auto">
          <a:xfrm>
            <a:off x="2537375" y="6034088"/>
            <a:ext cx="1692275" cy="457200"/>
            <a:chOff x="1597" y="3705"/>
            <a:chExt cx="1066" cy="288"/>
          </a:xfrm>
        </p:grpSpPr>
        <p:sp>
          <p:nvSpPr>
            <p:cNvPr id="10270" name="Line 68"/>
            <p:cNvSpPr>
              <a:spLocks noChangeShapeType="1"/>
            </p:cNvSpPr>
            <p:nvPr/>
          </p:nvSpPr>
          <p:spPr bwMode="auto">
            <a:xfrm>
              <a:off x="1597" y="3968"/>
              <a:ext cx="106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0271" name="Text Box 69"/>
            <p:cNvSpPr txBox="1">
              <a:spLocks noChangeArrowheads="1"/>
            </p:cNvSpPr>
            <p:nvPr/>
          </p:nvSpPr>
          <p:spPr bwMode="auto">
            <a:xfrm>
              <a:off x="1721" y="3705"/>
              <a:ext cx="6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sz="2400">
                  <a:latin typeface="Times New Roman" panose="02020603050405020304" pitchFamily="18" charset="0"/>
                </a:rPr>
                <a:t>Scan D</a:t>
              </a:r>
            </a:p>
          </p:txBody>
        </p:sp>
      </p:grpSp>
      <p:grpSp>
        <p:nvGrpSpPr>
          <p:cNvPr id="11" name="Group 70"/>
          <p:cNvGrpSpPr>
            <a:grpSpLocks/>
          </p:cNvGrpSpPr>
          <p:nvPr/>
        </p:nvGrpSpPr>
        <p:grpSpPr bwMode="auto">
          <a:xfrm>
            <a:off x="4116937" y="5943601"/>
            <a:ext cx="2208213" cy="855663"/>
            <a:chOff x="2592" y="3648"/>
            <a:chExt cx="1391" cy="539"/>
          </a:xfrm>
        </p:grpSpPr>
        <p:sp>
          <p:nvSpPr>
            <p:cNvPr id="10269" name="Text Box 71"/>
            <p:cNvSpPr txBox="1">
              <a:spLocks noChangeArrowheads="1"/>
            </p:cNvSpPr>
            <p:nvPr/>
          </p:nvSpPr>
          <p:spPr bwMode="auto">
            <a:xfrm>
              <a:off x="2592" y="3648"/>
              <a:ext cx="28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sz="2400" i="1">
                  <a:latin typeface="Times New Roman" panose="02020603050405020304" pitchFamily="18" charset="0"/>
                </a:rPr>
                <a:t>L</a:t>
              </a:r>
              <a:r>
                <a:rPr lang="en-US" sz="2400" i="1" baseline="-25000">
                  <a:latin typeface="Times New Roman" panose="02020603050405020304" pitchFamily="18" charset="0"/>
                </a:rPr>
                <a:t>3</a:t>
              </a:r>
            </a:p>
          </p:txBody>
        </p:sp>
        <p:graphicFrame>
          <p:nvGraphicFramePr>
            <p:cNvPr id="10243" name="Object 3"/>
            <p:cNvGraphicFramePr>
              <a:graphicFrameLocks noChangeAspect="1"/>
            </p:cNvGraphicFramePr>
            <p:nvPr/>
          </p:nvGraphicFramePr>
          <p:xfrm>
            <a:off x="2878" y="3676"/>
            <a:ext cx="1105" cy="5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248" name="Worksheet" r:id="rId15" imgW="1576080" imgH="701640" progId="Excel.Sheet.8">
                    <p:embed/>
                  </p:oleObj>
                </mc:Choice>
                <mc:Fallback>
                  <p:oleObj name="Worksheet" r:id="rId15" imgW="1576080" imgH="701640" progId="Excel.Sheet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78" y="3676"/>
                          <a:ext cx="1105" cy="51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2601" name="AutoShape 73"/>
          <p:cNvSpPr>
            <a:spLocks noChangeArrowheads="1"/>
          </p:cNvSpPr>
          <p:nvPr/>
        </p:nvSpPr>
        <p:spPr bwMode="auto">
          <a:xfrm>
            <a:off x="203750" y="5439053"/>
            <a:ext cx="184731" cy="369332"/>
          </a:xfrm>
          <a:prstGeom prst="curvedRightArrow">
            <a:avLst>
              <a:gd name="adj1" fmla="val 56619"/>
              <a:gd name="adj2" fmla="val 113237"/>
              <a:gd name="adj3" fmla="val 33333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>
              <a:latin typeface="Calibri" panose="020F0502020204030204" pitchFamily="34" charset="0"/>
            </a:endParaRPr>
          </a:p>
        </p:txBody>
      </p:sp>
      <p:sp>
        <p:nvSpPr>
          <p:cNvPr id="22602" name="Line 74"/>
          <p:cNvSpPr>
            <a:spLocks noChangeShapeType="1"/>
          </p:cNvSpPr>
          <p:nvPr/>
        </p:nvSpPr>
        <p:spPr bwMode="auto">
          <a:xfrm>
            <a:off x="5183736" y="2590800"/>
            <a:ext cx="5270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2603" name="Line 75"/>
          <p:cNvSpPr>
            <a:spLocks noChangeShapeType="1"/>
          </p:cNvSpPr>
          <p:nvPr/>
        </p:nvSpPr>
        <p:spPr bwMode="auto">
          <a:xfrm flipH="1">
            <a:off x="2669136" y="4800600"/>
            <a:ext cx="381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12" name="Group 76"/>
          <p:cNvGrpSpPr>
            <a:grpSpLocks/>
          </p:cNvGrpSpPr>
          <p:nvPr/>
        </p:nvGrpSpPr>
        <p:grpSpPr bwMode="auto">
          <a:xfrm>
            <a:off x="305349" y="1447800"/>
            <a:ext cx="1814512" cy="2120900"/>
            <a:chOff x="191" y="816"/>
            <a:chExt cx="1143" cy="1336"/>
          </a:xfrm>
        </p:grpSpPr>
        <p:graphicFrame>
          <p:nvGraphicFramePr>
            <p:cNvPr id="10242" name="Object 2"/>
            <p:cNvGraphicFramePr>
              <a:graphicFrameLocks noChangeAspect="1"/>
            </p:cNvGraphicFramePr>
            <p:nvPr/>
          </p:nvGraphicFramePr>
          <p:xfrm>
            <a:off x="191" y="1131"/>
            <a:ext cx="1143" cy="10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249" name="Worksheet" r:id="rId17" imgW="1661760" imgH="1734840" progId="Excel.Sheet.8">
                    <p:embed/>
                  </p:oleObj>
                </mc:Choice>
                <mc:Fallback>
                  <p:oleObj name="Worksheet" r:id="rId17" imgW="1661760" imgH="1734840" progId="Excel.Sheet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1" y="1131"/>
                          <a:ext cx="1143" cy="102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68" name="Text Box 78"/>
            <p:cNvSpPr txBox="1">
              <a:spLocks noChangeArrowheads="1"/>
            </p:cNvSpPr>
            <p:nvPr/>
          </p:nvSpPr>
          <p:spPr bwMode="auto">
            <a:xfrm>
              <a:off x="240" y="816"/>
              <a:ext cx="1006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sz="2400">
                  <a:latin typeface="Times New Roman" panose="02020603050405020304" pitchFamily="18" charset="0"/>
                </a:rPr>
                <a:t>Database D</a:t>
              </a:r>
            </a:p>
          </p:txBody>
        </p:sp>
      </p:grpSp>
      <p:sp>
        <p:nvSpPr>
          <p:cNvPr id="22607" name="Text Box 79"/>
          <p:cNvSpPr txBox="1">
            <a:spLocks noChangeArrowheads="1"/>
          </p:cNvSpPr>
          <p:nvPr/>
        </p:nvSpPr>
        <p:spPr bwMode="auto">
          <a:xfrm>
            <a:off x="5998276" y="860769"/>
            <a:ext cx="248016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sz="2400" dirty="0">
                <a:latin typeface="Calibri" panose="020F0502020204030204" pitchFamily="34" charset="0"/>
              </a:rPr>
              <a:t>Min support =50%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rgbClr val="DFA267"/>
                </a:solidFill>
              </a:rPr>
              <a:t>The </a:t>
            </a:r>
            <a:r>
              <a:rPr lang="en-IN" sz="2400" b="1" dirty="0" err="1" smtClean="0">
                <a:solidFill>
                  <a:srgbClr val="DFA267"/>
                </a:solidFill>
              </a:rPr>
              <a:t>Apriori</a:t>
            </a:r>
            <a:r>
              <a:rPr lang="en-IN" sz="2400" b="1" dirty="0" smtClean="0">
                <a:solidFill>
                  <a:srgbClr val="DFA267"/>
                </a:solidFill>
              </a:rPr>
              <a:t> Algorithm - Example</a:t>
            </a:r>
            <a:endParaRPr lang="en-IN" sz="2400" b="1" dirty="0">
              <a:solidFill>
                <a:srgbClr val="DFA267"/>
              </a:solidFill>
            </a:endParaRP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Picture 44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MACHINE INTELLIGENCE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-85014" y="4280427"/>
            <a:ext cx="20602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{ 1 2 3 5}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{1 2 3}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{1 3 5}</a:t>
            </a:r>
          </a:p>
          <a:p>
            <a:r>
              <a:rPr lang="en-US" b="1" dirty="0" smtClean="0">
                <a:solidFill>
                  <a:srgbClr val="00B050"/>
                </a:solidFill>
              </a:rPr>
              <a:t>{2 3 5}</a:t>
            </a:r>
            <a:endParaRPr lang="en-U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1216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22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22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7" dur="500"/>
                                        <p:tgtEl>
                                          <p:spTgt spid="22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1" dur="500"/>
                                        <p:tgtEl>
                                          <p:spTgt spid="22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91" grpId="0" animBg="1"/>
      <p:bldP spid="22601" grpId="0" animBg="1"/>
      <p:bldP spid="22602" grpId="0" animBg="1"/>
      <p:bldP spid="22603" grpId="0" animBg="1"/>
      <p:bldP spid="22607" grpId="0"/>
      <p:bldP spid="1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6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079012"/>
              </p:ext>
            </p:extLst>
          </p:nvPr>
        </p:nvGraphicFramePr>
        <p:xfrm>
          <a:off x="1" y="1595554"/>
          <a:ext cx="2289175" cy="2498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16" name="Document" r:id="rId3" imgW="2289960" imgH="2495520" progId="Word.Document.8">
                  <p:embed/>
                </p:oleObj>
              </mc:Choice>
              <mc:Fallback>
                <p:oleObj name="Document" r:id="rId3" imgW="2289960" imgH="249552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" y="1595554"/>
                        <a:ext cx="2289175" cy="2498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0678029"/>
              </p:ext>
            </p:extLst>
          </p:nvPr>
        </p:nvGraphicFramePr>
        <p:xfrm>
          <a:off x="3048000" y="2357553"/>
          <a:ext cx="3327400" cy="2128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17" name="Document" r:id="rId5" imgW="3328560" imgH="2008800" progId="Word.Document.8">
                  <p:embed/>
                </p:oleObj>
              </mc:Choice>
              <mc:Fallback>
                <p:oleObj name="Document" r:id="rId5" imgW="3328560" imgH="200880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2357553"/>
                        <a:ext cx="3327400" cy="2128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8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287375"/>
              </p:ext>
            </p:extLst>
          </p:nvPr>
        </p:nvGraphicFramePr>
        <p:xfrm>
          <a:off x="4572001" y="4795953"/>
          <a:ext cx="3800475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18" name="Document" r:id="rId7" imgW="3124080" imgH="840600" progId="Word.Document.8">
                  <p:embed/>
                </p:oleObj>
              </mc:Choice>
              <mc:Fallback>
                <p:oleObj name="Document" r:id="rId7" imgW="3124080" imgH="84060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1" y="4795953"/>
                        <a:ext cx="3800475" cy="781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0" name="Text Box 6"/>
          <p:cNvSpPr txBox="1">
            <a:spLocks noChangeArrowheads="1"/>
          </p:cNvSpPr>
          <p:nvPr/>
        </p:nvSpPr>
        <p:spPr bwMode="auto">
          <a:xfrm>
            <a:off x="2209801" y="1519354"/>
            <a:ext cx="244938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sz="2400" dirty="0">
                <a:latin typeface="+mn-lt"/>
              </a:rPr>
              <a:t>Items (1-itemsets)</a:t>
            </a:r>
          </a:p>
        </p:txBody>
      </p:sp>
      <p:sp>
        <p:nvSpPr>
          <p:cNvPr id="11271" name="Text Box 7"/>
          <p:cNvSpPr txBox="1">
            <a:spLocks noChangeArrowheads="1"/>
          </p:cNvSpPr>
          <p:nvPr/>
        </p:nvSpPr>
        <p:spPr bwMode="auto">
          <a:xfrm>
            <a:off x="5785834" y="2025099"/>
            <a:ext cx="2585804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sz="2400" dirty="0">
                <a:latin typeface="+mn-lt"/>
              </a:rPr>
              <a:t>Pairs (2-itemsets)</a:t>
            </a:r>
          </a:p>
          <a:p>
            <a:pPr eaLnBrk="1" hangingPunct="1"/>
            <a:r>
              <a:rPr lang="en-US" sz="2400" dirty="0" smtClean="0">
                <a:latin typeface="+mn-lt"/>
              </a:rPr>
              <a:t>(</a:t>
            </a:r>
            <a:r>
              <a:rPr lang="en-US" sz="2400" dirty="0">
                <a:latin typeface="+mn-lt"/>
              </a:rPr>
              <a:t>No need to generate</a:t>
            </a:r>
            <a:br>
              <a:rPr lang="en-US" sz="2400" dirty="0">
                <a:latin typeface="+mn-lt"/>
              </a:rPr>
            </a:br>
            <a:r>
              <a:rPr lang="en-US" sz="2400" dirty="0">
                <a:latin typeface="+mn-lt"/>
              </a:rPr>
              <a:t>candidates involving Coke</a:t>
            </a:r>
            <a:br>
              <a:rPr lang="en-US" sz="2400" dirty="0">
                <a:latin typeface="+mn-lt"/>
              </a:rPr>
            </a:br>
            <a:r>
              <a:rPr lang="en-US" sz="2400" dirty="0">
                <a:latin typeface="+mn-lt"/>
              </a:rPr>
              <a:t>or Eggs)</a:t>
            </a:r>
          </a:p>
        </p:txBody>
      </p:sp>
      <p:sp>
        <p:nvSpPr>
          <p:cNvPr id="11272" name="Text Box 8"/>
          <p:cNvSpPr txBox="1">
            <a:spLocks noChangeArrowheads="1"/>
          </p:cNvSpPr>
          <p:nvPr/>
        </p:nvSpPr>
        <p:spPr bwMode="auto">
          <a:xfrm>
            <a:off x="6066069" y="4429240"/>
            <a:ext cx="267079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sz="2400" dirty="0">
                <a:latin typeface="+mn-lt"/>
              </a:rPr>
              <a:t>Triplets (3-itemsets)</a:t>
            </a:r>
          </a:p>
        </p:txBody>
      </p:sp>
      <p:sp>
        <p:nvSpPr>
          <p:cNvPr id="11273" name="Line 9"/>
          <p:cNvSpPr>
            <a:spLocks noChangeShapeType="1"/>
          </p:cNvSpPr>
          <p:nvPr/>
        </p:nvSpPr>
        <p:spPr bwMode="auto">
          <a:xfrm>
            <a:off x="5105400" y="4262553"/>
            <a:ext cx="304800" cy="304800"/>
          </a:xfrm>
          <a:prstGeom prst="line">
            <a:avLst/>
          </a:prstGeom>
          <a:noFill/>
          <a:ln w="73025" cmpd="tri">
            <a:solidFill>
              <a:srgbClr val="CC0000"/>
            </a:solidFill>
            <a:round/>
            <a:headEnd/>
            <a:tailEnd type="arrow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" name="Line 10"/>
          <p:cNvSpPr>
            <a:spLocks noChangeShapeType="1"/>
          </p:cNvSpPr>
          <p:nvPr/>
        </p:nvSpPr>
        <p:spPr bwMode="auto">
          <a:xfrm>
            <a:off x="2514600" y="2205153"/>
            <a:ext cx="304800" cy="304800"/>
          </a:xfrm>
          <a:prstGeom prst="line">
            <a:avLst/>
          </a:prstGeom>
          <a:noFill/>
          <a:ln w="73025" cmpd="tri">
            <a:solidFill>
              <a:srgbClr val="CC0000"/>
            </a:solidFill>
            <a:round/>
            <a:headEnd/>
            <a:tailEnd type="arrow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6" name="Text Box 12"/>
          <p:cNvSpPr txBox="1">
            <a:spLocks noChangeArrowheads="1"/>
          </p:cNvSpPr>
          <p:nvPr/>
        </p:nvSpPr>
        <p:spPr bwMode="auto">
          <a:xfrm>
            <a:off x="191376" y="3992034"/>
            <a:ext cx="2917786" cy="461665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2400" dirty="0">
                <a:latin typeface="+mn-lt"/>
              </a:rPr>
              <a:t>Minimum Support = 3</a:t>
            </a:r>
          </a:p>
        </p:txBody>
      </p:sp>
      <p:sp>
        <p:nvSpPr>
          <p:cNvPr id="11277" name="Text Box 13"/>
          <p:cNvSpPr txBox="1">
            <a:spLocks noChangeArrowheads="1"/>
          </p:cNvSpPr>
          <p:nvPr/>
        </p:nvSpPr>
        <p:spPr bwMode="auto">
          <a:xfrm>
            <a:off x="0" y="4743566"/>
            <a:ext cx="3227388" cy="120015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dirty="0">
                <a:latin typeface="Tahoma" panose="020B0604030504040204" pitchFamily="34" charset="0"/>
              </a:rPr>
              <a:t>If every subset is considered, </a:t>
            </a:r>
          </a:p>
          <a:p>
            <a:pPr eaLnBrk="1" hangingPunct="1"/>
            <a:r>
              <a:rPr lang="en-US" dirty="0">
                <a:latin typeface="Tahoma" panose="020B0604030504040204" pitchFamily="34" charset="0"/>
              </a:rPr>
              <a:t>	</a:t>
            </a:r>
            <a:r>
              <a:rPr lang="en-US" baseline="30000" dirty="0">
                <a:latin typeface="Tahoma" panose="020B0604030504040204" pitchFamily="34" charset="0"/>
              </a:rPr>
              <a:t>6</a:t>
            </a:r>
            <a:r>
              <a:rPr lang="en-US" dirty="0">
                <a:latin typeface="Tahoma" panose="020B0604030504040204" pitchFamily="34" charset="0"/>
              </a:rPr>
              <a:t>C</a:t>
            </a:r>
            <a:r>
              <a:rPr lang="en-US" baseline="-25000" dirty="0">
                <a:latin typeface="Tahoma" panose="020B0604030504040204" pitchFamily="34" charset="0"/>
              </a:rPr>
              <a:t>1</a:t>
            </a:r>
            <a:r>
              <a:rPr lang="en-US" dirty="0">
                <a:latin typeface="Tahoma" panose="020B0604030504040204" pitchFamily="34" charset="0"/>
              </a:rPr>
              <a:t> + </a:t>
            </a:r>
            <a:r>
              <a:rPr lang="en-US" baseline="30000" dirty="0">
                <a:latin typeface="Tahoma" panose="020B0604030504040204" pitchFamily="34" charset="0"/>
              </a:rPr>
              <a:t>6</a:t>
            </a:r>
            <a:r>
              <a:rPr lang="en-US" dirty="0">
                <a:latin typeface="Tahoma" panose="020B0604030504040204" pitchFamily="34" charset="0"/>
              </a:rPr>
              <a:t>C</a:t>
            </a:r>
            <a:r>
              <a:rPr lang="en-US" baseline="-25000" dirty="0">
                <a:latin typeface="Tahoma" panose="020B0604030504040204" pitchFamily="34" charset="0"/>
              </a:rPr>
              <a:t>2</a:t>
            </a:r>
            <a:r>
              <a:rPr lang="en-US" dirty="0">
                <a:latin typeface="Tahoma" panose="020B0604030504040204" pitchFamily="34" charset="0"/>
              </a:rPr>
              <a:t> + </a:t>
            </a:r>
            <a:r>
              <a:rPr lang="en-US" baseline="30000" dirty="0">
                <a:latin typeface="Tahoma" panose="020B0604030504040204" pitchFamily="34" charset="0"/>
              </a:rPr>
              <a:t>6</a:t>
            </a:r>
            <a:r>
              <a:rPr lang="en-US" dirty="0">
                <a:latin typeface="Tahoma" panose="020B0604030504040204" pitchFamily="34" charset="0"/>
              </a:rPr>
              <a:t>C</a:t>
            </a:r>
            <a:r>
              <a:rPr lang="en-US" baseline="-25000" dirty="0">
                <a:latin typeface="Tahoma" panose="020B0604030504040204" pitchFamily="34" charset="0"/>
              </a:rPr>
              <a:t>3</a:t>
            </a:r>
            <a:r>
              <a:rPr lang="en-US" dirty="0">
                <a:latin typeface="Tahoma" panose="020B0604030504040204" pitchFamily="34" charset="0"/>
              </a:rPr>
              <a:t> = 41</a:t>
            </a:r>
          </a:p>
          <a:p>
            <a:pPr eaLnBrk="1" hangingPunct="1"/>
            <a:r>
              <a:rPr lang="en-US" dirty="0">
                <a:latin typeface="Tahoma" panose="020B0604030504040204" pitchFamily="34" charset="0"/>
              </a:rPr>
              <a:t>With support-based pruning,</a:t>
            </a:r>
          </a:p>
          <a:p>
            <a:pPr eaLnBrk="1" hangingPunct="1"/>
            <a:r>
              <a:rPr lang="en-US" dirty="0">
                <a:latin typeface="Tahoma" panose="020B0604030504040204" pitchFamily="34" charset="0"/>
              </a:rPr>
              <a:t>	6 + 6 + 1 = 13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rgbClr val="DFA267"/>
                </a:solidFill>
              </a:rPr>
              <a:t>Illustrating </a:t>
            </a:r>
            <a:r>
              <a:rPr lang="en-IN" sz="2400" b="1" dirty="0" err="1" smtClean="0">
                <a:solidFill>
                  <a:srgbClr val="DFA267"/>
                </a:solidFill>
              </a:rPr>
              <a:t>Apriori</a:t>
            </a:r>
            <a:r>
              <a:rPr lang="en-IN" sz="2400" b="1" dirty="0" smtClean="0">
                <a:solidFill>
                  <a:srgbClr val="DFA267"/>
                </a:solidFill>
              </a:rPr>
              <a:t> Principle</a:t>
            </a:r>
            <a:endParaRPr lang="en-IN" sz="2400" b="1" dirty="0">
              <a:solidFill>
                <a:srgbClr val="DFA267"/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MACHINE INTELLIGENCE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39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8308" y="1316458"/>
            <a:ext cx="8229600" cy="4514850"/>
          </a:xfrm>
        </p:spPr>
        <p:txBody>
          <a:bodyPr rtlCol="0">
            <a:noAutofit/>
          </a:bodyPr>
          <a:lstStyle/>
          <a:p>
            <a:pPr>
              <a:defRPr/>
            </a:pPr>
            <a:r>
              <a:rPr lang="en-US" sz="2400" dirty="0" smtClean="0"/>
              <a:t>Method: </a:t>
            </a:r>
          </a:p>
          <a:p>
            <a:pPr lvl="1">
              <a:defRPr/>
            </a:pPr>
            <a:r>
              <a:rPr lang="en-US" dirty="0" smtClean="0"/>
              <a:t>Let k=1</a:t>
            </a:r>
          </a:p>
          <a:p>
            <a:pPr lvl="1">
              <a:defRPr/>
            </a:pPr>
            <a:r>
              <a:rPr lang="en-US" dirty="0" smtClean="0"/>
              <a:t>Generate frequent </a:t>
            </a:r>
            <a:r>
              <a:rPr lang="en-US" dirty="0" err="1" smtClean="0"/>
              <a:t>itemsets</a:t>
            </a:r>
            <a:r>
              <a:rPr lang="en-US" dirty="0" smtClean="0"/>
              <a:t> of length 1</a:t>
            </a:r>
          </a:p>
          <a:p>
            <a:pPr lvl="1">
              <a:defRPr/>
            </a:pPr>
            <a:r>
              <a:rPr lang="en-US" dirty="0" smtClean="0"/>
              <a:t>Repeat until no new frequent </a:t>
            </a:r>
            <a:r>
              <a:rPr lang="en-US" dirty="0" err="1" smtClean="0"/>
              <a:t>itemsets</a:t>
            </a:r>
            <a:r>
              <a:rPr lang="en-US" dirty="0" smtClean="0"/>
              <a:t> are identified</a:t>
            </a:r>
          </a:p>
          <a:p>
            <a:pPr lvl="2">
              <a:defRPr/>
            </a:pPr>
            <a:r>
              <a:rPr lang="en-US" sz="2400" dirty="0" smtClean="0"/>
              <a:t>Generate length (k+1) candidate </a:t>
            </a:r>
            <a:r>
              <a:rPr lang="en-US" sz="2400" dirty="0" err="1" smtClean="0"/>
              <a:t>itemsets</a:t>
            </a:r>
            <a:r>
              <a:rPr lang="en-US" sz="2400" dirty="0" smtClean="0"/>
              <a:t> from length k frequent </a:t>
            </a:r>
            <a:r>
              <a:rPr lang="en-US" sz="2400" dirty="0" err="1" smtClean="0"/>
              <a:t>itemsets</a:t>
            </a:r>
            <a:endParaRPr lang="en-US" sz="2400" dirty="0" smtClean="0"/>
          </a:p>
          <a:p>
            <a:pPr lvl="2">
              <a:defRPr/>
            </a:pPr>
            <a:r>
              <a:rPr lang="en-US" sz="2400" dirty="0" smtClean="0"/>
              <a:t>Prune candidate </a:t>
            </a:r>
            <a:r>
              <a:rPr lang="en-US" sz="2400" dirty="0" err="1" smtClean="0"/>
              <a:t>itemsets</a:t>
            </a:r>
            <a:r>
              <a:rPr lang="en-US" sz="2400" dirty="0" smtClean="0"/>
              <a:t> containing subsets of length k that are infrequent </a:t>
            </a:r>
          </a:p>
          <a:p>
            <a:pPr lvl="2">
              <a:defRPr/>
            </a:pPr>
            <a:r>
              <a:rPr lang="en-US" sz="2400" dirty="0" smtClean="0"/>
              <a:t>Count the support of each candidate by scanning the DB</a:t>
            </a:r>
          </a:p>
          <a:p>
            <a:pPr lvl="2">
              <a:defRPr/>
            </a:pPr>
            <a:r>
              <a:rPr lang="en-US" sz="2400" dirty="0" smtClean="0"/>
              <a:t>Eliminate candidates that are infrequent, leaving only those that are frequent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err="1" smtClean="0">
                <a:solidFill>
                  <a:srgbClr val="DFA267"/>
                </a:solidFill>
              </a:rPr>
              <a:t>Apriori</a:t>
            </a:r>
            <a:r>
              <a:rPr lang="en-IN" sz="2400" b="1" dirty="0" smtClean="0">
                <a:solidFill>
                  <a:srgbClr val="DFA267"/>
                </a:solidFill>
              </a:rPr>
              <a:t> Algorithm</a:t>
            </a:r>
            <a:endParaRPr lang="en-IN" sz="2400" b="1" dirty="0">
              <a:solidFill>
                <a:srgbClr val="DFA267"/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MACHINE INTELLIGENCE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0244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9473B520-A9D1-472D-B234-C4032DD0E596}"/>
              </a:ext>
            </a:extLst>
          </p:cNvPr>
          <p:cNvCxnSpPr>
            <a:cxnSpLocks/>
          </p:cNvCxnSpPr>
          <p:nvPr/>
        </p:nvCxnSpPr>
        <p:spPr>
          <a:xfrm flipV="1">
            <a:off x="5448168" y="2887307"/>
            <a:ext cx="4581449" cy="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C43E8D5-98D6-4BA6-B3EA-B5411DA566A9}"/>
              </a:ext>
            </a:extLst>
          </p:cNvPr>
          <p:cNvSpPr/>
          <p:nvPr/>
        </p:nvSpPr>
        <p:spPr>
          <a:xfrm>
            <a:off x="5460537" y="4049738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mehala@pes.edu</a:t>
            </a:r>
            <a:endParaRPr lang="en-IN" sz="2400" b="1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xmlns="" id="{0B436274-E913-46F7-B58F-E0B0713EC594}"/>
              </a:ext>
            </a:extLst>
          </p:cNvPr>
          <p:cNvGrpSpPr/>
          <p:nvPr/>
        </p:nvGrpSpPr>
        <p:grpSpPr>
          <a:xfrm>
            <a:off x="313844" y="349466"/>
            <a:ext cx="11518407" cy="6218388"/>
            <a:chOff x="313844" y="349466"/>
            <a:chExt cx="11518407" cy="6218388"/>
          </a:xfrm>
          <a:solidFill>
            <a:schemeClr val="accent2">
              <a:lumMod val="75000"/>
            </a:schemeClr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xmlns="" id="{54B9092D-46D3-4724-A230-51F43D78A967}"/>
                </a:ext>
              </a:extLst>
            </p:cNvPr>
            <p:cNvSpPr/>
            <p:nvPr/>
          </p:nvSpPr>
          <p:spPr>
            <a:xfrm>
              <a:off x="11786532" y="360726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xmlns="" id="{B5E94C15-EFC4-4DC4-AE91-4D6631C438BE}"/>
                </a:ext>
              </a:extLst>
            </p:cNvPr>
            <p:cNvSpPr/>
            <p:nvPr/>
          </p:nvSpPr>
          <p:spPr>
            <a:xfrm rot="5400000">
              <a:off x="11275944" y="-161122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xmlns="" id="{828287AB-A481-4BDF-BE49-1BBA364237E1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xmlns="" id="{EC3328F7-E593-44F8-A55A-576E1E3E973D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18" name="Picture 17" descr="A close up of a logo&#10;&#10;Description automatically generated">
            <a:extLst>
              <a:ext uri="{FF2B5EF4-FFF2-40B4-BE49-F238E27FC236}">
                <a16:creationId xmlns:a16="http://schemas.microsoft.com/office/drawing/2014/main" xmlns="" id="{A88F3CC2-5C5B-4685-8D94-FFC4B5D64CB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974" y="1606241"/>
            <a:ext cx="2369218" cy="3550188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94BAC35B-0C86-48BD-81AE-8629CCB2734E}"/>
              </a:ext>
            </a:extLst>
          </p:cNvPr>
          <p:cNvSpPr/>
          <p:nvPr/>
        </p:nvSpPr>
        <p:spPr>
          <a:xfrm>
            <a:off x="5448168" y="2049518"/>
            <a:ext cx="4603806" cy="665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T</a:t>
            </a:r>
            <a:r>
              <a:rPr lang="en-IN" sz="3600" b="1" dirty="0">
                <a:solidFill>
                  <a:schemeClr val="accent2">
                    <a:lumMod val="75000"/>
                  </a:schemeClr>
                </a:solidFill>
              </a:rPr>
              <a:t>HANK YOU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97E8DF64-61DB-4438-8664-105788459AD2}"/>
              </a:ext>
            </a:extLst>
          </p:cNvPr>
          <p:cNvSpPr/>
          <p:nvPr/>
        </p:nvSpPr>
        <p:spPr>
          <a:xfrm>
            <a:off x="5448168" y="3128242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Dr. N MEHALA</a:t>
            </a:r>
            <a:endParaRPr lang="en-IN" sz="2400" b="1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0916C8C7-6436-48A9-9CF7-1AAC7653EAAE}"/>
              </a:ext>
            </a:extLst>
          </p:cNvPr>
          <p:cNvSpPr/>
          <p:nvPr/>
        </p:nvSpPr>
        <p:spPr>
          <a:xfrm>
            <a:off x="5448168" y="3525847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Department of </a:t>
            </a:r>
            <a:r>
              <a:rPr lang="en-US" sz="2400" dirty="0" smtClean="0"/>
              <a:t>Computer Science and </a:t>
            </a:r>
            <a:r>
              <a:rPr lang="en-US" sz="2400" dirty="0"/>
              <a:t>Engineering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022814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5DFE3490-CF8C-4FDE-9D71-2170861F2A61}"/>
              </a:ext>
            </a:extLst>
          </p:cNvPr>
          <p:cNvSpPr/>
          <p:nvPr/>
        </p:nvSpPr>
        <p:spPr>
          <a:xfrm>
            <a:off x="4694786" y="2745564"/>
            <a:ext cx="749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>
                <a:solidFill>
                  <a:schemeClr val="accent2">
                    <a:lumMod val="75000"/>
                  </a:schemeClr>
                </a:solidFill>
              </a:rPr>
              <a:t>MACHINE INTELLIGENCE</a:t>
            </a:r>
            <a:endParaRPr lang="en-US" sz="36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585D8B7B-5B60-4808-A096-FB24198F96E9}"/>
              </a:ext>
            </a:extLst>
          </p:cNvPr>
          <p:cNvSpPr/>
          <p:nvPr/>
        </p:nvSpPr>
        <p:spPr>
          <a:xfrm>
            <a:off x="4781916" y="4415503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Dr. N MEHALA</a:t>
            </a:r>
            <a:endParaRPr lang="en-IN" sz="24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743662B4-0C28-4203-AEB1-4CC1644B8226}"/>
              </a:ext>
            </a:extLst>
          </p:cNvPr>
          <p:cNvSpPr/>
          <p:nvPr/>
        </p:nvSpPr>
        <p:spPr>
          <a:xfrm>
            <a:off x="4781916" y="4813108"/>
            <a:ext cx="367969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Department of </a:t>
            </a:r>
            <a:r>
              <a:rPr lang="en-US" sz="2400" dirty="0" smtClean="0"/>
              <a:t>Computer Science and </a:t>
            </a:r>
            <a:r>
              <a:rPr lang="en-US" sz="2400" dirty="0"/>
              <a:t>Engineering</a:t>
            </a:r>
            <a:endParaRPr lang="en-IN" sz="240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xmlns="" id="{87008925-27BE-4F37-8F3C-D51A4CE1017D}"/>
              </a:ext>
            </a:extLst>
          </p:cNvPr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xmlns="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xmlns="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1EEB87D2-BD33-43D4-B135-6F0E91C4917A}"/>
              </a:ext>
            </a:extLst>
          </p:cNvPr>
          <p:cNvCxnSpPr>
            <a:cxnSpLocks/>
          </p:cNvCxnSpPr>
          <p:nvPr/>
        </p:nvCxnSpPr>
        <p:spPr>
          <a:xfrm flipV="1">
            <a:off x="4781916" y="4112436"/>
            <a:ext cx="4581449" cy="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xmlns="" id="{66C7B340-EC4A-4D32-8643-325F1D66DF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5722" y="1606241"/>
            <a:ext cx="2369218" cy="3550188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xmlns="" id="{87008925-27BE-4F37-8F3C-D51A4CE1017D}"/>
              </a:ext>
            </a:extLst>
          </p:cNvPr>
          <p:cNvGrpSpPr/>
          <p:nvPr/>
        </p:nvGrpSpPr>
        <p:grpSpPr>
          <a:xfrm rot="10800000">
            <a:off x="10855702" y="266068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xmlns="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xmlns="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151332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5DFE3490-CF8C-4FDE-9D71-2170861F2A61}"/>
              </a:ext>
            </a:extLst>
          </p:cNvPr>
          <p:cNvSpPr/>
          <p:nvPr/>
        </p:nvSpPr>
        <p:spPr>
          <a:xfrm>
            <a:off x="598883" y="1801921"/>
            <a:ext cx="749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cap="all" dirty="0" smtClean="0"/>
              <a:t>MACHINE INTELLIGENCE</a:t>
            </a:r>
            <a:endParaRPr lang="en-US" sz="3600" b="1" cap="all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34CEFAD4-E477-4E46-B5A6-ADB26E6A2863}"/>
              </a:ext>
            </a:extLst>
          </p:cNvPr>
          <p:cNvSpPr/>
          <p:nvPr/>
        </p:nvSpPr>
        <p:spPr>
          <a:xfrm>
            <a:off x="598883" y="2888778"/>
            <a:ext cx="749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Module 4 [Unsupervised Learning]</a:t>
            </a:r>
            <a:endParaRPr lang="en-IN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585D8B7B-5B60-4808-A096-FB24198F96E9}"/>
              </a:ext>
            </a:extLst>
          </p:cNvPr>
          <p:cNvSpPr/>
          <p:nvPr/>
        </p:nvSpPr>
        <p:spPr>
          <a:xfrm>
            <a:off x="598883" y="5489699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Dr. N MEHALA</a:t>
            </a:r>
            <a:endParaRPr lang="en-IN" sz="24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743662B4-0C28-4203-AEB1-4CC1644B8226}"/>
              </a:ext>
            </a:extLst>
          </p:cNvPr>
          <p:cNvSpPr/>
          <p:nvPr/>
        </p:nvSpPr>
        <p:spPr>
          <a:xfrm>
            <a:off x="598883" y="5887304"/>
            <a:ext cx="74972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Department of </a:t>
            </a:r>
            <a:r>
              <a:rPr lang="en-US" sz="2000" dirty="0" smtClean="0"/>
              <a:t>Computer Science and </a:t>
            </a:r>
            <a:r>
              <a:rPr lang="en-US" sz="2000" dirty="0"/>
              <a:t>Engineering</a:t>
            </a:r>
            <a:endParaRPr lang="en-IN" sz="200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xmlns="" id="{87008925-27BE-4F37-8F3C-D51A4CE1017D}"/>
              </a:ext>
            </a:extLst>
          </p:cNvPr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xmlns="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xmlns="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DD6B6443-C2DA-47C3-A986-5EE935046CC9}"/>
              </a:ext>
            </a:extLst>
          </p:cNvPr>
          <p:cNvCxnSpPr>
            <a:cxnSpLocks/>
          </p:cNvCxnSpPr>
          <p:nvPr/>
        </p:nvCxnSpPr>
        <p:spPr>
          <a:xfrm flipV="1">
            <a:off x="0" y="2596822"/>
            <a:ext cx="7904054" cy="68537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xmlns="" id="{6727F4C1-5802-414C-BEF9-8F8DC7D7B6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566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138" y="1373953"/>
            <a:ext cx="8318500" cy="5257800"/>
          </a:xfrm>
        </p:spPr>
        <p:txBody>
          <a:bodyPr rtlCol="0">
            <a:noAutofit/>
          </a:bodyPr>
          <a:lstStyle/>
          <a:p>
            <a:pPr>
              <a:defRPr/>
            </a:pPr>
            <a:endParaRPr lang="en-US" sz="2400" dirty="0" smtClean="0"/>
          </a:p>
          <a:p>
            <a:pPr>
              <a:defRPr/>
            </a:pPr>
            <a:r>
              <a:rPr lang="en-US" sz="2400" dirty="0" smtClean="0"/>
              <a:t>Reduce the </a:t>
            </a:r>
            <a:r>
              <a:rPr lang="en-US" sz="2400" dirty="0" smtClean="0">
                <a:solidFill>
                  <a:srgbClr val="FF0000"/>
                </a:solidFill>
              </a:rPr>
              <a:t>number of candidates</a:t>
            </a:r>
            <a:r>
              <a:rPr lang="en-US" sz="2400" dirty="0" smtClean="0"/>
              <a:t> (M)</a:t>
            </a:r>
          </a:p>
          <a:p>
            <a:pPr lvl="1">
              <a:defRPr/>
            </a:pPr>
            <a:r>
              <a:rPr lang="en-US" dirty="0" smtClean="0"/>
              <a:t>Complete search: M=2</a:t>
            </a:r>
            <a:r>
              <a:rPr lang="en-US" baseline="30000" dirty="0" smtClean="0"/>
              <a:t>d</a:t>
            </a:r>
          </a:p>
          <a:p>
            <a:pPr lvl="1">
              <a:defRPr/>
            </a:pPr>
            <a:r>
              <a:rPr lang="en-US" dirty="0" smtClean="0"/>
              <a:t>Use pruning techniques to reduce M</a:t>
            </a:r>
          </a:p>
          <a:p>
            <a:pPr lvl="4">
              <a:defRPr/>
            </a:pPr>
            <a:endParaRPr lang="en-US" sz="2400" dirty="0"/>
          </a:p>
          <a:p>
            <a:pPr>
              <a:defRPr/>
            </a:pPr>
            <a:r>
              <a:rPr lang="en-US" sz="2400" dirty="0" smtClean="0"/>
              <a:t>Reduce the </a:t>
            </a:r>
            <a:r>
              <a:rPr lang="en-US" sz="2400" dirty="0" smtClean="0">
                <a:solidFill>
                  <a:srgbClr val="FF0000"/>
                </a:solidFill>
              </a:rPr>
              <a:t>number of transactions </a:t>
            </a:r>
            <a:r>
              <a:rPr lang="en-US" sz="2400" dirty="0" smtClean="0"/>
              <a:t>(N)</a:t>
            </a:r>
          </a:p>
          <a:p>
            <a:pPr lvl="1">
              <a:defRPr/>
            </a:pPr>
            <a:r>
              <a:rPr lang="en-US" dirty="0" smtClean="0"/>
              <a:t>Reduce size of N as the size of </a:t>
            </a:r>
            <a:r>
              <a:rPr lang="en-US" dirty="0" err="1" smtClean="0"/>
              <a:t>itemset</a:t>
            </a:r>
            <a:r>
              <a:rPr lang="en-US" dirty="0" smtClean="0"/>
              <a:t> increases</a:t>
            </a:r>
          </a:p>
          <a:p>
            <a:pPr lvl="1">
              <a:defRPr/>
            </a:pPr>
            <a:r>
              <a:rPr lang="en-US" dirty="0" smtClean="0"/>
              <a:t>Used by vertical-based mining algorithms</a:t>
            </a:r>
          </a:p>
          <a:p>
            <a:pPr lvl="4">
              <a:defRPr/>
            </a:pPr>
            <a:endParaRPr lang="en-US" sz="2400" dirty="0"/>
          </a:p>
          <a:p>
            <a:pPr>
              <a:defRPr/>
            </a:pPr>
            <a:r>
              <a:rPr lang="en-US" sz="2400" dirty="0" smtClean="0"/>
              <a:t>Reduce the </a:t>
            </a:r>
            <a:r>
              <a:rPr lang="en-US" sz="2400" dirty="0" smtClean="0">
                <a:solidFill>
                  <a:srgbClr val="FF0000"/>
                </a:solidFill>
              </a:rPr>
              <a:t>number of comparisons</a:t>
            </a:r>
            <a:r>
              <a:rPr lang="en-US" sz="2400" dirty="0" smtClean="0"/>
              <a:t> (NM)</a:t>
            </a:r>
          </a:p>
          <a:p>
            <a:pPr lvl="1">
              <a:defRPr/>
            </a:pPr>
            <a:r>
              <a:rPr lang="en-US" dirty="0" smtClean="0"/>
              <a:t>Use efficient data structures to store the candidates or transactions</a:t>
            </a:r>
          </a:p>
          <a:p>
            <a:pPr lvl="1">
              <a:defRPr/>
            </a:pPr>
            <a:r>
              <a:rPr lang="en-US" dirty="0" smtClean="0"/>
              <a:t>No need to match every candidate against every transaction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rgbClr val="DFA267"/>
                </a:solidFill>
              </a:rPr>
              <a:t>Frequent </a:t>
            </a:r>
            <a:r>
              <a:rPr lang="en-IN" sz="2400" b="1" dirty="0" err="1">
                <a:solidFill>
                  <a:srgbClr val="DFA267"/>
                </a:solidFill>
              </a:rPr>
              <a:t>Itemset</a:t>
            </a:r>
            <a:r>
              <a:rPr lang="en-IN" sz="2400" b="1" dirty="0">
                <a:solidFill>
                  <a:srgbClr val="DFA267"/>
                </a:solidFill>
              </a:rPr>
              <a:t> </a:t>
            </a:r>
            <a:r>
              <a:rPr lang="en-IN" sz="2400" b="1" dirty="0" smtClean="0">
                <a:solidFill>
                  <a:srgbClr val="DFA267"/>
                </a:solidFill>
              </a:rPr>
              <a:t>Generation Strategies</a:t>
            </a:r>
            <a:endParaRPr lang="en-IN" sz="2400" b="1" dirty="0">
              <a:solidFill>
                <a:srgbClr val="DFA267"/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MACHINE INTELLIGENCE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7585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2509" y="1316458"/>
            <a:ext cx="8318500" cy="2667000"/>
          </a:xfrm>
        </p:spPr>
        <p:txBody>
          <a:bodyPr rtlCol="0">
            <a:noAutofit/>
          </a:bodyPr>
          <a:lstStyle/>
          <a:p>
            <a:pPr>
              <a:defRPr/>
            </a:pPr>
            <a:r>
              <a:rPr lang="en-US" sz="2400" dirty="0" smtClean="0"/>
              <a:t>Candidate counting:</a:t>
            </a:r>
          </a:p>
          <a:p>
            <a:pPr lvl="1">
              <a:defRPr/>
            </a:pPr>
            <a:r>
              <a:rPr lang="en-US" dirty="0" smtClean="0"/>
              <a:t>Scan the database of transactions to determine the support of each candidate </a:t>
            </a:r>
            <a:r>
              <a:rPr lang="en-US" dirty="0" err="1" smtClean="0"/>
              <a:t>itemset</a:t>
            </a:r>
            <a:endParaRPr lang="en-US" dirty="0" smtClean="0"/>
          </a:p>
          <a:p>
            <a:pPr lvl="1">
              <a:defRPr/>
            </a:pPr>
            <a:r>
              <a:rPr lang="en-US" dirty="0" smtClean="0"/>
              <a:t>To reduce the number of comparisons, store the candidates in a hash structure</a:t>
            </a:r>
          </a:p>
          <a:p>
            <a:pPr lvl="2">
              <a:defRPr/>
            </a:pPr>
            <a:r>
              <a:rPr lang="en-US" sz="2400" dirty="0" smtClean="0"/>
              <a:t> Instead of matching each transaction against every candidate, match it against candidates contained in the hashed buckets</a:t>
            </a:r>
          </a:p>
        </p:txBody>
      </p:sp>
      <p:graphicFrame>
        <p:nvGraphicFramePr>
          <p:cNvPr id="1229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2556122"/>
              </p:ext>
            </p:extLst>
          </p:nvPr>
        </p:nvGraphicFramePr>
        <p:xfrm>
          <a:off x="959427" y="3861220"/>
          <a:ext cx="6824663" cy="291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20" name="Visio" r:id="rId3" imgW="7643978" imgH="3191008" progId="">
                  <p:embed/>
                </p:oleObj>
              </mc:Choice>
              <mc:Fallback>
                <p:oleObj name="Visio" r:id="rId3" imgW="7643978" imgH="3191008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9427" y="3861220"/>
                        <a:ext cx="6824663" cy="291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rgbClr val="DFA267"/>
                </a:solidFill>
              </a:rPr>
              <a:t>Reducing Number of comparisons</a:t>
            </a:r>
            <a:endParaRPr lang="en-IN" sz="2400" b="1" dirty="0">
              <a:solidFill>
                <a:srgbClr val="DFA267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MACHINE INTELLIGENCE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8420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rgbClr val="DFA267"/>
                </a:solidFill>
              </a:rPr>
              <a:t>Association Rule Mining</a:t>
            </a:r>
            <a:endParaRPr lang="en-IN" sz="2400" b="1" dirty="0">
              <a:solidFill>
                <a:srgbClr val="DFA267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MACHINE INTELLIGENCE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xmlns="" id="{984E9495-5FF9-4E50-9F53-DF750CA625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999" y="1741307"/>
            <a:ext cx="7793326" cy="997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Given a set of transactions, find rules that will predict the occurrence of an item based on the occurrences of other items in the transaction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304800" y="2819400"/>
            <a:ext cx="419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dirty="0">
                <a:solidFill>
                  <a:srgbClr val="0C6D9C"/>
                </a:solidFill>
                <a:latin typeface="Calibri" panose="020F0502020204030204" pitchFamily="34" charset="0"/>
              </a:rPr>
              <a:t>Market-Basket transactions</a:t>
            </a:r>
          </a:p>
        </p:txBody>
      </p:sp>
      <p:graphicFrame>
        <p:nvGraphicFramePr>
          <p:cNvPr id="9" name="Object 5"/>
          <p:cNvGraphicFramePr>
            <a:graphicFrameLocks noChangeAspect="1"/>
          </p:cNvGraphicFramePr>
          <p:nvPr/>
        </p:nvGraphicFramePr>
        <p:xfrm>
          <a:off x="228600" y="3429000"/>
          <a:ext cx="4343400" cy="2532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2" name="Document" r:id="rId4" imgW="3433292" imgH="1998228" progId="Word.Document.8">
                  <p:embed/>
                </p:oleObj>
              </mc:Choice>
              <mc:Fallback>
                <p:oleObj name="Document" r:id="rId4" imgW="3433292" imgH="199822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3429000"/>
                        <a:ext cx="4343400" cy="2532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4876800" y="3048000"/>
            <a:ext cx="3810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b="1" dirty="0">
                <a:latin typeface="Calibri" panose="020F0502020204030204" pitchFamily="34" charset="0"/>
              </a:rPr>
              <a:t>Example of Association Rules</a:t>
            </a:r>
          </a:p>
        </p:txBody>
      </p:sp>
      <p:sp>
        <p:nvSpPr>
          <p:cNvPr id="13" name="Text Box 7"/>
          <p:cNvSpPr txBox="1">
            <a:spLocks noChangeArrowheads="1"/>
          </p:cNvSpPr>
          <p:nvPr/>
        </p:nvSpPr>
        <p:spPr bwMode="auto">
          <a:xfrm>
            <a:off x="5334000" y="3657600"/>
            <a:ext cx="327660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dirty="0">
                <a:latin typeface="Calibri" panose="020F0502020204030204" pitchFamily="34" charset="0"/>
              </a:rPr>
              <a:t>{Diaper} </a:t>
            </a:r>
            <a:r>
              <a:rPr lang="en-US" dirty="0">
                <a:latin typeface="Calibri" panose="020F0502020204030204" pitchFamily="34" charset="0"/>
                <a:sym typeface="Symbol" panose="05050102010706020507" pitchFamily="18" charset="2"/>
              </a:rPr>
              <a:t> {Beer},</a:t>
            </a:r>
            <a:br>
              <a:rPr lang="en-US" dirty="0">
                <a:latin typeface="Calibri" panose="020F0502020204030204" pitchFamily="34" charset="0"/>
                <a:sym typeface="Symbol" panose="05050102010706020507" pitchFamily="18" charset="2"/>
              </a:rPr>
            </a:br>
            <a:r>
              <a:rPr lang="en-US" dirty="0">
                <a:latin typeface="Calibri" panose="020F0502020204030204" pitchFamily="34" charset="0"/>
                <a:sym typeface="Symbol" panose="05050102010706020507" pitchFamily="18" charset="2"/>
              </a:rPr>
              <a:t>{Milk, Bread}  {</a:t>
            </a:r>
            <a:r>
              <a:rPr lang="en-US" dirty="0" err="1">
                <a:latin typeface="Calibri" panose="020F0502020204030204" pitchFamily="34" charset="0"/>
                <a:sym typeface="Symbol" panose="05050102010706020507" pitchFamily="18" charset="2"/>
              </a:rPr>
              <a:t>Eggs,Coke</a:t>
            </a:r>
            <a:r>
              <a:rPr lang="en-US" dirty="0">
                <a:latin typeface="Calibri" panose="020F0502020204030204" pitchFamily="34" charset="0"/>
                <a:sym typeface="Symbol" panose="05050102010706020507" pitchFamily="18" charset="2"/>
              </a:rPr>
              <a:t>},</a:t>
            </a:r>
            <a:br>
              <a:rPr lang="en-US" dirty="0">
                <a:latin typeface="Calibri" panose="020F0502020204030204" pitchFamily="34" charset="0"/>
                <a:sym typeface="Symbol" panose="05050102010706020507" pitchFamily="18" charset="2"/>
              </a:rPr>
            </a:br>
            <a:r>
              <a:rPr lang="en-US" dirty="0">
                <a:latin typeface="Calibri" panose="020F0502020204030204" pitchFamily="34" charset="0"/>
                <a:sym typeface="Symbol" panose="05050102010706020507" pitchFamily="18" charset="2"/>
              </a:rPr>
              <a:t>{Beer, Bread}  {Milk},</a:t>
            </a:r>
          </a:p>
        </p:txBody>
      </p:sp>
      <p:sp>
        <p:nvSpPr>
          <p:cNvPr id="14" name="Text Box 8"/>
          <p:cNvSpPr txBox="1">
            <a:spLocks noChangeArrowheads="1"/>
          </p:cNvSpPr>
          <p:nvPr/>
        </p:nvSpPr>
        <p:spPr bwMode="auto">
          <a:xfrm>
            <a:off x="4876800" y="4953000"/>
            <a:ext cx="40386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b="1" dirty="0">
                <a:solidFill>
                  <a:srgbClr val="C00000"/>
                </a:solidFill>
                <a:latin typeface="Calibri" panose="020F0502020204030204" pitchFamily="34" charset="0"/>
              </a:rPr>
              <a:t>Implication means co-occurrence, not causality!</a:t>
            </a:r>
          </a:p>
        </p:txBody>
      </p:sp>
    </p:spTree>
    <p:extLst>
      <p:ext uri="{BB962C8B-B14F-4D97-AF65-F5344CB8AC3E}">
        <p14:creationId xmlns:p14="http://schemas.microsoft.com/office/powerpoint/2010/main" val="2591917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  <p:bldP spid="13" grpId="0"/>
      <p:bldP spid="1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0" y="1371600"/>
            <a:ext cx="8318500" cy="26670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400" b="1" dirty="0" smtClean="0"/>
              <a:t>Algorithm to generate </a:t>
            </a:r>
            <a:r>
              <a:rPr lang="en-US" sz="2400" b="1" i="1" dirty="0" smtClean="0"/>
              <a:t>k-subsets</a:t>
            </a:r>
            <a:r>
              <a:rPr lang="en-US" sz="2400" b="1" dirty="0" smtClean="0"/>
              <a:t> of a set:</a:t>
            </a:r>
            <a:endParaRPr lang="en-US" sz="2400" dirty="0" smtClean="0"/>
          </a:p>
        </p:txBody>
      </p:sp>
      <p:pic>
        <p:nvPicPr>
          <p:cNvPr id="4813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405" y="2186849"/>
            <a:ext cx="6553200" cy="421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rgbClr val="DFA267"/>
                </a:solidFill>
              </a:rPr>
              <a:t>Reducing Number of comparisons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MACHINE INTELLIGENCE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5324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138" y="1868853"/>
            <a:ext cx="8318500" cy="26670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In the </a:t>
            </a:r>
            <a:r>
              <a:rPr lang="en-US" sz="2400" b="1" dirty="0" err="1" smtClean="0"/>
              <a:t>Apriori</a:t>
            </a:r>
            <a:r>
              <a:rPr lang="en-US" sz="2400" dirty="0" smtClean="0"/>
              <a:t> algorithm, the </a:t>
            </a:r>
            <a:r>
              <a:rPr lang="en-US" sz="2400" b="1" dirty="0" smtClean="0"/>
              <a:t>counters</a:t>
            </a:r>
            <a:r>
              <a:rPr lang="en-US" sz="2400" dirty="0" smtClean="0"/>
              <a:t> for the </a:t>
            </a:r>
            <a:r>
              <a:rPr lang="en-US" sz="2400" b="1" dirty="0" smtClean="0"/>
              <a:t>candidate </a:t>
            </a:r>
            <a:r>
              <a:rPr lang="en-US" sz="2400" b="1" dirty="0" err="1" smtClean="0"/>
              <a:t>itemsets</a:t>
            </a:r>
            <a:r>
              <a:rPr lang="en-US" sz="2400" dirty="0" smtClean="0"/>
              <a:t> are </a:t>
            </a:r>
            <a:r>
              <a:rPr lang="en-US" sz="2400" b="1" dirty="0" smtClean="0"/>
              <a:t>partitioned</a:t>
            </a:r>
            <a:r>
              <a:rPr lang="en-US" sz="2400" dirty="0" smtClean="0"/>
              <a:t> into </a:t>
            </a:r>
            <a:r>
              <a:rPr lang="en-US" sz="2400" b="1" dirty="0" smtClean="0"/>
              <a:t>different buckets</a:t>
            </a:r>
            <a:r>
              <a:rPr lang="en-US" sz="2400" dirty="0" smtClean="0"/>
              <a:t> and </a:t>
            </a:r>
            <a:r>
              <a:rPr lang="en-US" sz="2400" b="1" dirty="0" smtClean="0"/>
              <a:t>stored</a:t>
            </a:r>
            <a:r>
              <a:rPr lang="en-US" sz="2400" dirty="0" smtClean="0"/>
              <a:t> in a </a:t>
            </a:r>
            <a:r>
              <a:rPr lang="en-US" sz="2400" b="1" dirty="0" smtClean="0"/>
              <a:t>hash tree</a:t>
            </a:r>
            <a:r>
              <a:rPr lang="en-US" sz="2400" dirty="0" smtClean="0"/>
              <a:t> - this speeds up the search for an item set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rgbClr val="DFA267"/>
                </a:solidFill>
              </a:rPr>
              <a:t>Reducing Number of comparisons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MACHINE INTELLIGENCE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5352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519354"/>
            <a:ext cx="8318500" cy="26670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400" b="1" dirty="0" smtClean="0"/>
              <a:t>Example:</a:t>
            </a:r>
            <a:r>
              <a:rPr lang="en-US" sz="2400" dirty="0" smtClean="0"/>
              <a:t> </a:t>
            </a:r>
            <a:r>
              <a:rPr lang="en-US" sz="2400" b="1" dirty="0" smtClean="0"/>
              <a:t>3-item hash tree</a:t>
            </a:r>
            <a:r>
              <a:rPr lang="en-US" sz="2400" dirty="0" smtClean="0"/>
              <a:t> for transactions containing items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00B050"/>
                </a:solidFill>
              </a:rPr>
              <a:t>1, 2, 3, 4, 5, 6, 7, 8, 9</a:t>
            </a:r>
          </a:p>
        </p:txBody>
      </p:sp>
      <p:pic>
        <p:nvPicPr>
          <p:cNvPr id="5018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814755"/>
            <a:ext cx="4752304" cy="374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185" name="Rectangle 14"/>
          <p:cNvSpPr>
            <a:spLocks noChangeArrowheads="1"/>
          </p:cNvSpPr>
          <p:nvPr/>
        </p:nvSpPr>
        <p:spPr bwMode="auto">
          <a:xfrm>
            <a:off x="4621762" y="1868853"/>
            <a:ext cx="3669981" cy="4893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</a:rPr>
              <a:t>The </a:t>
            </a:r>
            <a:r>
              <a:rPr lang="en-US" sz="2400" b="1" dirty="0">
                <a:latin typeface="Calibri" panose="020F0502020204030204" pitchFamily="34" charset="0"/>
              </a:rPr>
              <a:t>leaves</a:t>
            </a:r>
            <a:r>
              <a:rPr lang="en-US" sz="2400" dirty="0">
                <a:latin typeface="Calibri" panose="020F0502020204030204" pitchFamily="34" charset="0"/>
              </a:rPr>
              <a:t> of the tree contains the </a:t>
            </a:r>
            <a:r>
              <a:rPr lang="en-US" sz="2400" b="1" dirty="0">
                <a:latin typeface="Calibri" panose="020F0502020204030204" pitchFamily="34" charset="0"/>
              </a:rPr>
              <a:t>counters</a:t>
            </a:r>
            <a:r>
              <a:rPr lang="en-US" sz="2400" dirty="0">
                <a:latin typeface="Calibri" panose="020F0502020204030204" pitchFamily="34" charset="0"/>
              </a:rPr>
              <a:t> for the different </a:t>
            </a:r>
            <a:r>
              <a:rPr lang="en-US" sz="2400" b="1" dirty="0">
                <a:latin typeface="Calibri" panose="020F0502020204030204" pitchFamily="34" charset="0"/>
              </a:rPr>
              <a:t>3-item item sets</a:t>
            </a:r>
            <a:r>
              <a:rPr lang="en-US" sz="2400" dirty="0">
                <a:latin typeface="Calibri" panose="020F0502020204030204" pitchFamily="34" charset="0"/>
              </a:rPr>
              <a:t> 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</a:rPr>
              <a:t>The </a:t>
            </a:r>
            <a:r>
              <a:rPr lang="en-US" sz="2400" b="1" dirty="0">
                <a:latin typeface="Calibri" panose="020F0502020204030204" pitchFamily="34" charset="0"/>
              </a:rPr>
              <a:t>items</a:t>
            </a:r>
            <a:r>
              <a:rPr lang="en-US" sz="2400" dirty="0">
                <a:latin typeface="Calibri" panose="020F0502020204030204" pitchFamily="34" charset="0"/>
              </a:rPr>
              <a:t> in a </a:t>
            </a:r>
            <a:r>
              <a:rPr lang="en-US" sz="2400" dirty="0" smtClean="0">
                <a:latin typeface="Calibri" panose="020F0502020204030204" pitchFamily="34" charset="0"/>
              </a:rPr>
              <a:t>transaction </a:t>
            </a:r>
            <a:r>
              <a:rPr lang="en-US" sz="2400" dirty="0">
                <a:latin typeface="Calibri" panose="020F0502020204030204" pitchFamily="34" charset="0"/>
              </a:rPr>
              <a:t>is first </a:t>
            </a:r>
            <a:r>
              <a:rPr lang="en-US" sz="2400" b="1" dirty="0">
                <a:latin typeface="Calibri" panose="020F0502020204030204" pitchFamily="34" charset="0"/>
              </a:rPr>
              <a:t>sorted</a:t>
            </a:r>
            <a:r>
              <a:rPr lang="en-US" sz="2400" dirty="0">
                <a:latin typeface="Calibri" panose="020F0502020204030204" pitchFamily="34" charset="0"/>
              </a:rPr>
              <a:t> 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</a:rPr>
              <a:t>We then form </a:t>
            </a:r>
            <a:r>
              <a:rPr lang="en-US" sz="2400" b="1" i="1" dirty="0">
                <a:latin typeface="Calibri" panose="020F0502020204030204" pitchFamily="34" charset="0"/>
              </a:rPr>
              <a:t>all</a:t>
            </a:r>
            <a:r>
              <a:rPr lang="en-US" sz="2400" b="1" dirty="0">
                <a:latin typeface="Calibri" panose="020F0502020204030204" pitchFamily="34" charset="0"/>
              </a:rPr>
              <a:t> 3 item </a:t>
            </a:r>
            <a:r>
              <a:rPr lang="en-US" sz="2400" b="1" dirty="0" err="1">
                <a:latin typeface="Calibri" panose="020F0502020204030204" pitchFamily="34" charset="0"/>
              </a:rPr>
              <a:t>itemsets</a:t>
            </a:r>
            <a:r>
              <a:rPr lang="en-US" sz="2400" dirty="0">
                <a:latin typeface="Calibri" panose="020F0502020204030204" pitchFamily="34" charset="0"/>
              </a:rPr>
              <a:t> from the </a:t>
            </a:r>
            <a:r>
              <a:rPr lang="en-US" sz="2400" b="1" dirty="0">
                <a:latin typeface="Calibri" panose="020F0502020204030204" pitchFamily="34" charset="0"/>
              </a:rPr>
              <a:t>items</a:t>
            </a:r>
            <a:r>
              <a:rPr lang="en-US" sz="2400" dirty="0">
                <a:latin typeface="Calibri" panose="020F0502020204030204" pitchFamily="34" charset="0"/>
              </a:rPr>
              <a:t> in the </a:t>
            </a:r>
            <a:r>
              <a:rPr lang="en-US" sz="2400" b="1" dirty="0" smtClean="0">
                <a:latin typeface="Calibri" panose="020F0502020204030204" pitchFamily="34" charset="0"/>
              </a:rPr>
              <a:t>transaction.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libri" panose="020F0502020204030204" pitchFamily="34" charset="0"/>
              </a:rPr>
              <a:t> </a:t>
            </a:r>
            <a:r>
              <a:rPr lang="en-US" sz="2400" dirty="0">
                <a:latin typeface="Calibri" panose="020F0502020204030204" pitchFamily="34" charset="0"/>
              </a:rPr>
              <a:t>The </a:t>
            </a:r>
            <a:r>
              <a:rPr lang="en-US" sz="2400" b="1" dirty="0">
                <a:latin typeface="Calibri" panose="020F0502020204030204" pitchFamily="34" charset="0"/>
              </a:rPr>
              <a:t>3-item </a:t>
            </a:r>
            <a:r>
              <a:rPr lang="en-US" sz="2400" b="1" dirty="0" err="1">
                <a:latin typeface="Calibri" panose="020F0502020204030204" pitchFamily="34" charset="0"/>
              </a:rPr>
              <a:t>itemset</a:t>
            </a:r>
            <a:r>
              <a:rPr lang="en-US" sz="2400" dirty="0">
                <a:latin typeface="Calibri" panose="020F0502020204030204" pitchFamily="34" charset="0"/>
              </a:rPr>
              <a:t> is hashed using </a:t>
            </a:r>
            <a:r>
              <a:rPr lang="en-US" sz="2400" b="1" dirty="0">
                <a:latin typeface="Calibri" panose="020F0502020204030204" pitchFamily="34" charset="0"/>
              </a:rPr>
              <a:t>hash(x) = x mod 3</a:t>
            </a:r>
            <a:r>
              <a:rPr lang="en-US" sz="2400" dirty="0">
                <a:latin typeface="Calibri" panose="020F0502020204030204" pitchFamily="34" charset="0"/>
              </a:rPr>
              <a:t> to </a:t>
            </a:r>
            <a:r>
              <a:rPr lang="en-US" sz="2400" b="1" dirty="0">
                <a:latin typeface="Calibri" panose="020F0502020204030204" pitchFamily="34" charset="0"/>
              </a:rPr>
              <a:t>locate the counter</a:t>
            </a:r>
            <a:r>
              <a:rPr lang="en-US" sz="2400" dirty="0">
                <a:latin typeface="Calibri" panose="020F0502020204030204" pitchFamily="34" charset="0"/>
              </a:rPr>
              <a:t> for the </a:t>
            </a:r>
            <a:r>
              <a:rPr lang="en-US" sz="2400" dirty="0" err="1">
                <a:latin typeface="Calibri" panose="020F0502020204030204" pitchFamily="34" charset="0"/>
              </a:rPr>
              <a:t>itemset</a:t>
            </a:r>
            <a:r>
              <a:rPr lang="en-US" sz="2400" dirty="0">
                <a:latin typeface="Calibri" panose="020F0502020204030204" pitchFamily="34" charset="0"/>
              </a:rPr>
              <a:t>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rgbClr val="DFA267"/>
                </a:solidFill>
              </a:rPr>
              <a:t>Reducing Number of comparisons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MACHINE INTELLIGENCE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0871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138" y="1519354"/>
            <a:ext cx="8318500" cy="26670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400" b="1" dirty="0" smtClean="0"/>
              <a:t>Concrete example:</a:t>
            </a:r>
            <a:r>
              <a:rPr lang="en-US" sz="2400" dirty="0" smtClean="0"/>
              <a:t> 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2400" dirty="0" smtClean="0"/>
              <a:t>finding the </a:t>
            </a:r>
            <a:r>
              <a:rPr lang="en-US" sz="2400" b="1" dirty="0" smtClean="0"/>
              <a:t>counter</a:t>
            </a:r>
            <a:r>
              <a:rPr lang="en-US" sz="2400" dirty="0" smtClean="0"/>
              <a:t> for </a:t>
            </a:r>
            <a:r>
              <a:rPr lang="en-US" sz="2400" dirty="0" err="1" smtClean="0"/>
              <a:t>itemset</a:t>
            </a:r>
            <a:r>
              <a:rPr lang="en-US" sz="2400" dirty="0" smtClean="0"/>
              <a:t> </a:t>
            </a:r>
            <a:r>
              <a:rPr lang="en-US" sz="2400" b="1" dirty="0" smtClean="0"/>
              <a:t>1 5 9</a:t>
            </a:r>
            <a:endParaRPr lang="en-US" sz="2400" dirty="0" smtClean="0"/>
          </a:p>
        </p:txBody>
      </p:sp>
      <p:pic>
        <p:nvPicPr>
          <p:cNvPr id="5120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5088" y="2646608"/>
            <a:ext cx="668655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rgbClr val="DFA267"/>
                </a:solidFill>
              </a:rPr>
              <a:t>Reducing Number of comparisons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MACHINE INTELLIGENCE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3465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227" name="Group 3"/>
          <p:cNvGrpSpPr>
            <a:grpSpLocks/>
          </p:cNvGrpSpPr>
          <p:nvPr/>
        </p:nvGrpSpPr>
        <p:grpSpPr bwMode="auto">
          <a:xfrm>
            <a:off x="3463409" y="4662151"/>
            <a:ext cx="4681538" cy="2101019"/>
            <a:chOff x="1632" y="1536"/>
            <a:chExt cx="3143" cy="1750"/>
          </a:xfrm>
        </p:grpSpPr>
        <p:sp>
          <p:nvSpPr>
            <p:cNvPr id="52238" name="Line 4"/>
            <p:cNvSpPr>
              <a:spLocks noChangeShapeType="1"/>
            </p:cNvSpPr>
            <p:nvPr/>
          </p:nvSpPr>
          <p:spPr bwMode="auto">
            <a:xfrm flipH="1">
              <a:off x="2496" y="1536"/>
              <a:ext cx="672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39" name="Line 5"/>
            <p:cNvSpPr>
              <a:spLocks noChangeShapeType="1"/>
            </p:cNvSpPr>
            <p:nvPr/>
          </p:nvSpPr>
          <p:spPr bwMode="auto">
            <a:xfrm>
              <a:off x="3168" y="1536"/>
              <a:ext cx="81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40" name="Line 6"/>
            <p:cNvSpPr>
              <a:spLocks noChangeShapeType="1"/>
            </p:cNvSpPr>
            <p:nvPr/>
          </p:nvSpPr>
          <p:spPr bwMode="auto">
            <a:xfrm>
              <a:off x="3168" y="153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41" name="Text Box 7"/>
            <p:cNvSpPr txBox="1">
              <a:spLocks noChangeArrowheads="1"/>
            </p:cNvSpPr>
            <p:nvPr/>
          </p:nvSpPr>
          <p:spPr bwMode="auto">
            <a:xfrm>
              <a:off x="2976" y="1728"/>
              <a:ext cx="465" cy="5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sz="2000">
                  <a:latin typeface="Times New Roman" panose="02020603050405020304" pitchFamily="18" charset="0"/>
                </a:rPr>
                <a:t>2 3 4</a:t>
              </a:r>
            </a:p>
            <a:p>
              <a:pPr eaLnBrk="1" hangingPunct="1"/>
              <a:r>
                <a:rPr lang="en-US" sz="2000">
                  <a:latin typeface="Times New Roman" panose="02020603050405020304" pitchFamily="18" charset="0"/>
                </a:rPr>
                <a:t>5 6 7</a:t>
              </a:r>
            </a:p>
          </p:txBody>
        </p:sp>
        <p:sp>
          <p:nvSpPr>
            <p:cNvPr id="52242" name="Line 8"/>
            <p:cNvSpPr>
              <a:spLocks noChangeShapeType="1"/>
            </p:cNvSpPr>
            <p:nvPr/>
          </p:nvSpPr>
          <p:spPr bwMode="auto">
            <a:xfrm flipH="1">
              <a:off x="1917" y="1871"/>
              <a:ext cx="57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43" name="Text Box 9"/>
            <p:cNvSpPr txBox="1">
              <a:spLocks noChangeArrowheads="1"/>
            </p:cNvSpPr>
            <p:nvPr/>
          </p:nvSpPr>
          <p:spPr bwMode="auto">
            <a:xfrm>
              <a:off x="1728" y="2159"/>
              <a:ext cx="465" cy="2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sz="2000">
                  <a:latin typeface="Times New Roman" panose="02020603050405020304" pitchFamily="18" charset="0"/>
                </a:rPr>
                <a:t>1 4 5</a:t>
              </a:r>
            </a:p>
          </p:txBody>
        </p:sp>
        <p:sp>
          <p:nvSpPr>
            <p:cNvPr id="52244" name="Line 10"/>
            <p:cNvSpPr>
              <a:spLocks noChangeShapeType="1"/>
            </p:cNvSpPr>
            <p:nvPr/>
          </p:nvSpPr>
          <p:spPr bwMode="auto">
            <a:xfrm>
              <a:off x="2493" y="1871"/>
              <a:ext cx="3" cy="4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45" name="Line 11"/>
            <p:cNvSpPr>
              <a:spLocks noChangeShapeType="1"/>
            </p:cNvSpPr>
            <p:nvPr/>
          </p:nvSpPr>
          <p:spPr bwMode="auto">
            <a:xfrm>
              <a:off x="2493" y="1871"/>
              <a:ext cx="576" cy="3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46" name="Text Box 12"/>
            <p:cNvSpPr txBox="1">
              <a:spLocks noChangeArrowheads="1"/>
            </p:cNvSpPr>
            <p:nvPr/>
          </p:nvSpPr>
          <p:spPr bwMode="auto">
            <a:xfrm>
              <a:off x="2870" y="2265"/>
              <a:ext cx="465" cy="2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sz="2000">
                  <a:latin typeface="Times New Roman" panose="02020603050405020304" pitchFamily="18" charset="0"/>
                </a:rPr>
                <a:t>1 3 6</a:t>
              </a:r>
            </a:p>
          </p:txBody>
        </p:sp>
        <p:sp>
          <p:nvSpPr>
            <p:cNvPr id="52247" name="Line 13"/>
            <p:cNvSpPr>
              <a:spLocks noChangeShapeType="1"/>
            </p:cNvSpPr>
            <p:nvPr/>
          </p:nvSpPr>
          <p:spPr bwMode="auto">
            <a:xfrm flipH="1">
              <a:off x="1824" y="2352"/>
              <a:ext cx="672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48" name="Text Box 14"/>
            <p:cNvSpPr txBox="1">
              <a:spLocks noChangeArrowheads="1"/>
            </p:cNvSpPr>
            <p:nvPr/>
          </p:nvSpPr>
          <p:spPr bwMode="auto">
            <a:xfrm>
              <a:off x="1632" y="2640"/>
              <a:ext cx="465" cy="5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sz="2000">
                  <a:latin typeface="Times New Roman" panose="02020603050405020304" pitchFamily="18" charset="0"/>
                </a:rPr>
                <a:t>1 2 4</a:t>
              </a:r>
            </a:p>
            <a:p>
              <a:pPr eaLnBrk="1" hangingPunct="1"/>
              <a:r>
                <a:rPr lang="en-US" sz="2000">
                  <a:latin typeface="Times New Roman" panose="02020603050405020304" pitchFamily="18" charset="0"/>
                </a:rPr>
                <a:t>4 5 7</a:t>
              </a:r>
            </a:p>
          </p:txBody>
        </p:sp>
        <p:sp>
          <p:nvSpPr>
            <p:cNvPr id="52249" name="Line 15"/>
            <p:cNvSpPr>
              <a:spLocks noChangeShapeType="1"/>
            </p:cNvSpPr>
            <p:nvPr/>
          </p:nvSpPr>
          <p:spPr bwMode="auto">
            <a:xfrm>
              <a:off x="2496" y="2352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50" name="Text Box 16"/>
            <p:cNvSpPr txBox="1">
              <a:spLocks noChangeArrowheads="1"/>
            </p:cNvSpPr>
            <p:nvPr/>
          </p:nvSpPr>
          <p:spPr bwMode="auto">
            <a:xfrm>
              <a:off x="2255" y="2784"/>
              <a:ext cx="465" cy="5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sz="2000">
                  <a:latin typeface="Times New Roman" panose="02020603050405020304" pitchFamily="18" charset="0"/>
                </a:rPr>
                <a:t>1 2 5</a:t>
              </a:r>
            </a:p>
            <a:p>
              <a:pPr eaLnBrk="1" hangingPunct="1"/>
              <a:r>
                <a:rPr lang="en-US" sz="2000">
                  <a:latin typeface="Times New Roman" panose="02020603050405020304" pitchFamily="18" charset="0"/>
                </a:rPr>
                <a:t>4 5 8</a:t>
              </a:r>
            </a:p>
          </p:txBody>
        </p:sp>
        <p:sp>
          <p:nvSpPr>
            <p:cNvPr id="52251" name="Line 17"/>
            <p:cNvSpPr>
              <a:spLocks noChangeShapeType="1"/>
            </p:cNvSpPr>
            <p:nvPr/>
          </p:nvSpPr>
          <p:spPr bwMode="auto">
            <a:xfrm>
              <a:off x="2496" y="2352"/>
              <a:ext cx="576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52" name="Text Box 18"/>
            <p:cNvSpPr txBox="1">
              <a:spLocks noChangeArrowheads="1"/>
            </p:cNvSpPr>
            <p:nvPr/>
          </p:nvSpPr>
          <p:spPr bwMode="auto">
            <a:xfrm>
              <a:off x="2832" y="2784"/>
              <a:ext cx="465" cy="2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sz="2000">
                  <a:latin typeface="Times New Roman" panose="02020603050405020304" pitchFamily="18" charset="0"/>
                </a:rPr>
                <a:t>1 5 9</a:t>
              </a:r>
            </a:p>
          </p:txBody>
        </p:sp>
        <p:sp>
          <p:nvSpPr>
            <p:cNvPr id="52253" name="Line 19"/>
            <p:cNvSpPr>
              <a:spLocks noChangeShapeType="1"/>
            </p:cNvSpPr>
            <p:nvPr/>
          </p:nvSpPr>
          <p:spPr bwMode="auto">
            <a:xfrm flipH="1">
              <a:off x="3456" y="1824"/>
              <a:ext cx="52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54" name="Text Box 20"/>
            <p:cNvSpPr txBox="1">
              <a:spLocks noChangeArrowheads="1"/>
            </p:cNvSpPr>
            <p:nvPr/>
          </p:nvSpPr>
          <p:spPr bwMode="auto">
            <a:xfrm>
              <a:off x="3254" y="2169"/>
              <a:ext cx="465" cy="2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sz="2000">
                  <a:latin typeface="Times New Roman" panose="02020603050405020304" pitchFamily="18" charset="0"/>
                </a:rPr>
                <a:t>3 4 5</a:t>
              </a:r>
            </a:p>
          </p:txBody>
        </p:sp>
        <p:sp>
          <p:nvSpPr>
            <p:cNvPr id="52255" name="Line 21"/>
            <p:cNvSpPr>
              <a:spLocks noChangeShapeType="1"/>
            </p:cNvSpPr>
            <p:nvPr/>
          </p:nvSpPr>
          <p:spPr bwMode="auto">
            <a:xfrm>
              <a:off x="3984" y="1824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56" name="Text Box 22"/>
            <p:cNvSpPr txBox="1">
              <a:spLocks noChangeArrowheads="1"/>
            </p:cNvSpPr>
            <p:nvPr/>
          </p:nvSpPr>
          <p:spPr bwMode="auto">
            <a:xfrm>
              <a:off x="3792" y="2160"/>
              <a:ext cx="465" cy="7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sz="2000">
                  <a:latin typeface="Times New Roman" panose="02020603050405020304" pitchFamily="18" charset="0"/>
                </a:rPr>
                <a:t>3 5 6</a:t>
              </a:r>
            </a:p>
            <a:p>
              <a:pPr eaLnBrk="1" hangingPunct="1"/>
              <a:r>
                <a:rPr lang="en-US" sz="2000">
                  <a:latin typeface="Times New Roman" panose="02020603050405020304" pitchFamily="18" charset="0"/>
                </a:rPr>
                <a:t>3 5 7</a:t>
              </a:r>
            </a:p>
            <a:p>
              <a:pPr eaLnBrk="1" hangingPunct="1"/>
              <a:r>
                <a:rPr lang="en-US" sz="2000">
                  <a:latin typeface="Times New Roman" panose="02020603050405020304" pitchFamily="18" charset="0"/>
                </a:rPr>
                <a:t>6 8 9</a:t>
              </a:r>
            </a:p>
          </p:txBody>
        </p:sp>
        <p:sp>
          <p:nvSpPr>
            <p:cNvPr id="52257" name="Line 23"/>
            <p:cNvSpPr>
              <a:spLocks noChangeShapeType="1"/>
            </p:cNvSpPr>
            <p:nvPr/>
          </p:nvSpPr>
          <p:spPr bwMode="auto">
            <a:xfrm>
              <a:off x="3984" y="1824"/>
              <a:ext cx="52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58" name="Text Box 24"/>
            <p:cNvSpPr txBox="1">
              <a:spLocks noChangeArrowheads="1"/>
            </p:cNvSpPr>
            <p:nvPr/>
          </p:nvSpPr>
          <p:spPr bwMode="auto">
            <a:xfrm>
              <a:off x="4310" y="2121"/>
              <a:ext cx="465" cy="5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sz="2000">
                  <a:latin typeface="Times New Roman" panose="02020603050405020304" pitchFamily="18" charset="0"/>
                </a:rPr>
                <a:t>3 6 7</a:t>
              </a:r>
            </a:p>
            <a:p>
              <a:pPr eaLnBrk="1" hangingPunct="1"/>
              <a:r>
                <a:rPr lang="en-US" sz="2000">
                  <a:latin typeface="Times New Roman" panose="02020603050405020304" pitchFamily="18" charset="0"/>
                </a:rPr>
                <a:t>3 6 8</a:t>
              </a:r>
            </a:p>
          </p:txBody>
        </p:sp>
      </p:grpSp>
      <p:grpSp>
        <p:nvGrpSpPr>
          <p:cNvPr id="52228" name="Group 25"/>
          <p:cNvGrpSpPr>
            <a:grpSpLocks/>
          </p:cNvGrpSpPr>
          <p:nvPr/>
        </p:nvGrpSpPr>
        <p:grpSpPr bwMode="auto">
          <a:xfrm>
            <a:off x="502269" y="5219137"/>
            <a:ext cx="2286000" cy="1249362"/>
            <a:chOff x="144" y="912"/>
            <a:chExt cx="1440" cy="787"/>
          </a:xfrm>
        </p:grpSpPr>
        <p:sp>
          <p:nvSpPr>
            <p:cNvPr id="52230" name="Line 26"/>
            <p:cNvSpPr>
              <a:spLocks noChangeShapeType="1"/>
            </p:cNvSpPr>
            <p:nvPr/>
          </p:nvSpPr>
          <p:spPr bwMode="auto">
            <a:xfrm flipH="1">
              <a:off x="480" y="1200"/>
              <a:ext cx="38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31" name="Line 27"/>
            <p:cNvSpPr>
              <a:spLocks noChangeShapeType="1"/>
            </p:cNvSpPr>
            <p:nvPr/>
          </p:nvSpPr>
          <p:spPr bwMode="auto">
            <a:xfrm>
              <a:off x="864" y="120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32" name="Text Box 28"/>
            <p:cNvSpPr txBox="1">
              <a:spLocks noChangeArrowheads="1"/>
            </p:cNvSpPr>
            <p:nvPr/>
          </p:nvSpPr>
          <p:spPr bwMode="auto">
            <a:xfrm>
              <a:off x="240" y="1200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sz="2000">
                  <a:latin typeface="Times New Roman" panose="02020603050405020304" pitchFamily="18" charset="0"/>
                </a:rPr>
                <a:t>1,4,7</a:t>
              </a:r>
            </a:p>
          </p:txBody>
        </p:sp>
        <p:sp>
          <p:nvSpPr>
            <p:cNvPr id="52233" name="Text Box 29"/>
            <p:cNvSpPr txBox="1">
              <a:spLocks noChangeArrowheads="1"/>
            </p:cNvSpPr>
            <p:nvPr/>
          </p:nvSpPr>
          <p:spPr bwMode="auto">
            <a:xfrm>
              <a:off x="662" y="1449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sz="2000">
                  <a:latin typeface="Times New Roman" panose="02020603050405020304" pitchFamily="18" charset="0"/>
                </a:rPr>
                <a:t>2,5,8</a:t>
              </a:r>
            </a:p>
          </p:txBody>
        </p:sp>
        <p:sp>
          <p:nvSpPr>
            <p:cNvPr id="52234" name="Line 30"/>
            <p:cNvSpPr>
              <a:spLocks noChangeShapeType="1"/>
            </p:cNvSpPr>
            <p:nvPr/>
          </p:nvSpPr>
          <p:spPr bwMode="auto">
            <a:xfrm>
              <a:off x="864" y="1200"/>
              <a:ext cx="38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35" name="Text Box 31"/>
            <p:cNvSpPr txBox="1">
              <a:spLocks noChangeArrowheads="1"/>
            </p:cNvSpPr>
            <p:nvPr/>
          </p:nvSpPr>
          <p:spPr bwMode="auto">
            <a:xfrm>
              <a:off x="998" y="1113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sz="2000">
                  <a:latin typeface="Times New Roman" panose="02020603050405020304" pitchFamily="18" charset="0"/>
                </a:rPr>
                <a:t>3,6,9</a:t>
              </a:r>
            </a:p>
          </p:txBody>
        </p:sp>
        <p:sp>
          <p:nvSpPr>
            <p:cNvPr id="52236" name="Text Box 32"/>
            <p:cNvSpPr txBox="1">
              <a:spLocks noChangeArrowheads="1"/>
            </p:cNvSpPr>
            <p:nvPr/>
          </p:nvSpPr>
          <p:spPr bwMode="auto">
            <a:xfrm>
              <a:off x="336" y="912"/>
              <a:ext cx="101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chemeClr val="hlink"/>
                  </a:solidFill>
                  <a:latin typeface="Times New Roman" panose="02020603050405020304" pitchFamily="18" charset="0"/>
                </a:rPr>
                <a:t>Hash function</a:t>
              </a:r>
            </a:p>
          </p:txBody>
        </p:sp>
        <p:sp>
          <p:nvSpPr>
            <p:cNvPr id="52237" name="Rectangle 33"/>
            <p:cNvSpPr>
              <a:spLocks noChangeArrowheads="1"/>
            </p:cNvSpPr>
            <p:nvPr/>
          </p:nvSpPr>
          <p:spPr bwMode="auto">
            <a:xfrm>
              <a:off x="144" y="912"/>
              <a:ext cx="1440" cy="768"/>
            </a:xfrm>
            <a:prstGeom prst="rect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>
                <a:latin typeface="Calibri" panose="020F0502020204030204" pitchFamily="34" charset="0"/>
              </a:endParaRPr>
            </a:p>
          </p:txBody>
        </p:sp>
      </p:grpSp>
      <p:sp>
        <p:nvSpPr>
          <p:cNvPr id="52229" name="Text Box 34"/>
          <p:cNvSpPr txBox="1">
            <a:spLocks noChangeArrowheads="1"/>
          </p:cNvSpPr>
          <p:nvPr/>
        </p:nvSpPr>
        <p:spPr bwMode="auto">
          <a:xfrm>
            <a:off x="245547" y="1273524"/>
            <a:ext cx="8126091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 dirty="0" smtClean="0">
                <a:latin typeface="Calibri" panose="020F0502020204030204" pitchFamily="34" charset="0"/>
              </a:rPr>
              <a:t>Suppose </a:t>
            </a:r>
            <a:r>
              <a:rPr lang="en-US" sz="2400" dirty="0">
                <a:latin typeface="Calibri" panose="020F0502020204030204" pitchFamily="34" charset="0"/>
              </a:rPr>
              <a:t>you have 15 candidate </a:t>
            </a:r>
            <a:r>
              <a:rPr lang="en-US" sz="2400" dirty="0" err="1">
                <a:latin typeface="Calibri" panose="020F0502020204030204" pitchFamily="34" charset="0"/>
              </a:rPr>
              <a:t>itemsets</a:t>
            </a:r>
            <a:r>
              <a:rPr lang="en-US" sz="2400" dirty="0">
                <a:latin typeface="Calibri" panose="020F0502020204030204" pitchFamily="34" charset="0"/>
              </a:rPr>
              <a:t> of length 3: 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>
                <a:latin typeface="Calibri" panose="020F0502020204030204" pitchFamily="34" charset="0"/>
              </a:rPr>
              <a:t>{1 4 5}, {1 2 4}, {4 5 7}, {1 2 5}, {4 5 8}, {1 5 9}, {1 3 6}, {2 3 4}, {5 6 7}, {3 4 5}, {3 5 6}, {3 5 7}, {6 8 9}, {3 6 7}, {3 6 8}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>
                <a:latin typeface="Calibri" panose="020F0502020204030204" pitchFamily="34" charset="0"/>
              </a:rPr>
              <a:t>You need</a:t>
            </a:r>
            <a:r>
              <a:rPr lang="en-US" sz="2400" dirty="0" smtClean="0">
                <a:latin typeface="Calibri" panose="020F0502020204030204" pitchFamily="34" charset="0"/>
              </a:rPr>
              <a:t>: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sz="2400" dirty="0" smtClean="0">
                <a:latin typeface="Calibri" panose="020F0502020204030204" pitchFamily="34" charset="0"/>
              </a:rPr>
              <a:t> Hash function 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sz="2400" dirty="0" smtClean="0">
                <a:latin typeface="Calibri" panose="020F0502020204030204" pitchFamily="34" charset="0"/>
              </a:rPr>
              <a:t> </a:t>
            </a:r>
            <a:r>
              <a:rPr lang="en-US" sz="2400" dirty="0">
                <a:latin typeface="Calibri" panose="020F0502020204030204" pitchFamily="34" charset="0"/>
              </a:rPr>
              <a:t>Max leaf size: max number of </a:t>
            </a:r>
            <a:r>
              <a:rPr lang="en-US" sz="2400" dirty="0" err="1">
                <a:latin typeface="Calibri" panose="020F0502020204030204" pitchFamily="34" charset="0"/>
              </a:rPr>
              <a:t>itemsets</a:t>
            </a:r>
            <a:r>
              <a:rPr lang="en-US" sz="2400" dirty="0">
                <a:latin typeface="Calibri" panose="020F0502020204030204" pitchFamily="34" charset="0"/>
              </a:rPr>
              <a:t> stored in a leaf node (if number of candidate </a:t>
            </a:r>
            <a:r>
              <a:rPr lang="en-US" sz="2400" dirty="0" err="1">
                <a:latin typeface="Calibri" panose="020F0502020204030204" pitchFamily="34" charset="0"/>
              </a:rPr>
              <a:t>itemsets</a:t>
            </a:r>
            <a:r>
              <a:rPr lang="en-US" sz="2400" dirty="0">
                <a:latin typeface="Calibri" panose="020F0502020204030204" pitchFamily="34" charset="0"/>
              </a:rPr>
              <a:t> exceeds max leaf size, split the node)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rgbClr val="DFA267"/>
                </a:solidFill>
              </a:rPr>
              <a:t>Generate Hash Tree</a:t>
            </a:r>
            <a:endParaRPr lang="en-IN" sz="2400" b="1" dirty="0">
              <a:solidFill>
                <a:srgbClr val="DFA267"/>
              </a:solidFill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36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MACHINE INTELLIGENCE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257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8308" y="1316458"/>
            <a:ext cx="8504237" cy="5181600"/>
          </a:xfrm>
        </p:spPr>
        <p:txBody>
          <a:bodyPr rtlCol="0">
            <a:noAutofit/>
          </a:bodyPr>
          <a:lstStyle/>
          <a:p>
            <a:pPr>
              <a:lnSpc>
                <a:spcPct val="80000"/>
              </a:lnSpc>
              <a:defRPr/>
            </a:pPr>
            <a:r>
              <a:rPr lang="en-US" sz="2400" dirty="0" smtClean="0"/>
              <a:t>Choice </a:t>
            </a:r>
            <a:r>
              <a:rPr lang="en-US" sz="2400" dirty="0"/>
              <a:t>of minimum support threshold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 lowering support threshold results in more frequent </a:t>
            </a:r>
            <a:r>
              <a:rPr lang="en-US" dirty="0" smtClean="0"/>
              <a:t>IS</a:t>
            </a:r>
            <a:endParaRPr lang="en-US" dirty="0"/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 this may increase number of candidates and max length of frequent </a:t>
            </a:r>
            <a:r>
              <a:rPr lang="en-US" dirty="0" err="1"/>
              <a:t>itemsets</a:t>
            </a:r>
            <a:endParaRPr lang="en-US" dirty="0"/>
          </a:p>
          <a:p>
            <a:pPr>
              <a:lnSpc>
                <a:spcPct val="80000"/>
              </a:lnSpc>
              <a:defRPr/>
            </a:pPr>
            <a:r>
              <a:rPr lang="en-US" sz="2400" dirty="0"/>
              <a:t>Dimensionality (number of items) of the data set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 more space is needed to store support count of each item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 if number of frequent items also increases, both computation and I/O costs may also increase</a:t>
            </a:r>
          </a:p>
          <a:p>
            <a:pPr>
              <a:lnSpc>
                <a:spcPct val="80000"/>
              </a:lnSpc>
              <a:defRPr/>
            </a:pPr>
            <a:r>
              <a:rPr lang="en-US" sz="2400" dirty="0"/>
              <a:t>Size of database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 since Apriori makes multiple passes, run time of algorithm may increase with number of transactions</a:t>
            </a:r>
          </a:p>
          <a:p>
            <a:pPr>
              <a:lnSpc>
                <a:spcPct val="80000"/>
              </a:lnSpc>
              <a:defRPr/>
            </a:pPr>
            <a:r>
              <a:rPr lang="en-US" sz="2400" dirty="0"/>
              <a:t>Average transaction width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 transaction width increases with denser data sets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This may increase max length of frequent </a:t>
            </a:r>
            <a:r>
              <a:rPr lang="en-US" dirty="0" err="1"/>
              <a:t>itemsets</a:t>
            </a:r>
            <a:r>
              <a:rPr lang="en-US" dirty="0"/>
              <a:t> and traversals of hash tree (number of subsets in a transaction increases with its width)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rgbClr val="DFA267"/>
                </a:solidFill>
              </a:rPr>
              <a:t>Factors Affecting Complexity</a:t>
            </a:r>
            <a:endParaRPr lang="en-IN" sz="2400" b="1" dirty="0">
              <a:solidFill>
                <a:srgbClr val="DFA267"/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MACHINE INTELLIGENCE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8850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144" y="1374366"/>
            <a:ext cx="8229600" cy="4525963"/>
          </a:xfrm>
        </p:spPr>
        <p:txBody>
          <a:bodyPr rtlCol="0">
            <a:noAutofit/>
          </a:bodyPr>
          <a:lstStyle/>
          <a:p>
            <a:pPr>
              <a:defRPr/>
            </a:pPr>
            <a:r>
              <a:rPr lang="en-US" sz="2400" dirty="0"/>
              <a:t>Some </a:t>
            </a:r>
            <a:r>
              <a:rPr lang="en-US" sz="2400" dirty="0" err="1"/>
              <a:t>itemsets</a:t>
            </a:r>
            <a:r>
              <a:rPr lang="en-US" sz="2400" dirty="0"/>
              <a:t> are redundant because they have identical support as their supersets</a:t>
            </a:r>
          </a:p>
          <a:p>
            <a:pPr>
              <a:defRPr/>
            </a:pPr>
            <a:endParaRPr lang="en-US" sz="2400" dirty="0"/>
          </a:p>
          <a:p>
            <a:pPr>
              <a:defRPr/>
            </a:pPr>
            <a:endParaRPr lang="en-US" sz="2400" dirty="0"/>
          </a:p>
          <a:p>
            <a:pPr>
              <a:defRPr/>
            </a:pPr>
            <a:endParaRPr lang="en-US" sz="2400" dirty="0"/>
          </a:p>
          <a:p>
            <a:pPr>
              <a:defRPr/>
            </a:pPr>
            <a:endParaRPr lang="en-US" sz="2400" dirty="0"/>
          </a:p>
          <a:p>
            <a:pPr>
              <a:defRPr/>
            </a:pPr>
            <a:endParaRPr lang="en-US" sz="2400" dirty="0"/>
          </a:p>
          <a:p>
            <a:pPr>
              <a:defRPr/>
            </a:pPr>
            <a:endParaRPr lang="en-US" sz="2400" dirty="0"/>
          </a:p>
          <a:p>
            <a:pPr>
              <a:defRPr/>
            </a:pPr>
            <a:r>
              <a:rPr lang="en-US" sz="2400" dirty="0" smtClean="0"/>
              <a:t>Number </a:t>
            </a:r>
            <a:r>
              <a:rPr lang="en-US" sz="2400" dirty="0"/>
              <a:t>of frequent </a:t>
            </a:r>
            <a:r>
              <a:rPr lang="en-US" sz="2400" dirty="0" err="1"/>
              <a:t>itemsets</a:t>
            </a:r>
            <a:endParaRPr lang="en-US" sz="2400" dirty="0"/>
          </a:p>
          <a:p>
            <a:pPr lvl="4">
              <a:defRPr/>
            </a:pPr>
            <a:endParaRPr lang="en-US" sz="2400" dirty="0"/>
          </a:p>
          <a:p>
            <a:pPr>
              <a:defRPr/>
            </a:pPr>
            <a:r>
              <a:rPr lang="en-US" sz="2400" dirty="0"/>
              <a:t>Need a compact representation</a:t>
            </a:r>
          </a:p>
        </p:txBody>
      </p:sp>
      <p:pic>
        <p:nvPicPr>
          <p:cNvPr id="13317" name="Picture 4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59724" y="2098797"/>
            <a:ext cx="8032020" cy="2684462"/>
          </a:xfrm>
        </p:spPr>
      </p:pic>
      <p:graphicFrame>
        <p:nvGraphicFramePr>
          <p:cNvPr id="13314" name="Object 5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1313537810"/>
              </p:ext>
            </p:extLst>
          </p:nvPr>
        </p:nvGraphicFramePr>
        <p:xfrm>
          <a:off x="4141718" y="4783259"/>
          <a:ext cx="1714500" cy="1019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44" name="Equation" r:id="rId4" imgW="1409400" imgH="838080" progId="Equation.3">
                  <p:embed/>
                </p:oleObj>
              </mc:Choice>
              <mc:Fallback>
                <p:oleObj name="Equation" r:id="rId4" imgW="1409400" imgH="838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1718" y="4783259"/>
                        <a:ext cx="1714500" cy="1019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rgbClr val="DFA267"/>
                </a:solidFill>
              </a:rPr>
              <a:t>Compact Representation of Frequent </a:t>
            </a:r>
            <a:r>
              <a:rPr lang="en-IN" sz="2400" b="1" dirty="0" err="1" smtClean="0">
                <a:solidFill>
                  <a:srgbClr val="DFA267"/>
                </a:solidFill>
              </a:rPr>
              <a:t>ItemSets</a:t>
            </a:r>
            <a:endParaRPr lang="en-IN" sz="2400" b="1" dirty="0">
              <a:solidFill>
                <a:srgbClr val="DFA267"/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MACHINE INTELLIGENCE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338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338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7712772"/>
              </p:ext>
            </p:extLst>
          </p:nvPr>
        </p:nvGraphicFramePr>
        <p:xfrm>
          <a:off x="612877" y="1868853"/>
          <a:ext cx="7140575" cy="4873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68" name="Visio" r:id="rId3" imgW="9687611" imgH="7157416" progId="">
                  <p:embed/>
                </p:oleObj>
              </mc:Choice>
              <mc:Fallback>
                <p:oleObj name="Visio" r:id="rId3" imgW="9687611" imgH="7157416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877" y="1868853"/>
                        <a:ext cx="7140575" cy="4873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6721576" y="6242415"/>
            <a:ext cx="11112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>
                <a:latin typeface="Calibri" panose="020F0502020204030204" pitchFamily="34" charset="0"/>
              </a:rPr>
              <a:t>Border</a:t>
            </a:r>
          </a:p>
        </p:txBody>
      </p:sp>
      <p:sp>
        <p:nvSpPr>
          <p:cNvPr id="14341" name="Text Box 5"/>
          <p:cNvSpPr txBox="1">
            <a:spLocks noChangeArrowheads="1"/>
          </p:cNvSpPr>
          <p:nvPr/>
        </p:nvSpPr>
        <p:spPr bwMode="auto">
          <a:xfrm>
            <a:off x="136626" y="5955078"/>
            <a:ext cx="111125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>
                <a:latin typeface="Calibri" panose="020F0502020204030204" pitchFamily="34" charset="0"/>
              </a:rPr>
              <a:t>Infrequent Itemsets</a:t>
            </a:r>
          </a:p>
        </p:txBody>
      </p:sp>
      <p:sp>
        <p:nvSpPr>
          <p:cNvPr id="14342" name="Text Box 6"/>
          <p:cNvSpPr txBox="1">
            <a:spLocks noChangeArrowheads="1"/>
          </p:cNvSpPr>
          <p:nvPr/>
        </p:nvSpPr>
        <p:spPr bwMode="auto">
          <a:xfrm>
            <a:off x="295376" y="2441941"/>
            <a:ext cx="11128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>
                <a:latin typeface="Calibri" panose="020F0502020204030204" pitchFamily="34" charset="0"/>
              </a:rPr>
              <a:t>Maximal Itemsets</a:t>
            </a:r>
          </a:p>
        </p:txBody>
      </p:sp>
      <p:sp>
        <p:nvSpPr>
          <p:cNvPr id="14343" name="Line 7"/>
          <p:cNvSpPr>
            <a:spLocks noChangeShapeType="1"/>
          </p:cNvSpPr>
          <p:nvPr/>
        </p:nvSpPr>
        <p:spPr bwMode="auto">
          <a:xfrm flipH="1">
            <a:off x="692251" y="4951777"/>
            <a:ext cx="158750" cy="1074738"/>
          </a:xfrm>
          <a:prstGeom prst="line">
            <a:avLst/>
          </a:prstGeom>
          <a:noFill/>
          <a:ln w="25400">
            <a:solidFill>
              <a:srgbClr val="80008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4" name="Line 8"/>
          <p:cNvSpPr>
            <a:spLocks noChangeShapeType="1"/>
          </p:cNvSpPr>
          <p:nvPr/>
        </p:nvSpPr>
        <p:spPr bwMode="auto">
          <a:xfrm flipH="1" flipV="1">
            <a:off x="1168501" y="2872153"/>
            <a:ext cx="1030288" cy="646113"/>
          </a:xfrm>
          <a:prstGeom prst="line">
            <a:avLst/>
          </a:prstGeom>
          <a:noFill/>
          <a:ln w="25400">
            <a:solidFill>
              <a:srgbClr val="80008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5" name="Line 9"/>
          <p:cNvSpPr>
            <a:spLocks noChangeShapeType="1"/>
          </p:cNvSpPr>
          <p:nvPr/>
        </p:nvSpPr>
        <p:spPr bwMode="auto">
          <a:xfrm flipH="1">
            <a:off x="1168501" y="4880341"/>
            <a:ext cx="1030288" cy="1146175"/>
          </a:xfrm>
          <a:prstGeom prst="line">
            <a:avLst/>
          </a:prstGeom>
          <a:noFill/>
          <a:ln w="25400">
            <a:solidFill>
              <a:srgbClr val="80008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6" name="Line 10"/>
          <p:cNvSpPr>
            <a:spLocks noChangeShapeType="1"/>
          </p:cNvSpPr>
          <p:nvPr/>
        </p:nvSpPr>
        <p:spPr bwMode="auto">
          <a:xfrm flipH="1">
            <a:off x="1247876" y="5883641"/>
            <a:ext cx="635000" cy="287337"/>
          </a:xfrm>
          <a:prstGeom prst="line">
            <a:avLst/>
          </a:prstGeom>
          <a:noFill/>
          <a:ln w="25400">
            <a:solidFill>
              <a:srgbClr val="80008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7" name="Line 11"/>
          <p:cNvSpPr>
            <a:spLocks noChangeShapeType="1"/>
          </p:cNvSpPr>
          <p:nvPr/>
        </p:nvSpPr>
        <p:spPr bwMode="auto">
          <a:xfrm flipH="1" flipV="1">
            <a:off x="1089127" y="6313852"/>
            <a:ext cx="2697163" cy="287338"/>
          </a:xfrm>
          <a:prstGeom prst="line">
            <a:avLst/>
          </a:prstGeom>
          <a:noFill/>
          <a:ln w="25400">
            <a:solidFill>
              <a:srgbClr val="80008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8" name="Line 12"/>
          <p:cNvSpPr>
            <a:spLocks noChangeShapeType="1"/>
          </p:cNvSpPr>
          <p:nvPr/>
        </p:nvSpPr>
        <p:spPr bwMode="auto">
          <a:xfrm flipH="1" flipV="1">
            <a:off x="1009752" y="2943590"/>
            <a:ext cx="2632075" cy="1668462"/>
          </a:xfrm>
          <a:prstGeom prst="line">
            <a:avLst/>
          </a:prstGeom>
          <a:noFill/>
          <a:ln w="25400">
            <a:solidFill>
              <a:srgbClr val="80008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9" name="Line 13"/>
          <p:cNvSpPr>
            <a:spLocks noChangeShapeType="1"/>
          </p:cNvSpPr>
          <p:nvPr/>
        </p:nvSpPr>
        <p:spPr bwMode="auto">
          <a:xfrm flipH="1">
            <a:off x="930377" y="4880341"/>
            <a:ext cx="555625" cy="1074737"/>
          </a:xfrm>
          <a:prstGeom prst="line">
            <a:avLst/>
          </a:prstGeom>
          <a:noFill/>
          <a:ln w="25400">
            <a:solidFill>
              <a:srgbClr val="80008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rgbClr val="DFA267"/>
                </a:solidFill>
              </a:rPr>
              <a:t>Maximal Frequent </a:t>
            </a:r>
            <a:r>
              <a:rPr lang="en-IN" sz="2400" b="1" dirty="0" err="1" smtClean="0">
                <a:solidFill>
                  <a:srgbClr val="DFA267"/>
                </a:solidFill>
              </a:rPr>
              <a:t>Itemset</a:t>
            </a:r>
            <a:endParaRPr lang="en-IN" sz="2400" b="1" dirty="0">
              <a:solidFill>
                <a:srgbClr val="DFA267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MACHINE INTELLIGENCE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36626" y="1472444"/>
            <a:ext cx="815511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An </a:t>
            </a:r>
            <a:r>
              <a:rPr lang="en-US" sz="2400" dirty="0" err="1"/>
              <a:t>itemset</a:t>
            </a:r>
            <a:r>
              <a:rPr lang="en-US" sz="2400" dirty="0"/>
              <a:t> is maximal frequent if none of its immediate supersets is frequent</a:t>
            </a:r>
          </a:p>
        </p:txBody>
      </p:sp>
    </p:spTree>
    <p:extLst>
      <p:ext uri="{BB962C8B-B14F-4D97-AF65-F5344CB8AC3E}">
        <p14:creationId xmlns:p14="http://schemas.microsoft.com/office/powerpoint/2010/main" val="2730859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0" grpId="0"/>
      <p:bldP spid="14341" grpId="0"/>
      <p:bldP spid="14342" grpId="0"/>
      <p:bldP spid="14343" grpId="0" animBg="1"/>
      <p:bldP spid="14344" grpId="0" animBg="1"/>
      <p:bldP spid="14345" grpId="0" animBg="1"/>
      <p:bldP spid="14346" grpId="0" animBg="1"/>
      <p:bldP spid="14347" grpId="0" animBg="1"/>
      <p:bldP spid="14348" grpId="0" animBg="1"/>
      <p:bldP spid="14349" grpId="0" animBg="1"/>
      <p:bldP spid="2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2144" y="1519354"/>
            <a:ext cx="8229600" cy="4525963"/>
          </a:xfrm>
        </p:spPr>
        <p:txBody>
          <a:bodyPr/>
          <a:lstStyle/>
          <a:p>
            <a:pPr eaLnBrk="1" hangingPunct="1"/>
            <a:r>
              <a:rPr lang="en-US" sz="2400" dirty="0"/>
              <a:t>An </a:t>
            </a:r>
            <a:r>
              <a:rPr lang="en-US" sz="2400" dirty="0" err="1"/>
              <a:t>itemset</a:t>
            </a:r>
            <a:r>
              <a:rPr lang="en-US" sz="2400" dirty="0"/>
              <a:t> is closed if none of its immediate supersets has the same support as the </a:t>
            </a:r>
            <a:r>
              <a:rPr lang="en-US" sz="2400" dirty="0" err="1"/>
              <a:t>itemset</a:t>
            </a:r>
            <a:endParaRPr lang="en-US" sz="2400" dirty="0"/>
          </a:p>
          <a:p>
            <a:pPr eaLnBrk="1" hangingPunct="1">
              <a:buFont typeface="Monotype Sorts"/>
              <a:buNone/>
            </a:pPr>
            <a:endParaRPr lang="en-US" sz="2000" dirty="0"/>
          </a:p>
        </p:txBody>
      </p:sp>
      <p:graphicFrame>
        <p:nvGraphicFramePr>
          <p:cNvPr id="15362" name="Object 1028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1758055111"/>
              </p:ext>
            </p:extLst>
          </p:nvPr>
        </p:nvGraphicFramePr>
        <p:xfrm>
          <a:off x="417744" y="3052294"/>
          <a:ext cx="2032000" cy="178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12" name="Worksheet" r:id="rId3" imgW="1988871" imgH="1744914" progId="Excel.Sheet.8">
                  <p:embed/>
                </p:oleObj>
              </mc:Choice>
              <mc:Fallback>
                <p:oleObj name="Worksheet" r:id="rId3" imgW="1988871" imgH="1744914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7744" y="3052294"/>
                        <a:ext cx="2032000" cy="1782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3" name="Object 1029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284088942"/>
              </p:ext>
            </p:extLst>
          </p:nvPr>
        </p:nvGraphicFramePr>
        <p:xfrm>
          <a:off x="3541944" y="2595093"/>
          <a:ext cx="2260600" cy="3265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13" name="Worksheet" r:id="rId5" imgW="2209698" imgH="3192747" progId="Excel.Sheet.8">
                  <p:embed/>
                </p:oleObj>
              </mc:Choice>
              <mc:Fallback>
                <p:oleObj name="Worksheet" r:id="rId5" imgW="2209698" imgH="3192747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1944" y="2595093"/>
                        <a:ext cx="2260600" cy="3265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4" name="Object 1030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376978337"/>
              </p:ext>
            </p:extLst>
          </p:nvPr>
        </p:nvGraphicFramePr>
        <p:xfrm>
          <a:off x="5929544" y="3090394"/>
          <a:ext cx="2108200" cy="174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14" name="Worksheet" r:id="rId7" imgW="2542680" imgH="2103840" progId="Excel.Sheet.8">
                  <p:embed/>
                </p:oleObj>
              </mc:Choice>
              <mc:Fallback>
                <p:oleObj name="Worksheet" r:id="rId7" imgW="2542680" imgH="2103840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29544" y="3090394"/>
                        <a:ext cx="2108200" cy="1744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rgbClr val="DFA267"/>
                </a:solidFill>
              </a:rPr>
              <a:t>Closed </a:t>
            </a:r>
            <a:r>
              <a:rPr lang="en-IN" sz="2400" b="1" dirty="0" err="1" smtClean="0">
                <a:solidFill>
                  <a:srgbClr val="DFA267"/>
                </a:solidFill>
              </a:rPr>
              <a:t>ItemSet</a:t>
            </a:r>
            <a:endParaRPr lang="en-IN" sz="2400" b="1" dirty="0">
              <a:solidFill>
                <a:srgbClr val="DFA267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MACHINE INTELLIGENCE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4593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38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4496163"/>
              </p:ext>
            </p:extLst>
          </p:nvPr>
        </p:nvGraphicFramePr>
        <p:xfrm>
          <a:off x="202612" y="1392658"/>
          <a:ext cx="1600200" cy="165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26" name="Worksheet" r:id="rId3" imgW="1638000" imgH="1974240" progId="Excel.Sheet.8">
                  <p:embed/>
                </p:oleObj>
              </mc:Choice>
              <mc:Fallback>
                <p:oleObj name="Worksheet" r:id="rId3" imgW="1638000" imgH="1974240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612" y="1392658"/>
                        <a:ext cx="1600200" cy="1654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4367260"/>
              </p:ext>
            </p:extLst>
          </p:nvPr>
        </p:nvGraphicFramePr>
        <p:xfrm>
          <a:off x="1002712" y="1434107"/>
          <a:ext cx="7229475" cy="5289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27" name="VISIO" r:id="rId5" imgW="10116360" imgH="7404120" progId="">
                  <p:embed/>
                </p:oleObj>
              </mc:Choice>
              <mc:Fallback>
                <p:oleObj name="VISIO" r:id="rId5" imgW="10116360" imgH="740412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2712" y="1434107"/>
                        <a:ext cx="7229475" cy="5289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9" name="Text Box 5"/>
          <p:cNvSpPr txBox="1">
            <a:spLocks noChangeArrowheads="1"/>
          </p:cNvSpPr>
          <p:nvPr/>
        </p:nvSpPr>
        <p:spPr bwMode="auto">
          <a:xfrm>
            <a:off x="6336711" y="1357908"/>
            <a:ext cx="15240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>
                <a:latin typeface="Calibri" panose="020F0502020204030204" pitchFamily="34" charset="0"/>
              </a:rPr>
              <a:t>Transaction Ids</a:t>
            </a:r>
          </a:p>
        </p:txBody>
      </p:sp>
      <p:sp>
        <p:nvSpPr>
          <p:cNvPr id="16390" name="Line 6"/>
          <p:cNvSpPr>
            <a:spLocks noChangeShapeType="1"/>
          </p:cNvSpPr>
          <p:nvPr/>
        </p:nvSpPr>
        <p:spPr bwMode="auto">
          <a:xfrm flipH="1">
            <a:off x="5574711" y="1662707"/>
            <a:ext cx="838200" cy="3810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1" name="Line 7"/>
          <p:cNvSpPr>
            <a:spLocks noChangeShapeType="1"/>
          </p:cNvSpPr>
          <p:nvPr/>
        </p:nvSpPr>
        <p:spPr bwMode="auto">
          <a:xfrm flipH="1">
            <a:off x="6946311" y="1738907"/>
            <a:ext cx="76200" cy="2286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2" name="Text Box 8"/>
          <p:cNvSpPr txBox="1">
            <a:spLocks noChangeArrowheads="1"/>
          </p:cNvSpPr>
          <p:nvPr/>
        </p:nvSpPr>
        <p:spPr bwMode="auto">
          <a:xfrm>
            <a:off x="393111" y="5934670"/>
            <a:ext cx="175260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dirty="0">
                <a:latin typeface="Calibri" panose="020F0502020204030204" pitchFamily="34" charset="0"/>
              </a:rPr>
              <a:t>Not supported by any transactions</a:t>
            </a:r>
          </a:p>
        </p:txBody>
      </p:sp>
      <p:sp>
        <p:nvSpPr>
          <p:cNvPr id="16393" name="Line 9"/>
          <p:cNvSpPr>
            <a:spLocks noChangeShapeType="1"/>
          </p:cNvSpPr>
          <p:nvPr/>
        </p:nvSpPr>
        <p:spPr bwMode="auto">
          <a:xfrm>
            <a:off x="1993311" y="6387107"/>
            <a:ext cx="2286000" cy="762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4" name="Line 10"/>
          <p:cNvSpPr>
            <a:spLocks noChangeShapeType="1"/>
          </p:cNvSpPr>
          <p:nvPr/>
        </p:nvSpPr>
        <p:spPr bwMode="auto">
          <a:xfrm flipV="1">
            <a:off x="1993311" y="5853707"/>
            <a:ext cx="1524000" cy="5334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rgbClr val="DFA267"/>
                </a:solidFill>
              </a:rPr>
              <a:t>Maximal </a:t>
            </a:r>
            <a:r>
              <a:rPr lang="en-IN" sz="2400" b="1" dirty="0" err="1" smtClean="0">
                <a:solidFill>
                  <a:srgbClr val="DFA267"/>
                </a:solidFill>
              </a:rPr>
              <a:t>Vs</a:t>
            </a:r>
            <a:r>
              <a:rPr lang="en-IN" sz="2400" b="1" dirty="0" smtClean="0">
                <a:solidFill>
                  <a:srgbClr val="DFA267"/>
                </a:solidFill>
              </a:rPr>
              <a:t> Closed </a:t>
            </a:r>
            <a:r>
              <a:rPr lang="en-IN" sz="2400" b="1" dirty="0" err="1" smtClean="0">
                <a:solidFill>
                  <a:srgbClr val="DFA267"/>
                </a:solidFill>
              </a:rPr>
              <a:t>ItemSets</a:t>
            </a:r>
            <a:endParaRPr lang="en-IN" sz="2400" b="1" dirty="0">
              <a:solidFill>
                <a:srgbClr val="DFA267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MACHINE INTELLIGENCE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3054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rgbClr val="DFA267"/>
                </a:solidFill>
              </a:rPr>
              <a:t>Association Rule Mining : Definition</a:t>
            </a:r>
            <a:endParaRPr lang="en-IN" sz="2400" b="1" dirty="0">
              <a:solidFill>
                <a:srgbClr val="DFA267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5" name="Rectangle 3"/>
          <p:cNvSpPr txBox="1">
            <a:spLocks noChangeArrowheads="1"/>
          </p:cNvSpPr>
          <p:nvPr/>
        </p:nvSpPr>
        <p:spPr>
          <a:xfrm>
            <a:off x="-8307" y="1316458"/>
            <a:ext cx="5298660" cy="5334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 err="1" smtClean="0"/>
              <a:t>Itemset</a:t>
            </a:r>
            <a:endParaRPr lang="en-US" sz="2400" b="1" dirty="0" smtClean="0"/>
          </a:p>
          <a:p>
            <a:pPr lvl="1"/>
            <a:r>
              <a:rPr lang="en-US" dirty="0" smtClean="0"/>
              <a:t>A collection of one or more items</a:t>
            </a:r>
          </a:p>
          <a:p>
            <a:pPr lvl="2"/>
            <a:r>
              <a:rPr lang="en-US" sz="2400" dirty="0" smtClean="0"/>
              <a:t>Example: {Milk, Bread, Diaper}</a:t>
            </a:r>
          </a:p>
          <a:p>
            <a:pPr lvl="1"/>
            <a:r>
              <a:rPr lang="en-US" b="1" i="1" dirty="0" smtClean="0"/>
              <a:t>k-</a:t>
            </a:r>
            <a:r>
              <a:rPr lang="en-US" b="1" i="1" dirty="0" err="1" smtClean="0"/>
              <a:t>itemset</a:t>
            </a:r>
            <a:r>
              <a:rPr lang="en-US" b="1" i="1" dirty="0" smtClean="0"/>
              <a:t> : </a:t>
            </a:r>
            <a:r>
              <a:rPr lang="en-US" sz="2400" dirty="0" smtClean="0"/>
              <a:t>An </a:t>
            </a:r>
            <a:r>
              <a:rPr lang="en-US" sz="2400" dirty="0" err="1" smtClean="0"/>
              <a:t>itemset</a:t>
            </a:r>
            <a:r>
              <a:rPr lang="en-US" sz="2400" dirty="0" smtClean="0"/>
              <a:t> that contains k items</a:t>
            </a:r>
            <a:endParaRPr lang="en-US" sz="2400" b="1" dirty="0" smtClean="0"/>
          </a:p>
          <a:p>
            <a:r>
              <a:rPr lang="en-US" sz="2400" b="1" dirty="0" smtClean="0"/>
              <a:t>Support count (</a:t>
            </a:r>
            <a:r>
              <a:rPr lang="en-US" sz="2400" b="1" dirty="0" smtClean="0">
                <a:sym typeface="Symbol" panose="05050102010706020507" pitchFamily="18" charset="2"/>
              </a:rPr>
              <a:t>)</a:t>
            </a:r>
          </a:p>
          <a:p>
            <a:pPr lvl="1"/>
            <a:r>
              <a:rPr lang="en-US" dirty="0" smtClean="0"/>
              <a:t>Frequency of occurrence of an </a:t>
            </a:r>
            <a:r>
              <a:rPr lang="en-US" dirty="0" err="1" smtClean="0"/>
              <a:t>itemset</a:t>
            </a:r>
            <a:endParaRPr lang="en-US" dirty="0" smtClean="0"/>
          </a:p>
          <a:p>
            <a:pPr lvl="1"/>
            <a:r>
              <a:rPr lang="en-US" dirty="0" smtClean="0"/>
              <a:t>E.g.   </a:t>
            </a:r>
            <a:r>
              <a:rPr lang="en-US" dirty="0" smtClean="0">
                <a:sym typeface="Symbol" panose="05050102010706020507" pitchFamily="18" charset="2"/>
              </a:rPr>
              <a:t>({Milk, </a:t>
            </a:r>
            <a:r>
              <a:rPr lang="en-US" dirty="0" err="1" smtClean="0">
                <a:sym typeface="Symbol" panose="05050102010706020507" pitchFamily="18" charset="2"/>
              </a:rPr>
              <a:t>Bread,Diaper</a:t>
            </a:r>
            <a:r>
              <a:rPr lang="en-US" dirty="0" smtClean="0">
                <a:sym typeface="Symbol" panose="05050102010706020507" pitchFamily="18" charset="2"/>
              </a:rPr>
              <a:t>}) = 2 </a:t>
            </a:r>
            <a:endParaRPr lang="en-US" dirty="0" smtClean="0"/>
          </a:p>
          <a:p>
            <a:r>
              <a:rPr lang="en-US" sz="2400" b="1" dirty="0" smtClean="0"/>
              <a:t>Support</a:t>
            </a:r>
          </a:p>
          <a:p>
            <a:pPr lvl="1"/>
            <a:r>
              <a:rPr lang="en-US" dirty="0" smtClean="0"/>
              <a:t>Fraction of transactions that contain an </a:t>
            </a:r>
            <a:r>
              <a:rPr lang="en-US" dirty="0" err="1" smtClean="0"/>
              <a:t>itemset</a:t>
            </a:r>
            <a:endParaRPr lang="en-US" dirty="0" smtClean="0"/>
          </a:p>
          <a:p>
            <a:pPr lvl="1"/>
            <a:r>
              <a:rPr lang="en-US" dirty="0" smtClean="0"/>
              <a:t>E.g.   s({Milk, Bread, Diaper}) = 2/5</a:t>
            </a:r>
          </a:p>
          <a:p>
            <a:endParaRPr lang="en-US" dirty="0" smtClean="0"/>
          </a:p>
        </p:txBody>
      </p:sp>
      <p:graphicFrame>
        <p:nvGraphicFramePr>
          <p:cNvPr id="16" name="Object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7580640"/>
              </p:ext>
            </p:extLst>
          </p:nvPr>
        </p:nvGraphicFramePr>
        <p:xfrm>
          <a:off x="5290352" y="1585049"/>
          <a:ext cx="3001392" cy="2195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4" name="Document" r:id="rId4" imgW="3359338" imgH="2015504" progId="Word.Document.8">
                  <p:embed/>
                </p:oleObj>
              </mc:Choice>
              <mc:Fallback>
                <p:oleObj name="Document" r:id="rId4" imgW="3359338" imgH="201550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0352" y="1585049"/>
                        <a:ext cx="3001392" cy="21955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MACHINE INTELLIGENCE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091847" y="4091675"/>
            <a:ext cx="327979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Frequent </a:t>
            </a:r>
            <a:r>
              <a:rPr lang="en-US" sz="2400" b="1" dirty="0" err="1"/>
              <a:t>Itemset</a:t>
            </a:r>
            <a:endParaRPr lang="en-US" sz="2400" b="1" dirty="0"/>
          </a:p>
          <a:p>
            <a:pPr lvl="1"/>
            <a:r>
              <a:rPr lang="en-US" sz="2400" dirty="0"/>
              <a:t>An </a:t>
            </a:r>
            <a:r>
              <a:rPr lang="en-US" sz="2400" dirty="0" err="1"/>
              <a:t>itemset</a:t>
            </a:r>
            <a:r>
              <a:rPr lang="en-US" sz="2400" dirty="0"/>
              <a:t> whose support is greater than or equal to a </a:t>
            </a:r>
            <a:r>
              <a:rPr lang="en-US" sz="2400" i="1" dirty="0" err="1"/>
              <a:t>minsup</a:t>
            </a:r>
            <a:r>
              <a:rPr lang="en-US" sz="2400" dirty="0"/>
              <a:t> threshold</a:t>
            </a:r>
          </a:p>
        </p:txBody>
      </p:sp>
    </p:spTree>
    <p:extLst>
      <p:ext uri="{BB962C8B-B14F-4D97-AF65-F5344CB8AC3E}">
        <p14:creationId xmlns:p14="http://schemas.microsoft.com/office/powerpoint/2010/main" val="3433715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410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224018"/>
              </p:ext>
            </p:extLst>
          </p:nvPr>
        </p:nvGraphicFramePr>
        <p:xfrm>
          <a:off x="228600" y="1595554"/>
          <a:ext cx="7086600" cy="514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40" name="VISIO" r:id="rId3" imgW="10164960" imgH="7378560" progId="">
                  <p:embed/>
                </p:oleObj>
              </mc:Choice>
              <mc:Fallback>
                <p:oleObj name="VISIO" r:id="rId3" imgW="10164960" imgH="73785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1595554"/>
                        <a:ext cx="7086600" cy="5143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253448" y="1715688"/>
            <a:ext cx="2286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dirty="0">
                <a:latin typeface="Calibri" panose="020F0502020204030204" pitchFamily="34" charset="0"/>
              </a:rPr>
              <a:t>Minimum support = 2</a:t>
            </a:r>
          </a:p>
        </p:txBody>
      </p:sp>
      <p:sp>
        <p:nvSpPr>
          <p:cNvPr id="17413" name="Text Box 5"/>
          <p:cNvSpPr txBox="1">
            <a:spLocks noChangeArrowheads="1"/>
          </p:cNvSpPr>
          <p:nvPr/>
        </p:nvSpPr>
        <p:spPr bwMode="auto">
          <a:xfrm>
            <a:off x="6781800" y="5659911"/>
            <a:ext cx="1524000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dirty="0">
                <a:latin typeface="Calibri" panose="020F0502020204030204" pitchFamily="34" charset="0"/>
              </a:rPr>
              <a:t># Closed = 9</a:t>
            </a:r>
          </a:p>
          <a:p>
            <a:pPr eaLnBrk="1" hangingPunct="1">
              <a:spcBef>
                <a:spcPct val="50000"/>
              </a:spcBef>
            </a:pPr>
            <a:r>
              <a:rPr lang="en-US" dirty="0">
                <a:latin typeface="Calibri" panose="020F0502020204030204" pitchFamily="34" charset="0"/>
              </a:rPr>
              <a:t># Maximal = 4</a:t>
            </a:r>
          </a:p>
        </p:txBody>
      </p:sp>
      <p:sp>
        <p:nvSpPr>
          <p:cNvPr id="17414" name="Text Box 6"/>
          <p:cNvSpPr txBox="1">
            <a:spLocks noChangeArrowheads="1"/>
          </p:cNvSpPr>
          <p:nvPr/>
        </p:nvSpPr>
        <p:spPr bwMode="auto">
          <a:xfrm>
            <a:off x="7072544" y="2136000"/>
            <a:ext cx="12192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dirty="0">
                <a:latin typeface="Calibri" panose="020F0502020204030204" pitchFamily="34" charset="0"/>
              </a:rPr>
              <a:t>Closed and maximal</a:t>
            </a:r>
          </a:p>
        </p:txBody>
      </p:sp>
      <p:sp>
        <p:nvSpPr>
          <p:cNvPr id="17415" name="Line 7"/>
          <p:cNvSpPr>
            <a:spLocks noChangeShapeType="1"/>
          </p:cNvSpPr>
          <p:nvPr/>
        </p:nvSpPr>
        <p:spPr bwMode="auto">
          <a:xfrm flipH="1">
            <a:off x="6477000" y="2738554"/>
            <a:ext cx="10668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16" name="Line 8"/>
          <p:cNvSpPr>
            <a:spLocks noChangeShapeType="1"/>
          </p:cNvSpPr>
          <p:nvPr/>
        </p:nvSpPr>
        <p:spPr bwMode="auto">
          <a:xfrm flipH="1">
            <a:off x="7239000" y="2738554"/>
            <a:ext cx="3048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17" name="Line 9"/>
          <p:cNvSpPr>
            <a:spLocks noChangeShapeType="1"/>
          </p:cNvSpPr>
          <p:nvPr/>
        </p:nvSpPr>
        <p:spPr bwMode="auto">
          <a:xfrm flipH="1">
            <a:off x="4876800" y="1900354"/>
            <a:ext cx="609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18" name="Text Box 10"/>
          <p:cNvSpPr txBox="1">
            <a:spLocks noChangeArrowheads="1"/>
          </p:cNvSpPr>
          <p:nvPr/>
        </p:nvSpPr>
        <p:spPr bwMode="auto">
          <a:xfrm>
            <a:off x="5486400" y="1519354"/>
            <a:ext cx="17526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dirty="0">
                <a:latin typeface="Calibri" panose="020F0502020204030204" pitchFamily="34" charset="0"/>
              </a:rPr>
              <a:t>Closed but not maximal</a:t>
            </a:r>
          </a:p>
        </p:txBody>
      </p:sp>
      <p:sp>
        <p:nvSpPr>
          <p:cNvPr id="17419" name="Line 11"/>
          <p:cNvSpPr>
            <a:spLocks noChangeShapeType="1"/>
          </p:cNvSpPr>
          <p:nvPr/>
        </p:nvSpPr>
        <p:spPr bwMode="auto">
          <a:xfrm flipH="1">
            <a:off x="3962400" y="1747954"/>
            <a:ext cx="15240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0" name="Line 12"/>
          <p:cNvSpPr>
            <a:spLocks noChangeShapeType="1"/>
          </p:cNvSpPr>
          <p:nvPr/>
        </p:nvSpPr>
        <p:spPr bwMode="auto">
          <a:xfrm>
            <a:off x="5715000" y="1976554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rgbClr val="DFA267"/>
                </a:solidFill>
              </a:rPr>
              <a:t>Maximal </a:t>
            </a:r>
            <a:r>
              <a:rPr lang="en-IN" sz="2400" b="1" dirty="0" err="1">
                <a:solidFill>
                  <a:srgbClr val="DFA267"/>
                </a:solidFill>
              </a:rPr>
              <a:t>Vs</a:t>
            </a:r>
            <a:r>
              <a:rPr lang="en-IN" sz="2400" b="1" dirty="0">
                <a:solidFill>
                  <a:srgbClr val="DFA267"/>
                </a:solidFill>
              </a:rPr>
              <a:t> Closed </a:t>
            </a:r>
            <a:r>
              <a:rPr lang="en-IN" sz="2400" b="1" dirty="0" smtClean="0">
                <a:solidFill>
                  <a:srgbClr val="DFA267"/>
                </a:solidFill>
              </a:rPr>
              <a:t>Frequent </a:t>
            </a:r>
            <a:r>
              <a:rPr lang="en-IN" sz="2400" b="1" dirty="0" err="1" smtClean="0">
                <a:solidFill>
                  <a:srgbClr val="DFA267"/>
                </a:solidFill>
              </a:rPr>
              <a:t>ItemSets</a:t>
            </a:r>
            <a:endParaRPr lang="en-IN" sz="2400" b="1" dirty="0">
              <a:solidFill>
                <a:srgbClr val="DFA267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MACHINE INTELLIGENCE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942241" y="1260909"/>
            <a:ext cx="62078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Maximal: </a:t>
            </a:r>
            <a:r>
              <a:rPr lang="en-US" dirty="0" smtClean="0"/>
              <a:t>None </a:t>
            </a:r>
            <a:r>
              <a:rPr lang="en-US" dirty="0"/>
              <a:t>of its immediate supersets is frequent</a:t>
            </a:r>
          </a:p>
        </p:txBody>
      </p:sp>
      <p:sp>
        <p:nvSpPr>
          <p:cNvPr id="2" name="Rectangle 1"/>
          <p:cNvSpPr/>
          <p:nvPr/>
        </p:nvSpPr>
        <p:spPr>
          <a:xfrm>
            <a:off x="-8308" y="6052326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/>
              <a:t>Closed:</a:t>
            </a:r>
            <a:r>
              <a:rPr lang="en-US" dirty="0"/>
              <a:t> </a:t>
            </a:r>
            <a:r>
              <a:rPr lang="en-US" dirty="0" smtClean="0"/>
              <a:t>None </a:t>
            </a:r>
            <a:r>
              <a:rPr lang="en-US" dirty="0"/>
              <a:t>of its </a:t>
            </a:r>
            <a:r>
              <a:rPr lang="en-US" dirty="0" smtClean="0"/>
              <a:t>immediate</a:t>
            </a:r>
          </a:p>
          <a:p>
            <a:r>
              <a:rPr lang="en-US" dirty="0" smtClean="0"/>
              <a:t>supersets </a:t>
            </a:r>
            <a:r>
              <a:rPr lang="en-US" dirty="0"/>
              <a:t>has the same support </a:t>
            </a:r>
            <a:endParaRPr lang="en-US" dirty="0" smtClean="0"/>
          </a:p>
          <a:p>
            <a:r>
              <a:rPr lang="en-US" dirty="0" smtClean="0"/>
              <a:t>as </a:t>
            </a:r>
            <a:r>
              <a:rPr lang="en-US" dirty="0"/>
              <a:t>the </a:t>
            </a:r>
            <a:r>
              <a:rPr lang="en-US" dirty="0" err="1"/>
              <a:t>itemset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912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434" name="Object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1928544"/>
              </p:ext>
            </p:extLst>
          </p:nvPr>
        </p:nvGraphicFramePr>
        <p:xfrm>
          <a:off x="1676353" y="1665668"/>
          <a:ext cx="5065713" cy="472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64" name="Visio" r:id="rId3" imgW="6603848" imgH="6157987" progId="">
                  <p:embed/>
                </p:oleObj>
              </mc:Choice>
              <mc:Fallback>
                <p:oleObj name="Visio" r:id="rId3" imgW="6603848" imgH="6157987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353" y="1665668"/>
                        <a:ext cx="5065713" cy="472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rgbClr val="DFA267"/>
                </a:solidFill>
              </a:rPr>
              <a:t>Maximal </a:t>
            </a:r>
            <a:r>
              <a:rPr lang="en-IN" sz="2400" b="1" dirty="0" err="1">
                <a:solidFill>
                  <a:srgbClr val="DFA267"/>
                </a:solidFill>
              </a:rPr>
              <a:t>Vs</a:t>
            </a:r>
            <a:r>
              <a:rPr lang="en-IN" sz="2400" b="1" dirty="0">
                <a:solidFill>
                  <a:srgbClr val="DFA267"/>
                </a:solidFill>
              </a:rPr>
              <a:t> Closed </a:t>
            </a:r>
            <a:r>
              <a:rPr lang="en-IN" sz="2400" b="1" dirty="0" err="1">
                <a:solidFill>
                  <a:srgbClr val="DFA267"/>
                </a:solidFill>
              </a:rPr>
              <a:t>ItemSets</a:t>
            </a:r>
            <a:endParaRPr lang="en-IN" sz="2400" b="1" dirty="0">
              <a:solidFill>
                <a:srgbClr val="DFA267"/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MACHINE INTELLIGENCE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4813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3919" y="1696837"/>
            <a:ext cx="8227719" cy="4351338"/>
          </a:xfrm>
        </p:spPr>
        <p:txBody>
          <a:bodyPr rtlCol="0">
            <a:normAutofit/>
          </a:bodyPr>
          <a:lstStyle/>
          <a:p>
            <a:pPr marL="533400" indent="-533400">
              <a:defRPr/>
            </a:pPr>
            <a:r>
              <a:rPr lang="en-US" sz="2400" b="1" dirty="0" smtClean="0"/>
              <a:t>Two-step approach: </a:t>
            </a:r>
          </a:p>
          <a:p>
            <a:pPr marL="914400" lvl="1" indent="-457200">
              <a:buFont typeface="Arial" charset="0"/>
              <a:buAutoNum type="arabicPeriod"/>
              <a:defRPr/>
            </a:pPr>
            <a:r>
              <a:rPr lang="en-US" dirty="0" smtClean="0"/>
              <a:t>Frequent </a:t>
            </a:r>
            <a:r>
              <a:rPr lang="en-US" dirty="0" err="1" smtClean="0"/>
              <a:t>Itemset</a:t>
            </a:r>
            <a:r>
              <a:rPr lang="en-US" dirty="0" smtClean="0"/>
              <a:t> Generation</a:t>
            </a:r>
          </a:p>
          <a:p>
            <a:pPr marL="1295400" lvl="2" indent="-381000">
              <a:buFont typeface="Arial" charset="0"/>
              <a:buChar char="–"/>
              <a:defRPr/>
            </a:pPr>
            <a:r>
              <a:rPr lang="en-US" sz="2400" dirty="0" smtClean="0"/>
              <a:t>Generate all </a:t>
            </a:r>
            <a:r>
              <a:rPr lang="en-US" sz="2400" dirty="0" err="1" smtClean="0"/>
              <a:t>itemsets</a:t>
            </a:r>
            <a:r>
              <a:rPr lang="en-US" sz="2400" dirty="0" smtClean="0"/>
              <a:t> whose support </a:t>
            </a:r>
            <a:r>
              <a:rPr lang="en-US" sz="2400" dirty="0" smtClean="0">
                <a:sym typeface="Symbol" pitchFamily="18" charset="2"/>
              </a:rPr>
              <a:t> </a:t>
            </a:r>
            <a:r>
              <a:rPr lang="en-US" sz="2400" dirty="0" err="1" smtClean="0"/>
              <a:t>minsup</a:t>
            </a:r>
            <a:endParaRPr lang="en-US" sz="2400" dirty="0" smtClean="0"/>
          </a:p>
          <a:p>
            <a:pPr marL="1295400" lvl="2" indent="-381000">
              <a:buNone/>
              <a:defRPr/>
            </a:pPr>
            <a:endParaRPr lang="en-US" sz="2400" dirty="0" smtClean="0"/>
          </a:p>
          <a:p>
            <a:pPr marL="914400" lvl="1" indent="-457200">
              <a:buFont typeface="Arial" charset="0"/>
              <a:buAutoNum type="arabicPeriod"/>
              <a:defRPr/>
            </a:pPr>
            <a:r>
              <a:rPr lang="en-US" dirty="0" smtClean="0">
                <a:solidFill>
                  <a:srgbClr val="FF0000"/>
                </a:solidFill>
              </a:rPr>
              <a:t>Rule Generation</a:t>
            </a:r>
            <a:endParaRPr lang="en-US" dirty="0" smtClean="0"/>
          </a:p>
          <a:p>
            <a:pPr marL="1295400" lvl="2" indent="-381000">
              <a:buFont typeface="Arial" charset="0"/>
              <a:buChar char="–"/>
              <a:defRPr/>
            </a:pPr>
            <a:r>
              <a:rPr lang="en-US" sz="2400" dirty="0" smtClean="0"/>
              <a:t>Generate high confidence rules from each frequent </a:t>
            </a:r>
            <a:r>
              <a:rPr lang="en-US" sz="2400" dirty="0" err="1" smtClean="0"/>
              <a:t>itemset</a:t>
            </a:r>
            <a:r>
              <a:rPr lang="en-US" sz="2400" dirty="0" smtClean="0"/>
              <a:t>, where each rule is a binary partitioning of a frequent </a:t>
            </a:r>
            <a:r>
              <a:rPr lang="en-US" sz="2400" dirty="0" err="1" smtClean="0"/>
              <a:t>itemset</a:t>
            </a:r>
            <a:endParaRPr lang="en-US" sz="2400" dirty="0" smtClean="0"/>
          </a:p>
          <a:p>
            <a:pPr marL="533400" indent="-533400">
              <a:defRPr/>
            </a:pPr>
            <a:endParaRPr lang="en-US" sz="2400" dirty="0" smtClean="0"/>
          </a:p>
          <a:p>
            <a:pPr marL="533400" indent="-533400">
              <a:buNone/>
              <a:defRPr/>
            </a:pPr>
            <a:endParaRPr lang="en-US" sz="2400" dirty="0" smtClean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rgbClr val="DFA267"/>
                </a:solidFill>
              </a:rPr>
              <a:t>Mining Association Rules</a:t>
            </a:r>
            <a:endParaRPr lang="en-IN" sz="2400" b="1" dirty="0">
              <a:solidFill>
                <a:srgbClr val="DFA267"/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MACHINE INTELLIGENCE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2336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rgbClr val="DFA267"/>
                </a:solidFill>
              </a:rPr>
              <a:t>Mining Association Rules : Rule Generation</a:t>
            </a:r>
            <a:endParaRPr lang="en-IN" sz="2400" b="1" dirty="0">
              <a:solidFill>
                <a:srgbClr val="DFA267"/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MACHINE INTELLIGENCE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62144" y="1868853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2400" dirty="0" smtClean="0"/>
              <a:t>Given a frequent </a:t>
            </a:r>
            <a:r>
              <a:rPr lang="en-US" sz="2400" dirty="0" err="1" smtClean="0"/>
              <a:t>itemset</a:t>
            </a:r>
            <a:r>
              <a:rPr lang="en-US" sz="2400" dirty="0" smtClean="0"/>
              <a:t> L, find all non-empty subsets f </a:t>
            </a:r>
            <a:r>
              <a:rPr lang="en-US" sz="2400" dirty="0" smtClean="0">
                <a:sym typeface="Symbol" pitchFamily="18" charset="2"/>
              </a:rPr>
              <a:t> L such that f  L – f satisfies the minimum confidence requirement</a:t>
            </a:r>
          </a:p>
          <a:p>
            <a:pPr lvl="1">
              <a:defRPr/>
            </a:pPr>
            <a:r>
              <a:rPr lang="en-US" dirty="0" smtClean="0">
                <a:sym typeface="Symbol" pitchFamily="18" charset="2"/>
              </a:rPr>
              <a:t>If {A,B,C,D} is a frequent </a:t>
            </a:r>
            <a:r>
              <a:rPr lang="en-US" dirty="0" err="1" smtClean="0">
                <a:sym typeface="Symbol" pitchFamily="18" charset="2"/>
              </a:rPr>
              <a:t>itemset</a:t>
            </a:r>
            <a:r>
              <a:rPr lang="en-US" dirty="0" smtClean="0">
                <a:sym typeface="Symbol" pitchFamily="18" charset="2"/>
              </a:rPr>
              <a:t>, candidate rules:</a:t>
            </a:r>
          </a:p>
          <a:p>
            <a:pPr lvl="2">
              <a:buFont typeface="Wingdings" pitchFamily="2" charset="2"/>
              <a:buNone/>
              <a:defRPr/>
            </a:pPr>
            <a:r>
              <a:rPr lang="en-US" sz="2400" dirty="0" smtClean="0">
                <a:sym typeface="Symbol" pitchFamily="18" charset="2"/>
              </a:rPr>
              <a:t>ABC D, 	ABD C, 	ACD B, 	BCD A, </a:t>
            </a:r>
            <a:br>
              <a:rPr lang="en-US" sz="2400" dirty="0" smtClean="0">
                <a:sym typeface="Symbol" pitchFamily="18" charset="2"/>
              </a:rPr>
            </a:br>
            <a:r>
              <a:rPr lang="en-US" sz="2400" dirty="0" smtClean="0">
                <a:sym typeface="Symbol" pitchFamily="18" charset="2"/>
              </a:rPr>
              <a:t>A BCD,	B ACD,	C ABD, 	D ABC</a:t>
            </a:r>
            <a:br>
              <a:rPr lang="en-US" sz="2400" dirty="0" smtClean="0">
                <a:sym typeface="Symbol" pitchFamily="18" charset="2"/>
              </a:rPr>
            </a:br>
            <a:r>
              <a:rPr lang="en-US" sz="2400" dirty="0" smtClean="0">
                <a:sym typeface="Symbol" pitchFamily="18" charset="2"/>
              </a:rPr>
              <a:t>AB CD,	AC  BD, 	AD  BC, 	BC AD, </a:t>
            </a:r>
            <a:br>
              <a:rPr lang="en-US" sz="2400" dirty="0" smtClean="0">
                <a:sym typeface="Symbol" pitchFamily="18" charset="2"/>
              </a:rPr>
            </a:br>
            <a:r>
              <a:rPr lang="en-US" sz="2400" dirty="0" smtClean="0">
                <a:sym typeface="Symbol" pitchFamily="18" charset="2"/>
              </a:rPr>
              <a:t>BD AC, 	CD AB,</a:t>
            </a:r>
          </a:p>
          <a:p>
            <a:pPr>
              <a:defRPr/>
            </a:pPr>
            <a:r>
              <a:rPr lang="en-US" sz="2400" dirty="0" smtClean="0"/>
              <a:t>If |L| = k, then there are 2</a:t>
            </a:r>
            <a:r>
              <a:rPr lang="en-US" sz="2400" baseline="30000" dirty="0" smtClean="0"/>
              <a:t>k</a:t>
            </a:r>
            <a:r>
              <a:rPr lang="en-US" sz="2400" dirty="0" smtClean="0"/>
              <a:t> – 2 candidate association rules (ignoring L </a:t>
            </a:r>
            <a:r>
              <a:rPr lang="en-US" sz="2400" dirty="0" smtClean="0">
                <a:sym typeface="Symbol" pitchFamily="18" charset="2"/>
              </a:rPr>
              <a:t>  and   L)</a:t>
            </a:r>
          </a:p>
        </p:txBody>
      </p:sp>
    </p:spTree>
    <p:extLst>
      <p:ext uri="{BB962C8B-B14F-4D97-AF65-F5344CB8AC3E}">
        <p14:creationId xmlns:p14="http://schemas.microsoft.com/office/powerpoint/2010/main" val="973235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rgbClr val="DFA267"/>
                </a:solidFill>
              </a:rPr>
              <a:t>Rule Generation</a:t>
            </a:r>
            <a:endParaRPr lang="en-IN" sz="2400" b="1" dirty="0">
              <a:solidFill>
                <a:srgbClr val="DFA267"/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MACHINE INTELLIGENCE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62144" y="151322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2400" dirty="0" smtClean="0">
                <a:sym typeface="Symbol" pitchFamily="18" charset="2"/>
              </a:rPr>
              <a:t>How to efficiently generate rules from frequent </a:t>
            </a:r>
            <a:r>
              <a:rPr lang="en-US" sz="2400" dirty="0" err="1" smtClean="0">
                <a:sym typeface="Symbol" pitchFamily="18" charset="2"/>
              </a:rPr>
              <a:t>itemsets</a:t>
            </a:r>
            <a:r>
              <a:rPr lang="en-US" sz="2400" dirty="0" smtClean="0">
                <a:sym typeface="Symbol" pitchFamily="18" charset="2"/>
              </a:rPr>
              <a:t>?</a:t>
            </a:r>
          </a:p>
          <a:p>
            <a:pPr lvl="1">
              <a:defRPr/>
            </a:pPr>
            <a:r>
              <a:rPr lang="en-US" dirty="0" smtClean="0">
                <a:sym typeface="Symbol" pitchFamily="18" charset="2"/>
              </a:rPr>
              <a:t>In general, confidence does not have an anti-monotone property</a:t>
            </a:r>
          </a:p>
          <a:p>
            <a:pPr lvl="2">
              <a:buFont typeface="Wingdings" pitchFamily="2" charset="2"/>
              <a:buNone/>
              <a:defRPr/>
            </a:pPr>
            <a:r>
              <a:rPr lang="en-US" sz="2400" dirty="0" smtClean="0">
                <a:sym typeface="Symbol" pitchFamily="18" charset="2"/>
              </a:rPr>
              <a:t>	c(ABC D) can be larger or smaller than c(AB D)</a:t>
            </a:r>
          </a:p>
          <a:p>
            <a:pPr lvl="4">
              <a:defRPr/>
            </a:pPr>
            <a:endParaRPr lang="en-US" sz="2400" dirty="0" smtClean="0">
              <a:sym typeface="Symbol" pitchFamily="18" charset="2"/>
            </a:endParaRPr>
          </a:p>
          <a:p>
            <a:pPr lvl="1">
              <a:defRPr/>
            </a:pPr>
            <a:r>
              <a:rPr lang="en-US" dirty="0" smtClean="0">
                <a:sym typeface="Symbol" pitchFamily="18" charset="2"/>
              </a:rPr>
              <a:t>But confidence of rules generated from the same </a:t>
            </a:r>
            <a:r>
              <a:rPr lang="en-US" dirty="0" err="1" smtClean="0">
                <a:sym typeface="Symbol" pitchFamily="18" charset="2"/>
              </a:rPr>
              <a:t>itemset</a:t>
            </a:r>
            <a:r>
              <a:rPr lang="en-US" dirty="0" smtClean="0">
                <a:sym typeface="Symbol" pitchFamily="18" charset="2"/>
              </a:rPr>
              <a:t> has an anti-monotone property</a:t>
            </a:r>
          </a:p>
          <a:p>
            <a:pPr lvl="1">
              <a:defRPr/>
            </a:pPr>
            <a:r>
              <a:rPr lang="en-US" dirty="0" smtClean="0">
                <a:sym typeface="Symbol" pitchFamily="18" charset="2"/>
              </a:rPr>
              <a:t>e.g., L = {A,B,C,D}:</a:t>
            </a:r>
            <a:br>
              <a:rPr lang="en-US" dirty="0" smtClean="0">
                <a:sym typeface="Symbol" pitchFamily="18" charset="2"/>
              </a:rPr>
            </a:br>
            <a:r>
              <a:rPr lang="en-US" dirty="0" smtClean="0">
                <a:sym typeface="Symbol" pitchFamily="18" charset="2"/>
              </a:rPr>
              <a:t> </a:t>
            </a:r>
            <a:br>
              <a:rPr lang="en-US" dirty="0" smtClean="0">
                <a:sym typeface="Symbol" pitchFamily="18" charset="2"/>
              </a:rPr>
            </a:br>
            <a:r>
              <a:rPr lang="en-US" dirty="0" smtClean="0">
                <a:sym typeface="Symbol" pitchFamily="18" charset="2"/>
              </a:rPr>
              <a:t>		c(ABC  D)  c(AB  CD)  c(A  BCD)</a:t>
            </a:r>
          </a:p>
          <a:p>
            <a:pPr lvl="2">
              <a:buFont typeface="Wingdings" pitchFamily="2" charset="2"/>
              <a:buNone/>
              <a:defRPr/>
            </a:pPr>
            <a:r>
              <a:rPr lang="en-US" sz="2400" dirty="0" smtClean="0">
                <a:sym typeface="Symbol" pitchFamily="18" charset="2"/>
              </a:rPr>
              <a:t> </a:t>
            </a:r>
          </a:p>
          <a:p>
            <a:pPr lvl="2">
              <a:defRPr/>
            </a:pPr>
            <a:r>
              <a:rPr lang="en-US" sz="2400" dirty="0" smtClean="0">
                <a:sym typeface="Symbol" pitchFamily="18" charset="2"/>
              </a:rPr>
              <a:t> Confidence is anti-monotone w.r.t. number of items on the RHS of the rule</a:t>
            </a:r>
          </a:p>
        </p:txBody>
      </p:sp>
    </p:spTree>
    <p:extLst>
      <p:ext uri="{BB962C8B-B14F-4D97-AF65-F5344CB8AC3E}">
        <p14:creationId xmlns:p14="http://schemas.microsoft.com/office/powerpoint/2010/main" val="2883773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rgbClr val="DFA267"/>
                </a:solidFill>
              </a:rPr>
              <a:t>Rule Generation for </a:t>
            </a:r>
            <a:r>
              <a:rPr lang="en-IN" sz="2400" b="1" dirty="0" err="1">
                <a:solidFill>
                  <a:srgbClr val="DFA267"/>
                </a:solidFill>
              </a:rPr>
              <a:t>A</a:t>
            </a:r>
            <a:r>
              <a:rPr lang="en-IN" sz="2400" b="1" dirty="0" err="1" smtClean="0">
                <a:solidFill>
                  <a:srgbClr val="DFA267"/>
                </a:solidFill>
              </a:rPr>
              <a:t>priori</a:t>
            </a:r>
            <a:r>
              <a:rPr lang="en-IN" sz="2400" b="1" dirty="0" smtClean="0">
                <a:solidFill>
                  <a:srgbClr val="DFA267"/>
                </a:solidFill>
              </a:rPr>
              <a:t> Algorithm</a:t>
            </a:r>
            <a:endParaRPr lang="en-IN" sz="2400" b="1" dirty="0">
              <a:solidFill>
                <a:srgbClr val="DFA267"/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MACHINE INTELLIGENCE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7" name="Group 5"/>
          <p:cNvGrpSpPr>
            <a:grpSpLocks/>
          </p:cNvGrpSpPr>
          <p:nvPr/>
        </p:nvGrpSpPr>
        <p:grpSpPr bwMode="auto">
          <a:xfrm>
            <a:off x="0" y="1513221"/>
            <a:ext cx="8153400" cy="4784725"/>
            <a:chOff x="96" y="894"/>
            <a:chExt cx="5136" cy="3014"/>
          </a:xfrm>
        </p:grpSpPr>
        <p:graphicFrame>
          <p:nvGraphicFramePr>
            <p:cNvPr id="8" name="Object 6"/>
            <p:cNvGraphicFramePr>
              <a:graphicFrameLocks noChangeAspect="1"/>
            </p:cNvGraphicFramePr>
            <p:nvPr/>
          </p:nvGraphicFramePr>
          <p:xfrm>
            <a:off x="432" y="894"/>
            <a:ext cx="4800" cy="27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605" name="Visio" r:id="rId4" imgW="8671306" imgH="4782859" progId="">
                    <p:embed/>
                  </p:oleObj>
                </mc:Choice>
                <mc:Fallback>
                  <p:oleObj name="Visio" r:id="rId4" imgW="8671306" imgH="4782859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" y="894"/>
                          <a:ext cx="4800" cy="27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320" y="1064"/>
              <a:ext cx="3712" cy="2808"/>
            </a:xfrm>
            <a:custGeom>
              <a:avLst/>
              <a:gdLst>
                <a:gd name="T0" fmla="*/ 256 w 3712"/>
                <a:gd name="T1" fmla="*/ 376 h 2808"/>
                <a:gd name="T2" fmla="*/ 736 w 3712"/>
                <a:gd name="T3" fmla="*/ 88 h 2808"/>
                <a:gd name="T4" fmla="*/ 2176 w 3712"/>
                <a:gd name="T5" fmla="*/ 904 h 2808"/>
                <a:gd name="T6" fmla="*/ 2656 w 3712"/>
                <a:gd name="T7" fmla="*/ 1768 h 2808"/>
                <a:gd name="T8" fmla="*/ 3520 w 3712"/>
                <a:gd name="T9" fmla="*/ 2296 h 2808"/>
                <a:gd name="T10" fmla="*/ 3376 w 3712"/>
                <a:gd name="T11" fmla="*/ 2584 h 2808"/>
                <a:gd name="T12" fmla="*/ 1504 w 3712"/>
                <a:gd name="T13" fmla="*/ 2776 h 2808"/>
                <a:gd name="T14" fmla="*/ 352 w 3712"/>
                <a:gd name="T15" fmla="*/ 2392 h 2808"/>
                <a:gd name="T16" fmla="*/ 16 w 3712"/>
                <a:gd name="T17" fmla="*/ 1288 h 2808"/>
                <a:gd name="T18" fmla="*/ 256 w 3712"/>
                <a:gd name="T19" fmla="*/ 376 h 280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712"/>
                <a:gd name="T31" fmla="*/ 0 h 2808"/>
                <a:gd name="T32" fmla="*/ 3712 w 3712"/>
                <a:gd name="T33" fmla="*/ 2808 h 280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712" h="2808">
                  <a:moveTo>
                    <a:pt x="256" y="376"/>
                  </a:moveTo>
                  <a:cubicBezTo>
                    <a:pt x="376" y="176"/>
                    <a:pt x="416" y="0"/>
                    <a:pt x="736" y="88"/>
                  </a:cubicBezTo>
                  <a:cubicBezTo>
                    <a:pt x="1056" y="176"/>
                    <a:pt x="1856" y="624"/>
                    <a:pt x="2176" y="904"/>
                  </a:cubicBezTo>
                  <a:cubicBezTo>
                    <a:pt x="2496" y="1184"/>
                    <a:pt x="2432" y="1536"/>
                    <a:pt x="2656" y="1768"/>
                  </a:cubicBezTo>
                  <a:cubicBezTo>
                    <a:pt x="2880" y="2000"/>
                    <a:pt x="3400" y="2160"/>
                    <a:pt x="3520" y="2296"/>
                  </a:cubicBezTo>
                  <a:cubicBezTo>
                    <a:pt x="3640" y="2432"/>
                    <a:pt x="3712" y="2504"/>
                    <a:pt x="3376" y="2584"/>
                  </a:cubicBezTo>
                  <a:cubicBezTo>
                    <a:pt x="3040" y="2664"/>
                    <a:pt x="2008" y="2808"/>
                    <a:pt x="1504" y="2776"/>
                  </a:cubicBezTo>
                  <a:cubicBezTo>
                    <a:pt x="1000" y="2744"/>
                    <a:pt x="600" y="2640"/>
                    <a:pt x="352" y="2392"/>
                  </a:cubicBezTo>
                  <a:cubicBezTo>
                    <a:pt x="104" y="2144"/>
                    <a:pt x="32" y="1624"/>
                    <a:pt x="16" y="1288"/>
                  </a:cubicBezTo>
                  <a:cubicBezTo>
                    <a:pt x="0" y="952"/>
                    <a:pt x="136" y="576"/>
                    <a:pt x="256" y="376"/>
                  </a:cubicBezTo>
                  <a:close/>
                </a:path>
              </a:pathLst>
            </a:custGeom>
            <a:noFill/>
            <a:ln w="38100">
              <a:solidFill>
                <a:srgbClr val="FF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Text Box 8"/>
            <p:cNvSpPr txBox="1">
              <a:spLocks noChangeArrowheads="1"/>
            </p:cNvSpPr>
            <p:nvPr/>
          </p:nvSpPr>
          <p:spPr bwMode="auto">
            <a:xfrm>
              <a:off x="96" y="3504"/>
              <a:ext cx="720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sz="1800">
                  <a:latin typeface="Calibri" panose="020F0502020204030204" pitchFamily="34" charset="0"/>
                </a:rPr>
                <a:t>Pruned Rules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88567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rgbClr val="DFA267"/>
                </a:solidFill>
              </a:rPr>
              <a:t>Summary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MACHINE INTELLIGENCE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62144" y="1664595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120000"/>
              <a:defRPr/>
            </a:pPr>
            <a:r>
              <a:rPr kumimoji="1" lang="en-US" sz="2400" dirty="0" smtClean="0"/>
              <a:t>Association Rule Mining Task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120000"/>
              <a:defRPr/>
            </a:pPr>
            <a:r>
              <a:rPr kumimoji="1" lang="en-US" sz="2400" dirty="0" smtClean="0"/>
              <a:t>Frequent Item Set Generation : </a:t>
            </a:r>
            <a:r>
              <a:rPr kumimoji="1" lang="en-US" sz="2400" dirty="0" err="1"/>
              <a:t>A</a:t>
            </a:r>
            <a:r>
              <a:rPr kumimoji="1" lang="en-US" sz="2400" dirty="0" err="1" smtClean="0"/>
              <a:t>priori</a:t>
            </a:r>
            <a:r>
              <a:rPr kumimoji="1" lang="en-US" sz="2400" dirty="0" smtClean="0"/>
              <a:t> Algorithm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120000"/>
              <a:defRPr/>
            </a:pPr>
            <a:r>
              <a:rPr kumimoji="1" lang="en-US" sz="2400" dirty="0" smtClean="0"/>
              <a:t>Factors Affecting Complexity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120000"/>
              <a:defRPr/>
            </a:pPr>
            <a:endParaRPr kumimoji="1" lang="en-US" sz="2400" b="1" dirty="0" smtClean="0"/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120000"/>
              <a:defRPr/>
            </a:pPr>
            <a:endParaRPr kumimoji="1"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073526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28" name="Rectangle 3"/>
          <p:cNvSpPr txBox="1">
            <a:spLocks noChangeArrowheads="1"/>
          </p:cNvSpPr>
          <p:nvPr/>
        </p:nvSpPr>
        <p:spPr>
          <a:xfrm>
            <a:off x="62144" y="1664595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120000"/>
              <a:defRPr/>
            </a:pPr>
            <a:r>
              <a:rPr kumimoji="1" lang="en-US" sz="2400" dirty="0" smtClean="0">
                <a:hlinkClick r:id="rId3"/>
              </a:rPr>
              <a:t>http</a:t>
            </a:r>
            <a:r>
              <a:rPr kumimoji="1" lang="en-US" sz="2400" dirty="0">
                <a:hlinkClick r:id="rId3"/>
              </a:rPr>
              <a:t>://www2.ift.ulaval.ca/~</a:t>
            </a:r>
            <a:r>
              <a:rPr kumimoji="1" lang="en-US" sz="2400" dirty="0" smtClean="0">
                <a:hlinkClick r:id="rId3"/>
              </a:rPr>
              <a:t>chaib/IFT-4102-7025/public_html/Fichiers/Machine_Learning_in_Action.pdf</a:t>
            </a:r>
            <a:endParaRPr kumimoji="1" lang="en-US" sz="2400" dirty="0" smtClean="0"/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120000"/>
              <a:defRPr/>
            </a:pPr>
            <a:r>
              <a:rPr lang="en-US" sz="2400" dirty="0">
                <a:hlinkClick r:id="rId4"/>
              </a:rPr>
              <a:t>http://wwwusers.cs.umn.edu/~kumar/dmbook/</a:t>
            </a:r>
            <a:r>
              <a:rPr lang="en-US" sz="2400" dirty="0"/>
              <a:t>. 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120000"/>
              <a:defRPr/>
            </a:pPr>
            <a:r>
              <a:rPr lang="en-US" sz="2400" dirty="0">
                <a:hlinkClick r:id="rId5"/>
              </a:rPr>
              <a:t>ftp://ftp.aw.com/cseng/authors/tan</a:t>
            </a:r>
            <a:endParaRPr lang="en-US" sz="2400" dirty="0"/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120000"/>
              <a:defRPr/>
            </a:pPr>
            <a:r>
              <a:rPr kumimoji="1" lang="en-US" sz="2400" dirty="0">
                <a:hlinkClick r:id="rId6"/>
              </a:rPr>
              <a:t>http://web.ccsu.edu/datamining/resources.html</a:t>
            </a:r>
            <a:endParaRPr kumimoji="1" lang="en-US" sz="2400" dirty="0"/>
          </a:p>
          <a:p>
            <a:pPr marL="0" indent="0" fontAlgn="auto"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120000"/>
              <a:buNone/>
              <a:defRPr/>
            </a:pPr>
            <a:endParaRPr kumimoji="1" lang="en-US" sz="2400" dirty="0" smtClean="0"/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120000"/>
              <a:defRPr/>
            </a:pPr>
            <a:endParaRPr kumimoji="1" lang="en-US" sz="2400" dirty="0"/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120000"/>
              <a:defRPr/>
            </a:pPr>
            <a:endParaRPr kumimoji="1" lang="en-US" sz="2400" b="1" dirty="0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rgbClr val="DFA267"/>
                </a:solidFill>
              </a:rPr>
              <a:t>Resources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MACHINE INTELLIGENCE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5968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9473B520-A9D1-472D-B234-C4032DD0E596}"/>
              </a:ext>
            </a:extLst>
          </p:cNvPr>
          <p:cNvCxnSpPr>
            <a:cxnSpLocks/>
          </p:cNvCxnSpPr>
          <p:nvPr/>
        </p:nvCxnSpPr>
        <p:spPr>
          <a:xfrm flipV="1">
            <a:off x="5448168" y="2887307"/>
            <a:ext cx="4581449" cy="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C43E8D5-98D6-4BA6-B3EA-B5411DA566A9}"/>
              </a:ext>
            </a:extLst>
          </p:cNvPr>
          <p:cNvSpPr/>
          <p:nvPr/>
        </p:nvSpPr>
        <p:spPr>
          <a:xfrm>
            <a:off x="5460537" y="4049738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mehala@pes.edu</a:t>
            </a:r>
            <a:endParaRPr lang="en-IN" sz="2400" b="1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xmlns="" id="{0B436274-E913-46F7-B58F-E0B0713EC594}"/>
              </a:ext>
            </a:extLst>
          </p:cNvPr>
          <p:cNvGrpSpPr/>
          <p:nvPr/>
        </p:nvGrpSpPr>
        <p:grpSpPr>
          <a:xfrm>
            <a:off x="313844" y="349466"/>
            <a:ext cx="11518407" cy="6218388"/>
            <a:chOff x="313844" y="349466"/>
            <a:chExt cx="11518407" cy="6218388"/>
          </a:xfrm>
          <a:solidFill>
            <a:schemeClr val="accent2">
              <a:lumMod val="75000"/>
            </a:schemeClr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xmlns="" id="{54B9092D-46D3-4724-A230-51F43D78A967}"/>
                </a:ext>
              </a:extLst>
            </p:cNvPr>
            <p:cNvSpPr/>
            <p:nvPr/>
          </p:nvSpPr>
          <p:spPr>
            <a:xfrm>
              <a:off x="11786532" y="360726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xmlns="" id="{B5E94C15-EFC4-4DC4-AE91-4D6631C438BE}"/>
                </a:ext>
              </a:extLst>
            </p:cNvPr>
            <p:cNvSpPr/>
            <p:nvPr/>
          </p:nvSpPr>
          <p:spPr>
            <a:xfrm rot="5400000">
              <a:off x="11275944" y="-161122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xmlns="" id="{828287AB-A481-4BDF-BE49-1BBA364237E1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xmlns="" id="{EC3328F7-E593-44F8-A55A-576E1E3E973D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18" name="Picture 17" descr="A close up of a logo&#10;&#10;Description automatically generated">
            <a:extLst>
              <a:ext uri="{FF2B5EF4-FFF2-40B4-BE49-F238E27FC236}">
                <a16:creationId xmlns:a16="http://schemas.microsoft.com/office/drawing/2014/main" xmlns="" id="{A88F3CC2-5C5B-4685-8D94-FFC4B5D64CB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974" y="1606241"/>
            <a:ext cx="2369218" cy="3550188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94BAC35B-0C86-48BD-81AE-8629CCB2734E}"/>
              </a:ext>
            </a:extLst>
          </p:cNvPr>
          <p:cNvSpPr/>
          <p:nvPr/>
        </p:nvSpPr>
        <p:spPr>
          <a:xfrm>
            <a:off x="5448168" y="2049518"/>
            <a:ext cx="4603806" cy="665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T</a:t>
            </a:r>
            <a:r>
              <a:rPr lang="en-IN" sz="3600" b="1" dirty="0">
                <a:solidFill>
                  <a:schemeClr val="accent2">
                    <a:lumMod val="75000"/>
                  </a:schemeClr>
                </a:solidFill>
              </a:rPr>
              <a:t>HANK YOU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97E8DF64-61DB-4438-8664-105788459AD2}"/>
              </a:ext>
            </a:extLst>
          </p:cNvPr>
          <p:cNvSpPr/>
          <p:nvPr/>
        </p:nvSpPr>
        <p:spPr>
          <a:xfrm>
            <a:off x="5448168" y="3128242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Dr. N MEHALA</a:t>
            </a:r>
            <a:endParaRPr lang="en-IN" sz="2400" b="1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0916C8C7-6436-48A9-9CF7-1AAC7653EAAE}"/>
              </a:ext>
            </a:extLst>
          </p:cNvPr>
          <p:cNvSpPr/>
          <p:nvPr/>
        </p:nvSpPr>
        <p:spPr>
          <a:xfrm>
            <a:off x="5448168" y="3525847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Department of </a:t>
            </a:r>
            <a:r>
              <a:rPr lang="en-US" sz="2400" dirty="0" smtClean="0"/>
              <a:t>Computer Science and </a:t>
            </a:r>
            <a:r>
              <a:rPr lang="en-US" sz="2400" dirty="0"/>
              <a:t>Engineering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459503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rgbClr val="DFA267"/>
                </a:solidFill>
              </a:rPr>
              <a:t>Association Rule Mining : Definition</a:t>
            </a:r>
            <a:endParaRPr lang="en-IN" sz="2400" b="1" dirty="0">
              <a:solidFill>
                <a:srgbClr val="DFA267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grpSp>
        <p:nvGrpSpPr>
          <p:cNvPr id="7" name="Group 22"/>
          <p:cNvGrpSpPr>
            <a:grpSpLocks/>
          </p:cNvGrpSpPr>
          <p:nvPr/>
        </p:nvGrpSpPr>
        <p:grpSpPr bwMode="auto">
          <a:xfrm>
            <a:off x="4508731" y="4123158"/>
            <a:ext cx="3978275" cy="2527300"/>
            <a:chOff x="3014" y="2304"/>
            <a:chExt cx="2506" cy="1592"/>
          </a:xfrm>
        </p:grpSpPr>
        <p:sp>
          <p:nvSpPr>
            <p:cNvPr id="9" name="Text Box 11"/>
            <p:cNvSpPr txBox="1">
              <a:spLocks noChangeArrowheads="1"/>
            </p:cNvSpPr>
            <p:nvPr/>
          </p:nvSpPr>
          <p:spPr bwMode="auto">
            <a:xfrm>
              <a:off x="3264" y="2304"/>
              <a:ext cx="72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sz="20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Example:</a:t>
              </a:r>
              <a:endParaRPr lang="en-US" sz="2800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0" name="Object 12"/>
            <p:cNvGraphicFramePr>
              <a:graphicFrameLocks noChangeAspect="1"/>
            </p:cNvGraphicFramePr>
            <p:nvPr/>
          </p:nvGraphicFramePr>
          <p:xfrm>
            <a:off x="3779" y="2545"/>
            <a:ext cx="1741" cy="2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646" name="Equation" r:id="rId4" imgW="1460160" imgH="203040" progId="Equation.3">
                    <p:embed/>
                  </p:oleObj>
                </mc:Choice>
                <mc:Fallback>
                  <p:oleObj name="Equation" r:id="rId4" imgW="1460160" imgH="203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79" y="2545"/>
                          <a:ext cx="1741" cy="23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" name="Object 13"/>
            <p:cNvGraphicFramePr>
              <a:graphicFrameLocks noChangeAspect="1"/>
            </p:cNvGraphicFramePr>
            <p:nvPr/>
          </p:nvGraphicFramePr>
          <p:xfrm>
            <a:off x="3060" y="2928"/>
            <a:ext cx="2460" cy="4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647" name="Equation" r:id="rId6" imgW="4317840" imgH="787320" progId="Equation.3">
                    <p:embed/>
                  </p:oleObj>
                </mc:Choice>
                <mc:Fallback>
                  <p:oleObj name="Equation" r:id="rId6" imgW="4317840" imgH="78732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60" y="2928"/>
                          <a:ext cx="2460" cy="44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Object 14"/>
            <p:cNvGraphicFramePr>
              <a:graphicFrameLocks noChangeAspect="1"/>
            </p:cNvGraphicFramePr>
            <p:nvPr/>
          </p:nvGraphicFramePr>
          <p:xfrm>
            <a:off x="3014" y="3456"/>
            <a:ext cx="2475" cy="4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648" name="Equation" r:id="rId8" imgW="4470120" imgH="787320" progId="Equation.3">
                    <p:embed/>
                  </p:oleObj>
                </mc:Choice>
                <mc:Fallback>
                  <p:oleObj name="Equation" r:id="rId8" imgW="4470120" imgH="78732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14" y="3456"/>
                          <a:ext cx="2475" cy="4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" name="Rectangle 19"/>
          <p:cNvSpPr>
            <a:spLocks noChangeArrowheads="1"/>
          </p:cNvSpPr>
          <p:nvPr/>
        </p:nvSpPr>
        <p:spPr bwMode="auto">
          <a:xfrm>
            <a:off x="191833" y="1296680"/>
            <a:ext cx="4862245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/>
              <a:buChar char="l"/>
            </a:pPr>
            <a:r>
              <a:rPr lang="en-US" sz="2400" b="1" dirty="0">
                <a:latin typeface="Calibri" panose="020F0502020204030204" pitchFamily="34" charset="0"/>
              </a:rPr>
              <a:t>Association Rule</a:t>
            </a:r>
          </a:p>
          <a:p>
            <a:pPr lvl="1" eaLnBrk="1" hangingPunct="1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</a:pPr>
            <a:r>
              <a:rPr lang="en-US" sz="2400" dirty="0">
                <a:latin typeface="Calibri" panose="020F0502020204030204" pitchFamily="34" charset="0"/>
              </a:rPr>
              <a:t>An implication expression of the form X </a:t>
            </a:r>
            <a:r>
              <a:rPr lang="en-US" sz="2400" dirty="0">
                <a:latin typeface="Calibri" panose="020F0502020204030204" pitchFamily="34" charset="0"/>
                <a:sym typeface="Symbol" panose="05050102010706020507" pitchFamily="18" charset="2"/>
              </a:rPr>
              <a:t> Y, where X and </a:t>
            </a:r>
            <a:endParaRPr lang="en-US" sz="2400" dirty="0" smtClean="0">
              <a:latin typeface="Calibri" panose="020F0502020204030204" pitchFamily="34" charset="0"/>
              <a:sym typeface="Symbol" panose="05050102010706020507" pitchFamily="18" charset="2"/>
            </a:endParaRPr>
          </a:p>
          <a:p>
            <a:pPr marL="457200" lvl="1" indent="0" eaLnBrk="1" hangingPunct="1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</a:pPr>
            <a:r>
              <a:rPr lang="en-US" sz="2400" dirty="0">
                <a:latin typeface="Calibri" panose="020F0502020204030204" pitchFamily="34" charset="0"/>
                <a:sym typeface="Symbol" panose="05050102010706020507" pitchFamily="18" charset="2"/>
              </a:rPr>
              <a:t> </a:t>
            </a:r>
            <a:r>
              <a:rPr lang="en-US" sz="2400" dirty="0" smtClean="0">
                <a:latin typeface="Calibri" panose="020F0502020204030204" pitchFamily="34" charset="0"/>
                <a:sym typeface="Symbol" panose="05050102010706020507" pitchFamily="18" charset="2"/>
              </a:rPr>
              <a:t>      Y </a:t>
            </a:r>
            <a:r>
              <a:rPr lang="en-US" sz="2400" dirty="0">
                <a:latin typeface="Calibri" panose="020F0502020204030204" pitchFamily="34" charset="0"/>
                <a:sym typeface="Symbol" panose="05050102010706020507" pitchFamily="18" charset="2"/>
              </a:rPr>
              <a:t>are </a:t>
            </a:r>
            <a:r>
              <a:rPr lang="en-US" sz="2400" dirty="0" err="1">
                <a:latin typeface="Calibri" panose="020F0502020204030204" pitchFamily="34" charset="0"/>
                <a:sym typeface="Symbol" panose="05050102010706020507" pitchFamily="18" charset="2"/>
              </a:rPr>
              <a:t>itemsets</a:t>
            </a:r>
            <a:endParaRPr lang="en-US" sz="2400" dirty="0">
              <a:latin typeface="Calibri" panose="020F0502020204030204" pitchFamily="34" charset="0"/>
              <a:sym typeface="Symbol" panose="05050102010706020507" pitchFamily="18" charset="2"/>
            </a:endParaRPr>
          </a:p>
          <a:p>
            <a:pPr lvl="1" eaLnBrk="1" hangingPunct="1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</a:pPr>
            <a:r>
              <a:rPr lang="en-US" sz="2400" dirty="0">
                <a:latin typeface="Calibri" panose="020F0502020204030204" pitchFamily="34" charset="0"/>
              </a:rPr>
              <a:t>Example</a:t>
            </a:r>
            <a:r>
              <a:rPr lang="en-US" sz="2400" dirty="0" smtClean="0">
                <a:latin typeface="Calibri" panose="020F0502020204030204" pitchFamily="34" charset="0"/>
              </a:rPr>
              <a:t>:  </a:t>
            </a:r>
            <a:br>
              <a:rPr lang="en-US" sz="2400" dirty="0" smtClean="0">
                <a:latin typeface="Calibri" panose="020F0502020204030204" pitchFamily="34" charset="0"/>
              </a:rPr>
            </a:br>
            <a:r>
              <a:rPr lang="en-US" sz="2400" dirty="0" smtClean="0">
                <a:latin typeface="Calibri" panose="020F0502020204030204" pitchFamily="34" charset="0"/>
              </a:rPr>
              <a:t>   {Milk</a:t>
            </a:r>
            <a:r>
              <a:rPr lang="en-US" sz="2400" dirty="0">
                <a:latin typeface="Calibri" panose="020F0502020204030204" pitchFamily="34" charset="0"/>
              </a:rPr>
              <a:t>, Diaper} </a:t>
            </a:r>
            <a:r>
              <a:rPr lang="en-US" sz="2400" dirty="0">
                <a:latin typeface="Calibri" panose="020F0502020204030204" pitchFamily="34" charset="0"/>
                <a:sym typeface="Symbol" panose="05050102010706020507" pitchFamily="18" charset="2"/>
              </a:rPr>
              <a:t> {Beer}</a:t>
            </a:r>
            <a:r>
              <a:rPr lang="en-US" sz="2400" dirty="0">
                <a:latin typeface="Calibri" panose="020F0502020204030204" pitchFamily="34" charset="0"/>
              </a:rPr>
              <a:t> </a:t>
            </a:r>
          </a:p>
          <a:p>
            <a:pPr eaLnBrk="1" hangingPunct="1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/>
              <a:buChar char="l"/>
            </a:pPr>
            <a:r>
              <a:rPr lang="en-US" sz="2400" b="1" dirty="0" smtClean="0">
                <a:latin typeface="Calibri" panose="020F0502020204030204" pitchFamily="34" charset="0"/>
              </a:rPr>
              <a:t>Rule </a:t>
            </a:r>
            <a:r>
              <a:rPr lang="en-US" sz="2400" b="1" dirty="0">
                <a:latin typeface="Calibri" panose="020F0502020204030204" pitchFamily="34" charset="0"/>
              </a:rPr>
              <a:t>Evaluation Metrics</a:t>
            </a:r>
            <a:endParaRPr lang="en-US" sz="2400" b="1" dirty="0">
              <a:latin typeface="Calibri" panose="020F0502020204030204" pitchFamily="34" charset="0"/>
              <a:sym typeface="Symbol" panose="05050102010706020507" pitchFamily="18" charset="2"/>
            </a:endParaRPr>
          </a:p>
          <a:p>
            <a:pPr lvl="1" eaLnBrk="1" hangingPunct="1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</a:pPr>
            <a:r>
              <a:rPr lang="en-US" sz="2400" i="1" dirty="0">
                <a:latin typeface="Calibri" panose="020F0502020204030204" pitchFamily="34" charset="0"/>
              </a:rPr>
              <a:t>Support (</a:t>
            </a:r>
            <a:r>
              <a:rPr lang="en-US" sz="2400" i="1" dirty="0" smtClean="0">
                <a:latin typeface="Calibri" panose="020F0502020204030204" pitchFamily="34" charset="0"/>
              </a:rPr>
              <a:t>s) : </a:t>
            </a:r>
            <a:r>
              <a:rPr lang="en-US" sz="2400" dirty="0" smtClean="0">
                <a:latin typeface="Calibri" panose="020F0502020204030204" pitchFamily="34" charset="0"/>
              </a:rPr>
              <a:t>Fraction </a:t>
            </a:r>
            <a:r>
              <a:rPr lang="en-US" sz="2400" dirty="0">
                <a:latin typeface="Calibri" panose="020F0502020204030204" pitchFamily="34" charset="0"/>
              </a:rPr>
              <a:t>of transactions that contain both X and Y</a:t>
            </a:r>
          </a:p>
          <a:p>
            <a:pPr lvl="1" eaLnBrk="1" hangingPunct="1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</a:pPr>
            <a:r>
              <a:rPr lang="en-US" sz="2400" i="1" dirty="0">
                <a:latin typeface="Calibri" panose="020F0502020204030204" pitchFamily="34" charset="0"/>
              </a:rPr>
              <a:t>Confidence (c</a:t>
            </a:r>
            <a:r>
              <a:rPr lang="en-US" sz="2400" i="1" dirty="0" smtClean="0">
                <a:latin typeface="Calibri" panose="020F0502020204030204" pitchFamily="34" charset="0"/>
              </a:rPr>
              <a:t>) : </a:t>
            </a:r>
            <a:r>
              <a:rPr lang="en-US" sz="2400" dirty="0" smtClean="0">
                <a:latin typeface="Calibri" panose="020F0502020204030204" pitchFamily="34" charset="0"/>
              </a:rPr>
              <a:t>Measures</a:t>
            </a:r>
          </a:p>
          <a:p>
            <a:pPr marL="457200" lvl="1" indent="0" eaLnBrk="1" hangingPunct="1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</a:pPr>
            <a:r>
              <a:rPr lang="en-US" sz="2400" dirty="0" smtClean="0">
                <a:latin typeface="Calibri" panose="020F0502020204030204" pitchFamily="34" charset="0"/>
              </a:rPr>
              <a:t> </a:t>
            </a:r>
            <a:r>
              <a:rPr lang="en-US" sz="2400" dirty="0">
                <a:latin typeface="Calibri" panose="020F0502020204030204" pitchFamily="34" charset="0"/>
              </a:rPr>
              <a:t>how often items in Y </a:t>
            </a:r>
            <a:r>
              <a:rPr lang="en-US" sz="2400" dirty="0" smtClean="0">
                <a:latin typeface="Calibri" panose="020F0502020204030204" pitchFamily="34" charset="0"/>
              </a:rPr>
              <a:t>appear </a:t>
            </a:r>
          </a:p>
          <a:p>
            <a:pPr marL="457200" lvl="1" indent="0" eaLnBrk="1" hangingPunct="1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</a:pPr>
            <a:r>
              <a:rPr lang="en-US" sz="2400" dirty="0" smtClean="0">
                <a:latin typeface="Calibri" panose="020F0502020204030204" pitchFamily="34" charset="0"/>
              </a:rPr>
              <a:t>in </a:t>
            </a:r>
            <a:r>
              <a:rPr lang="en-US" sz="2400" dirty="0">
                <a:latin typeface="Calibri" panose="020F0502020204030204" pitchFamily="34" charset="0"/>
              </a:rPr>
              <a:t>transactions </a:t>
            </a:r>
            <a:r>
              <a:rPr lang="en-US" sz="2400" dirty="0" smtClean="0">
                <a:latin typeface="Calibri" panose="020F0502020204030204" pitchFamily="34" charset="0"/>
              </a:rPr>
              <a:t>that contain </a:t>
            </a:r>
            <a:r>
              <a:rPr lang="en-US" sz="2400" dirty="0">
                <a:latin typeface="Calibri" panose="020F0502020204030204" pitchFamily="34" charset="0"/>
              </a:rPr>
              <a:t>X</a:t>
            </a:r>
          </a:p>
        </p:txBody>
      </p:sp>
      <p:graphicFrame>
        <p:nvGraphicFramePr>
          <p:cNvPr id="14" name="Object 21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8461896"/>
              </p:ext>
            </p:extLst>
          </p:nvPr>
        </p:nvGraphicFramePr>
        <p:xfrm>
          <a:off x="4703994" y="1522412"/>
          <a:ext cx="3587750" cy="215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49" name="Document" r:id="rId10" imgW="3359338" imgH="2015504" progId="Word.Document.8">
                  <p:embed/>
                </p:oleObj>
              </mc:Choice>
              <mc:Fallback>
                <p:oleObj name="Document" r:id="rId10" imgW="3359338" imgH="2015504" progId="Word.Document.8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03994" y="1522412"/>
                        <a:ext cx="3587750" cy="2152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MACHINE INTELLIGENCE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6257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3919" y="1868853"/>
            <a:ext cx="8227719" cy="4351338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n-US" sz="2400" dirty="0" smtClean="0"/>
              <a:t>Given a set of transactions T, the goal of association rule mining is to find all rules having </a:t>
            </a:r>
          </a:p>
          <a:p>
            <a:pPr lvl="1">
              <a:defRPr/>
            </a:pPr>
            <a:r>
              <a:rPr lang="en-US" dirty="0" smtClean="0"/>
              <a:t>support </a:t>
            </a:r>
            <a:r>
              <a:rPr lang="en-US" dirty="0" smtClean="0">
                <a:cs typeface="Arial" charset="0"/>
              </a:rPr>
              <a:t>≥ </a:t>
            </a:r>
            <a:r>
              <a:rPr lang="en-US" i="1" dirty="0" err="1" smtClean="0">
                <a:cs typeface="Arial" charset="0"/>
              </a:rPr>
              <a:t>minsup</a:t>
            </a:r>
            <a:r>
              <a:rPr lang="en-US" i="1" dirty="0" smtClean="0">
                <a:cs typeface="Arial" charset="0"/>
              </a:rPr>
              <a:t> </a:t>
            </a:r>
            <a:r>
              <a:rPr lang="en-US" dirty="0" smtClean="0">
                <a:cs typeface="Arial" charset="0"/>
              </a:rPr>
              <a:t>threshold</a:t>
            </a:r>
          </a:p>
          <a:p>
            <a:pPr lvl="1">
              <a:defRPr/>
            </a:pPr>
            <a:r>
              <a:rPr lang="en-US" dirty="0" smtClean="0">
                <a:cs typeface="Arial" charset="0"/>
              </a:rPr>
              <a:t>confidence ≥ </a:t>
            </a:r>
            <a:r>
              <a:rPr lang="en-US" i="1" dirty="0" err="1" smtClean="0">
                <a:cs typeface="Arial" charset="0"/>
              </a:rPr>
              <a:t>minconf</a:t>
            </a:r>
            <a:r>
              <a:rPr lang="en-US" i="1" dirty="0" smtClean="0">
                <a:cs typeface="Arial" charset="0"/>
              </a:rPr>
              <a:t> </a:t>
            </a:r>
            <a:r>
              <a:rPr lang="en-US" dirty="0" smtClean="0">
                <a:cs typeface="Arial" charset="0"/>
              </a:rPr>
              <a:t>threshold</a:t>
            </a:r>
          </a:p>
          <a:p>
            <a:pPr lvl="1">
              <a:defRPr/>
            </a:pPr>
            <a:endParaRPr lang="en-US" dirty="0" smtClean="0">
              <a:cs typeface="Arial" charset="0"/>
            </a:endParaRPr>
          </a:p>
          <a:p>
            <a:pPr>
              <a:defRPr/>
            </a:pPr>
            <a:r>
              <a:rPr lang="en-US" sz="2400" dirty="0" smtClean="0">
                <a:cs typeface="Arial" charset="0"/>
              </a:rPr>
              <a:t>Brute-force approach:</a:t>
            </a:r>
          </a:p>
          <a:p>
            <a:pPr lvl="1">
              <a:defRPr/>
            </a:pPr>
            <a:r>
              <a:rPr lang="en-US" dirty="0" smtClean="0">
                <a:cs typeface="Arial" charset="0"/>
              </a:rPr>
              <a:t>List all possible association rules</a:t>
            </a:r>
          </a:p>
          <a:p>
            <a:pPr lvl="1">
              <a:defRPr/>
            </a:pPr>
            <a:r>
              <a:rPr lang="en-US" dirty="0" smtClean="0">
                <a:cs typeface="Arial" charset="0"/>
              </a:rPr>
              <a:t>Compute the support and confidence for each rule</a:t>
            </a:r>
          </a:p>
          <a:p>
            <a:pPr lvl="1">
              <a:defRPr/>
            </a:pPr>
            <a:r>
              <a:rPr lang="en-US" dirty="0" smtClean="0">
                <a:cs typeface="Arial" charset="0"/>
              </a:rPr>
              <a:t>Prune rules that fail the </a:t>
            </a:r>
            <a:r>
              <a:rPr lang="en-US" i="1" dirty="0" err="1" smtClean="0">
                <a:cs typeface="Arial" charset="0"/>
              </a:rPr>
              <a:t>minsup</a:t>
            </a:r>
            <a:r>
              <a:rPr lang="en-US" dirty="0" smtClean="0">
                <a:cs typeface="Arial" charset="0"/>
              </a:rPr>
              <a:t> and </a:t>
            </a:r>
            <a:r>
              <a:rPr lang="en-US" i="1" dirty="0" err="1" smtClean="0">
                <a:cs typeface="Arial" charset="0"/>
              </a:rPr>
              <a:t>minconf</a:t>
            </a:r>
            <a:r>
              <a:rPr lang="en-US" dirty="0" smtClean="0">
                <a:cs typeface="Arial" charset="0"/>
              </a:rPr>
              <a:t> thresholds</a:t>
            </a:r>
          </a:p>
          <a:p>
            <a:pPr lvl="1">
              <a:buNone/>
              <a:defRPr/>
            </a:pPr>
            <a:r>
              <a:rPr lang="en-US" dirty="0" smtClean="0">
                <a:cs typeface="Arial" charset="0"/>
                <a:sym typeface="Symbol" pitchFamily="18" charset="2"/>
              </a:rPr>
              <a:t> </a:t>
            </a:r>
            <a:r>
              <a:rPr lang="en-US" dirty="0" smtClean="0">
                <a:solidFill>
                  <a:srgbClr val="FF0000"/>
                </a:solidFill>
                <a:cs typeface="Arial" charset="0"/>
              </a:rPr>
              <a:t>Computationally prohibitive</a:t>
            </a:r>
            <a:r>
              <a:rPr lang="en-US" dirty="0" smtClean="0">
                <a:cs typeface="Arial" charset="0"/>
              </a:rPr>
              <a:t>!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rgbClr val="DFA267"/>
                </a:solidFill>
              </a:rPr>
              <a:t>Association Rule Mining Task</a:t>
            </a:r>
            <a:endParaRPr lang="en-IN" sz="2400" b="1" dirty="0">
              <a:solidFill>
                <a:srgbClr val="DFA267"/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MACHINE INTELLIGENCE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2496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9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9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9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Text Box 4"/>
          <p:cNvSpPr txBox="1">
            <a:spLocks noChangeArrowheads="1"/>
          </p:cNvSpPr>
          <p:nvPr/>
        </p:nvSpPr>
        <p:spPr bwMode="auto">
          <a:xfrm>
            <a:off x="3994494" y="1292205"/>
            <a:ext cx="4297250" cy="246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sz="2400" dirty="0">
                <a:solidFill>
                  <a:srgbClr val="CC3300"/>
                </a:solidFill>
                <a:latin typeface="Calibri" panose="020F0502020204030204" pitchFamily="34" charset="0"/>
                <a:sym typeface="Symbol" panose="05050102010706020507" pitchFamily="18" charset="2"/>
              </a:rPr>
              <a:t>Example of Rules:</a:t>
            </a:r>
            <a:br>
              <a:rPr lang="en-US" sz="2400" dirty="0">
                <a:solidFill>
                  <a:srgbClr val="CC3300"/>
                </a:solidFill>
                <a:latin typeface="Calibri" panose="020F0502020204030204" pitchFamily="34" charset="0"/>
                <a:sym typeface="Symbol" panose="05050102010706020507" pitchFamily="18" charset="2"/>
              </a:rPr>
            </a:br>
            <a:endParaRPr lang="en-US" sz="1000" dirty="0">
              <a:solidFill>
                <a:srgbClr val="CC3300"/>
              </a:solidFill>
              <a:latin typeface="Calibri" panose="020F0502020204030204" pitchFamily="34" charset="0"/>
              <a:sym typeface="Symbol" panose="05050102010706020507" pitchFamily="18" charset="2"/>
            </a:endParaRPr>
          </a:p>
          <a:p>
            <a:pPr eaLnBrk="1" hangingPunct="1"/>
            <a:r>
              <a:rPr lang="en-US" sz="2000" dirty="0">
                <a:latin typeface="Calibri" panose="020F0502020204030204" pitchFamily="34" charset="0"/>
              </a:rPr>
              <a:t>{</a:t>
            </a:r>
            <a:r>
              <a:rPr lang="en-US" sz="2000" dirty="0" err="1">
                <a:latin typeface="Calibri" panose="020F0502020204030204" pitchFamily="34" charset="0"/>
              </a:rPr>
              <a:t>Milk,Diaper</a:t>
            </a:r>
            <a:r>
              <a:rPr lang="en-US" sz="2000" dirty="0">
                <a:latin typeface="Calibri" panose="020F0502020204030204" pitchFamily="34" charset="0"/>
              </a:rPr>
              <a:t>} </a:t>
            </a:r>
            <a:r>
              <a:rPr lang="en-US" sz="2000" dirty="0">
                <a:latin typeface="Calibri" panose="020F0502020204030204" pitchFamily="34" charset="0"/>
                <a:sym typeface="Symbol" panose="05050102010706020507" pitchFamily="18" charset="2"/>
              </a:rPr>
              <a:t> {Beer} (s=0.4, c=0.67)</a:t>
            </a:r>
            <a:br>
              <a:rPr lang="en-US" sz="2000" dirty="0">
                <a:latin typeface="Calibri" panose="020F0502020204030204" pitchFamily="34" charset="0"/>
                <a:sym typeface="Symbol" panose="05050102010706020507" pitchFamily="18" charset="2"/>
              </a:rPr>
            </a:br>
            <a:r>
              <a:rPr lang="en-US" sz="2000" dirty="0">
                <a:latin typeface="Calibri" panose="020F0502020204030204" pitchFamily="34" charset="0"/>
              </a:rPr>
              <a:t>{</a:t>
            </a:r>
            <a:r>
              <a:rPr lang="en-US" sz="2000" dirty="0" err="1">
                <a:latin typeface="Calibri" panose="020F0502020204030204" pitchFamily="34" charset="0"/>
              </a:rPr>
              <a:t>Milk,Beer</a:t>
            </a:r>
            <a:r>
              <a:rPr lang="en-US" sz="2000" dirty="0">
                <a:latin typeface="Calibri" panose="020F0502020204030204" pitchFamily="34" charset="0"/>
              </a:rPr>
              <a:t>} </a:t>
            </a:r>
            <a:r>
              <a:rPr lang="en-US" sz="2000" dirty="0">
                <a:latin typeface="Calibri" panose="020F0502020204030204" pitchFamily="34" charset="0"/>
                <a:sym typeface="Symbol" panose="05050102010706020507" pitchFamily="18" charset="2"/>
              </a:rPr>
              <a:t> {Diaper} (s=0.4, c=1.0)</a:t>
            </a:r>
          </a:p>
          <a:p>
            <a:pPr eaLnBrk="1" hangingPunct="1"/>
            <a:r>
              <a:rPr lang="en-US" sz="2000" dirty="0">
                <a:latin typeface="Calibri" panose="020F0502020204030204" pitchFamily="34" charset="0"/>
              </a:rPr>
              <a:t>{</a:t>
            </a:r>
            <a:r>
              <a:rPr lang="en-US" sz="2000" dirty="0" err="1">
                <a:latin typeface="Calibri" panose="020F0502020204030204" pitchFamily="34" charset="0"/>
              </a:rPr>
              <a:t>Diaper,Beer</a:t>
            </a:r>
            <a:r>
              <a:rPr lang="en-US" sz="2000" dirty="0">
                <a:latin typeface="Calibri" panose="020F0502020204030204" pitchFamily="34" charset="0"/>
              </a:rPr>
              <a:t>} </a:t>
            </a:r>
            <a:r>
              <a:rPr lang="en-US" sz="2000" dirty="0">
                <a:latin typeface="Calibri" panose="020F0502020204030204" pitchFamily="34" charset="0"/>
                <a:sym typeface="Symbol" panose="05050102010706020507" pitchFamily="18" charset="2"/>
              </a:rPr>
              <a:t> {Milk} (s=0.4, c=0.67)</a:t>
            </a:r>
          </a:p>
          <a:p>
            <a:pPr eaLnBrk="1" hangingPunct="1"/>
            <a:r>
              <a:rPr lang="en-US" sz="2000" dirty="0">
                <a:latin typeface="Calibri" panose="020F0502020204030204" pitchFamily="34" charset="0"/>
                <a:sym typeface="Symbol" panose="05050102010706020507" pitchFamily="18" charset="2"/>
              </a:rPr>
              <a:t>{Beer}  {</a:t>
            </a:r>
            <a:r>
              <a:rPr lang="en-US" sz="2000" dirty="0" err="1">
                <a:latin typeface="Calibri" panose="020F0502020204030204" pitchFamily="34" charset="0"/>
                <a:sym typeface="Symbol" panose="05050102010706020507" pitchFamily="18" charset="2"/>
              </a:rPr>
              <a:t>Milk,Diaper</a:t>
            </a:r>
            <a:r>
              <a:rPr lang="en-US" sz="2000" dirty="0">
                <a:latin typeface="Calibri" panose="020F0502020204030204" pitchFamily="34" charset="0"/>
                <a:sym typeface="Symbol" panose="05050102010706020507" pitchFamily="18" charset="2"/>
              </a:rPr>
              <a:t>} (s=0.4, c=0.67) </a:t>
            </a:r>
            <a:br>
              <a:rPr lang="en-US" sz="2000" dirty="0">
                <a:latin typeface="Calibri" panose="020F0502020204030204" pitchFamily="34" charset="0"/>
                <a:sym typeface="Symbol" panose="05050102010706020507" pitchFamily="18" charset="2"/>
              </a:rPr>
            </a:br>
            <a:r>
              <a:rPr lang="en-US" sz="2000" dirty="0">
                <a:latin typeface="Calibri" panose="020F0502020204030204" pitchFamily="34" charset="0"/>
                <a:sym typeface="Symbol" panose="05050102010706020507" pitchFamily="18" charset="2"/>
              </a:rPr>
              <a:t>{Diaper}  {</a:t>
            </a:r>
            <a:r>
              <a:rPr lang="en-US" sz="2000" dirty="0" err="1">
                <a:latin typeface="Calibri" panose="020F0502020204030204" pitchFamily="34" charset="0"/>
                <a:sym typeface="Symbol" panose="05050102010706020507" pitchFamily="18" charset="2"/>
              </a:rPr>
              <a:t>Milk,Beer</a:t>
            </a:r>
            <a:r>
              <a:rPr lang="en-US" sz="2000" dirty="0">
                <a:latin typeface="Calibri" panose="020F0502020204030204" pitchFamily="34" charset="0"/>
                <a:sym typeface="Symbol" panose="05050102010706020507" pitchFamily="18" charset="2"/>
              </a:rPr>
              <a:t>} (s=0.4, c=0.5) </a:t>
            </a:r>
          </a:p>
          <a:p>
            <a:pPr eaLnBrk="1" hangingPunct="1"/>
            <a:r>
              <a:rPr lang="en-US" sz="2000" dirty="0">
                <a:latin typeface="Calibri" panose="020F0502020204030204" pitchFamily="34" charset="0"/>
                <a:sym typeface="Symbol" panose="05050102010706020507" pitchFamily="18" charset="2"/>
              </a:rPr>
              <a:t>{Milk}  {</a:t>
            </a:r>
            <a:r>
              <a:rPr lang="en-US" sz="2000" dirty="0" err="1">
                <a:latin typeface="Calibri" panose="020F0502020204030204" pitchFamily="34" charset="0"/>
                <a:sym typeface="Symbol" panose="05050102010706020507" pitchFamily="18" charset="2"/>
              </a:rPr>
              <a:t>Diaper,Beer</a:t>
            </a:r>
            <a:r>
              <a:rPr lang="en-US" sz="2000" dirty="0">
                <a:latin typeface="Calibri" panose="020F0502020204030204" pitchFamily="34" charset="0"/>
                <a:sym typeface="Symbol" panose="05050102010706020507" pitchFamily="18" charset="2"/>
              </a:rPr>
              <a:t>} (s=0.4, c=0.5)</a:t>
            </a:r>
          </a:p>
        </p:txBody>
      </p:sp>
      <p:graphicFrame>
        <p:nvGraphicFramePr>
          <p:cNvPr id="4098" name="Object 5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15369084"/>
              </p:ext>
            </p:extLst>
          </p:nvPr>
        </p:nvGraphicFramePr>
        <p:xfrm>
          <a:off x="371880" y="1519354"/>
          <a:ext cx="3733800" cy="224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8" name="Document" r:id="rId3" imgW="3359338" imgH="2015504" progId="Word.Document.8">
                  <p:embed/>
                </p:oleObj>
              </mc:Choice>
              <mc:Fallback>
                <p:oleObj name="Document" r:id="rId3" imgW="3359338" imgH="201550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880" y="1519354"/>
                        <a:ext cx="3733800" cy="2241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11399" name="Text Box 7"/>
          <p:cNvSpPr txBox="1">
            <a:spLocks noChangeArrowheads="1"/>
          </p:cNvSpPr>
          <p:nvPr/>
        </p:nvSpPr>
        <p:spPr bwMode="auto">
          <a:xfrm>
            <a:off x="179318" y="3589986"/>
            <a:ext cx="7924800" cy="3231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sz="2400" dirty="0">
                <a:solidFill>
                  <a:srgbClr val="CC3300"/>
                </a:solidFill>
                <a:latin typeface="+mn-lt"/>
                <a:sym typeface="Symbol" panose="05050102010706020507" pitchFamily="18" charset="2"/>
              </a:rPr>
              <a:t>Observations: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sz="2400" dirty="0">
                <a:latin typeface="+mn-lt"/>
                <a:sym typeface="Symbol" panose="05050102010706020507" pitchFamily="18" charset="2"/>
              </a:rPr>
              <a:t> All the above rules are binary partitions of the same </a:t>
            </a:r>
            <a:r>
              <a:rPr lang="en-US" sz="2400" dirty="0" err="1">
                <a:latin typeface="+mn-lt"/>
                <a:sym typeface="Symbol" panose="05050102010706020507" pitchFamily="18" charset="2"/>
              </a:rPr>
              <a:t>itemset</a:t>
            </a:r>
            <a:r>
              <a:rPr lang="en-US" sz="2400" dirty="0">
                <a:latin typeface="+mn-lt"/>
                <a:sym typeface="Symbol" panose="05050102010706020507" pitchFamily="18" charset="2"/>
              </a:rPr>
              <a:t>: </a:t>
            </a:r>
            <a:br>
              <a:rPr lang="en-US" sz="2400" dirty="0">
                <a:latin typeface="+mn-lt"/>
                <a:sym typeface="Symbol" panose="05050102010706020507" pitchFamily="18" charset="2"/>
              </a:rPr>
            </a:br>
            <a:r>
              <a:rPr lang="en-US" sz="2400" dirty="0">
                <a:latin typeface="+mn-lt"/>
                <a:sym typeface="Symbol" panose="05050102010706020507" pitchFamily="18" charset="2"/>
              </a:rPr>
              <a:t>	{Milk, Diaper, Beer}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sz="2400" dirty="0">
                <a:latin typeface="+mn-lt"/>
                <a:sym typeface="Symbol" panose="05050102010706020507" pitchFamily="18" charset="2"/>
              </a:rPr>
              <a:t> Rules originating from the same </a:t>
            </a:r>
            <a:r>
              <a:rPr lang="en-US" sz="2400" dirty="0" err="1">
                <a:latin typeface="+mn-lt"/>
                <a:sym typeface="Symbol" panose="05050102010706020507" pitchFamily="18" charset="2"/>
              </a:rPr>
              <a:t>itemset</a:t>
            </a:r>
            <a:r>
              <a:rPr lang="en-US" sz="2400" dirty="0">
                <a:latin typeface="+mn-lt"/>
                <a:sym typeface="Symbol" panose="05050102010706020507" pitchFamily="18" charset="2"/>
              </a:rPr>
              <a:t> have identical support </a:t>
            </a:r>
            <a:r>
              <a:rPr lang="en-US" sz="2400" dirty="0" smtClean="0">
                <a:latin typeface="+mn-lt"/>
                <a:sym typeface="Symbol" panose="05050102010706020507" pitchFamily="18" charset="2"/>
              </a:rPr>
              <a:t>but can </a:t>
            </a:r>
            <a:r>
              <a:rPr lang="en-US" sz="2400" dirty="0">
                <a:latin typeface="+mn-lt"/>
                <a:sym typeface="Symbol" panose="05050102010706020507" pitchFamily="18" charset="2"/>
              </a:rPr>
              <a:t>have different confidence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sz="2400" dirty="0">
                <a:latin typeface="+mn-lt"/>
                <a:sym typeface="Symbol" panose="05050102010706020507" pitchFamily="18" charset="2"/>
              </a:rPr>
              <a:t> Thus, we may decouple the support and confidence requirements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rgbClr val="DFA267"/>
                </a:solidFill>
              </a:rPr>
              <a:t>Mining Association Rules</a:t>
            </a:r>
            <a:endParaRPr lang="en-IN" sz="2400" b="1" dirty="0">
              <a:solidFill>
                <a:srgbClr val="DFA267"/>
              </a:solidFill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MACHINE INTELLIGENCE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1059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1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13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13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13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13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139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3919" y="1696837"/>
            <a:ext cx="8227719" cy="4351338"/>
          </a:xfrm>
        </p:spPr>
        <p:txBody>
          <a:bodyPr rtlCol="0">
            <a:normAutofit/>
          </a:bodyPr>
          <a:lstStyle/>
          <a:p>
            <a:pPr marL="533400" indent="-533400">
              <a:defRPr/>
            </a:pPr>
            <a:r>
              <a:rPr lang="en-US" sz="2400" b="1" dirty="0" smtClean="0"/>
              <a:t>Two-step approach: </a:t>
            </a:r>
          </a:p>
          <a:p>
            <a:pPr marL="914400" lvl="1" indent="-457200">
              <a:buFont typeface="Arial" charset="0"/>
              <a:buAutoNum type="arabicPeriod"/>
              <a:defRPr/>
            </a:pPr>
            <a:r>
              <a:rPr lang="en-US" dirty="0" smtClean="0">
                <a:solidFill>
                  <a:srgbClr val="FF0000"/>
                </a:solidFill>
              </a:rPr>
              <a:t>Frequent </a:t>
            </a:r>
            <a:r>
              <a:rPr lang="en-US" dirty="0" err="1" smtClean="0">
                <a:solidFill>
                  <a:srgbClr val="FF0000"/>
                </a:solidFill>
              </a:rPr>
              <a:t>Itemset</a:t>
            </a:r>
            <a:r>
              <a:rPr lang="en-US" dirty="0" smtClean="0">
                <a:solidFill>
                  <a:srgbClr val="FF0000"/>
                </a:solidFill>
              </a:rPr>
              <a:t> Generation</a:t>
            </a:r>
            <a:endParaRPr lang="en-US" dirty="0" smtClean="0"/>
          </a:p>
          <a:p>
            <a:pPr marL="1295400" lvl="2" indent="-381000">
              <a:buFont typeface="Arial" charset="0"/>
              <a:buChar char="–"/>
              <a:defRPr/>
            </a:pPr>
            <a:r>
              <a:rPr lang="en-US" sz="2400" dirty="0" smtClean="0"/>
              <a:t>Generate all </a:t>
            </a:r>
            <a:r>
              <a:rPr lang="en-US" sz="2400" dirty="0" err="1" smtClean="0"/>
              <a:t>itemsets</a:t>
            </a:r>
            <a:r>
              <a:rPr lang="en-US" sz="2400" dirty="0" smtClean="0"/>
              <a:t> whose support </a:t>
            </a:r>
            <a:r>
              <a:rPr lang="en-US" sz="2400" dirty="0" smtClean="0">
                <a:sym typeface="Symbol" pitchFamily="18" charset="2"/>
              </a:rPr>
              <a:t> </a:t>
            </a:r>
            <a:r>
              <a:rPr lang="en-US" sz="2400" dirty="0" err="1" smtClean="0"/>
              <a:t>minsup</a:t>
            </a:r>
            <a:endParaRPr lang="en-US" sz="2400" dirty="0" smtClean="0"/>
          </a:p>
          <a:p>
            <a:pPr marL="1295400" lvl="2" indent="-381000">
              <a:buNone/>
              <a:defRPr/>
            </a:pPr>
            <a:endParaRPr lang="en-US" sz="2400" dirty="0" smtClean="0"/>
          </a:p>
          <a:p>
            <a:pPr marL="914400" lvl="1" indent="-457200">
              <a:buFont typeface="Arial" charset="0"/>
              <a:buAutoNum type="arabicPeriod"/>
              <a:defRPr/>
            </a:pPr>
            <a:r>
              <a:rPr lang="en-US" dirty="0" smtClean="0">
                <a:solidFill>
                  <a:srgbClr val="FF0000"/>
                </a:solidFill>
              </a:rPr>
              <a:t>Rule Generation</a:t>
            </a:r>
            <a:endParaRPr lang="en-US" dirty="0" smtClean="0"/>
          </a:p>
          <a:p>
            <a:pPr marL="1295400" lvl="2" indent="-381000">
              <a:buFont typeface="Arial" charset="0"/>
              <a:buChar char="–"/>
              <a:defRPr/>
            </a:pPr>
            <a:r>
              <a:rPr lang="en-US" sz="2400" dirty="0" smtClean="0"/>
              <a:t>Generate high confidence rules from each frequent </a:t>
            </a:r>
            <a:r>
              <a:rPr lang="en-US" sz="2400" dirty="0" err="1" smtClean="0"/>
              <a:t>itemset</a:t>
            </a:r>
            <a:r>
              <a:rPr lang="en-US" sz="2400" dirty="0" smtClean="0"/>
              <a:t>, where each rule is a binary partitioning of a frequent </a:t>
            </a:r>
            <a:r>
              <a:rPr lang="en-US" sz="2400" dirty="0" err="1" smtClean="0"/>
              <a:t>itemset</a:t>
            </a:r>
            <a:endParaRPr lang="en-US" sz="2400" dirty="0" smtClean="0"/>
          </a:p>
          <a:p>
            <a:pPr marL="533400" indent="-533400">
              <a:defRPr/>
            </a:pPr>
            <a:endParaRPr lang="en-US" sz="2400" dirty="0" smtClean="0"/>
          </a:p>
          <a:p>
            <a:pPr marL="533400" indent="-533400">
              <a:defRPr/>
            </a:pPr>
            <a:r>
              <a:rPr lang="en-US" sz="2400" dirty="0" smtClean="0"/>
              <a:t>Frequent </a:t>
            </a:r>
            <a:r>
              <a:rPr lang="en-US" sz="2400" dirty="0" err="1" smtClean="0"/>
              <a:t>itemset</a:t>
            </a:r>
            <a:r>
              <a:rPr lang="en-US" sz="2400" dirty="0" smtClean="0"/>
              <a:t> generation is still computationally expensive</a:t>
            </a:r>
          </a:p>
          <a:p>
            <a:pPr marL="533400" indent="-533400">
              <a:buNone/>
              <a:defRPr/>
            </a:pPr>
            <a:endParaRPr lang="en-US" sz="2400" dirty="0" smtClean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rgbClr val="DFA267"/>
                </a:solidFill>
              </a:rPr>
              <a:t>Mining Association Rules</a:t>
            </a:r>
            <a:endParaRPr lang="en-IN" sz="2400" b="1" dirty="0">
              <a:solidFill>
                <a:srgbClr val="DFA267"/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MACHINE INTELLIGENCE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3757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22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7117209"/>
              </p:ext>
            </p:extLst>
          </p:nvPr>
        </p:nvGraphicFramePr>
        <p:xfrm>
          <a:off x="624611" y="1316458"/>
          <a:ext cx="7034213" cy="5313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2" name="VISIO" r:id="rId3" imgW="9807480" imgH="7407000" progId="">
                  <p:embed/>
                </p:oleObj>
              </mc:Choice>
              <mc:Fallback>
                <p:oleObj name="VISIO" r:id="rId3" imgW="9807480" imgH="74070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611" y="1316458"/>
                        <a:ext cx="7034213" cy="5313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4700789" y="5953260"/>
            <a:ext cx="36708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 dirty="0">
                <a:latin typeface="Calibri" panose="020F0502020204030204" pitchFamily="34" charset="0"/>
              </a:rPr>
              <a:t>Given d items, there are 2</a:t>
            </a:r>
            <a:r>
              <a:rPr lang="en-US" sz="2400" baseline="30000" dirty="0">
                <a:latin typeface="Calibri" panose="020F0502020204030204" pitchFamily="34" charset="0"/>
              </a:rPr>
              <a:t>d</a:t>
            </a:r>
            <a:r>
              <a:rPr lang="en-US" sz="2400" dirty="0">
                <a:latin typeface="Calibri" panose="020F0502020204030204" pitchFamily="34" charset="0"/>
              </a:rPr>
              <a:t> possible candidate </a:t>
            </a:r>
            <a:r>
              <a:rPr lang="en-US" sz="2400" dirty="0" err="1">
                <a:latin typeface="Calibri" panose="020F0502020204030204" pitchFamily="34" charset="0"/>
              </a:rPr>
              <a:t>itemsets</a:t>
            </a:r>
            <a:endParaRPr lang="en-US" sz="2400" dirty="0">
              <a:latin typeface="Calibri" panose="020F0502020204030204" pitchFamily="34" charset="0"/>
              <a:sym typeface="Symbol" panose="05050102010706020507" pitchFamily="18" charset="2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rgbClr val="DFA267"/>
                </a:solidFill>
              </a:rPr>
              <a:t>Frequent </a:t>
            </a:r>
            <a:r>
              <a:rPr lang="en-IN" sz="2400" b="1" dirty="0" err="1" smtClean="0">
                <a:solidFill>
                  <a:srgbClr val="DFA267"/>
                </a:solidFill>
              </a:rPr>
              <a:t>Itemset</a:t>
            </a:r>
            <a:r>
              <a:rPr lang="en-IN" sz="2400" b="1" dirty="0" smtClean="0">
                <a:solidFill>
                  <a:srgbClr val="DFA267"/>
                </a:solidFill>
              </a:rPr>
              <a:t> Generation</a:t>
            </a:r>
            <a:endParaRPr lang="en-IN" sz="2400" b="1" dirty="0">
              <a:solidFill>
                <a:srgbClr val="DFA267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MACHINE INTELLIGENCE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7194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9E5AA98F8770640BD118009C1F290C9" ma:contentTypeVersion="3" ma:contentTypeDescription="Create a new document." ma:contentTypeScope="" ma:versionID="da2595571a56f6a7b4b73b0249c17f92">
  <xsd:schema xmlns:xsd="http://www.w3.org/2001/XMLSchema" xmlns:xs="http://www.w3.org/2001/XMLSchema" xmlns:p="http://schemas.microsoft.com/office/2006/metadata/properties" xmlns:ns2="ff9c1de0-9162-4dca-a67d-0018a8076cd2" targetNamespace="http://schemas.microsoft.com/office/2006/metadata/properties" ma:root="true" ma:fieldsID="767a0cbc573b3b1d391a92a0f6629191" ns2:_="">
    <xsd:import namespace="ff9c1de0-9162-4dca-a67d-0018a8076cd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f9c1de0-9162-4dca-a67d-0018a8076cd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74DE0D8-CB70-4FCF-A120-1F241148F4CE}"/>
</file>

<file path=customXml/itemProps2.xml><?xml version="1.0" encoding="utf-8"?>
<ds:datastoreItem xmlns:ds="http://schemas.openxmlformats.org/officeDocument/2006/customXml" ds:itemID="{81E0F6B6-3EF7-4B1E-8198-4DFE51F9135F}"/>
</file>

<file path=customXml/itemProps3.xml><?xml version="1.0" encoding="utf-8"?>
<ds:datastoreItem xmlns:ds="http://schemas.openxmlformats.org/officeDocument/2006/customXml" ds:itemID="{FD1652A4-49AD-4A8D-9EB0-B2858627925D}"/>
</file>

<file path=docProps/app.xml><?xml version="1.0" encoding="utf-8"?>
<Properties xmlns="http://schemas.openxmlformats.org/officeDocument/2006/extended-properties" xmlns:vt="http://schemas.openxmlformats.org/officeDocument/2006/docPropsVTypes">
  <TotalTime>909</TotalTime>
  <Words>1796</Words>
  <Application>Microsoft Office PowerPoint</Application>
  <PresentationFormat>Widescreen</PresentationFormat>
  <Paragraphs>369</Paragraphs>
  <Slides>48</Slides>
  <Notes>0</Notes>
  <HiddenSlides>5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5</vt:i4>
      </vt:variant>
      <vt:variant>
        <vt:lpstr>Slide Titles</vt:lpstr>
      </vt:variant>
      <vt:variant>
        <vt:i4>48</vt:i4>
      </vt:variant>
    </vt:vector>
  </HeadingPairs>
  <TitlesOfParts>
    <vt:vector size="62" baseType="lpstr">
      <vt:lpstr>Arial</vt:lpstr>
      <vt:lpstr>Calibri</vt:lpstr>
      <vt:lpstr>Calibri Light</vt:lpstr>
      <vt:lpstr>Monotype Sorts</vt:lpstr>
      <vt:lpstr>Symbol</vt:lpstr>
      <vt:lpstr>Tahoma</vt:lpstr>
      <vt:lpstr>Times New Roman</vt:lpstr>
      <vt:lpstr>Wingdings</vt:lpstr>
      <vt:lpstr>Office Theme</vt:lpstr>
      <vt:lpstr>Worksheet</vt:lpstr>
      <vt:lpstr>Document</vt:lpstr>
      <vt:lpstr>Equation</vt:lpstr>
      <vt:lpstr>VISIO</vt:lpstr>
      <vt:lpstr>Visio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Krishna Venkataram</dc:creator>
  <cp:lastModifiedBy>Windows User</cp:lastModifiedBy>
  <cp:revision>150</cp:revision>
  <dcterms:created xsi:type="dcterms:W3CDTF">2020-06-03T14:19:11Z</dcterms:created>
  <dcterms:modified xsi:type="dcterms:W3CDTF">2020-10-27T05:17:42Z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0x010100A9E5AA98F8770640BD118009C1F290C9</vt:lpwstr>
  </property>
</Properties>
</file>