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57" r:id="rId2"/>
    <p:sldId id="358" r:id="rId3"/>
    <p:sldId id="366" r:id="rId4"/>
    <p:sldId id="367" r:id="rId5"/>
    <p:sldId id="368" r:id="rId6"/>
    <p:sldId id="369" r:id="rId7"/>
    <p:sldId id="384" r:id="rId8"/>
    <p:sldId id="385" r:id="rId9"/>
    <p:sldId id="386" r:id="rId10"/>
    <p:sldId id="370" r:id="rId11"/>
    <p:sldId id="383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4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DDB84-4A18-41C4-8FC1-298EE898C01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D4BE8-1295-4432-9F70-B535C86C0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8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ft.ulaval.ca/~chaib/IFT-4102-7025/public_html/Fichiers/Machine_Learning_in_Action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.ccsu.edu/datamining/resources.html" TargetMode="External"/><Relationship Id="rId5" Type="http://schemas.openxmlformats.org/officeDocument/2006/relationships/hyperlink" Target="ftp://ftp.aw.com/cseng/authors/tan" TargetMode="External"/><Relationship Id="rId4" Type="http://schemas.openxmlformats.org/officeDocument/2006/relationships/hyperlink" Target="http://wwwusers.cs.umn.edu/~kumar/dmbook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6" y="274556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MACHINE INTELLIGENCE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4120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STEP2: Frequent Item Generation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" y="1316458"/>
            <a:ext cx="8178651" cy="194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" y="3258356"/>
            <a:ext cx="8300052" cy="359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STEP2: Frequent Item Generation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19354"/>
            <a:ext cx="8371638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STEP2: Frequent Item Generation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STEP2: Frequent Item Generation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" y="1513221"/>
            <a:ext cx="82200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7031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STEP2: Frequent Item Generation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4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7" y="1519354"/>
            <a:ext cx="8277192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STEP2: Frequent Item Generation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3862"/>
            <a:ext cx="837163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STEP2: Frequent Item Generation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4" y="1519354"/>
            <a:ext cx="8264314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STEP2: Frequent Item Generation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9354"/>
            <a:ext cx="8291744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STEP2: Frequent Item Generation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7" y="1519354"/>
            <a:ext cx="809669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STEP2: Frequent Item Generation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0192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MACHINE INTELLIGENCE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Module 4 [Unsupervised Learning]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10" y="1868853"/>
            <a:ext cx="7990618" cy="386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STEP2: Frequent Item Generation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7" y="1406610"/>
            <a:ext cx="7907462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Discussion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Summary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kumimoji="1" lang="en-US" sz="2400" dirty="0" smtClean="0">
                <a:hlinkClick r:id="rId3"/>
              </a:rPr>
              <a:t>http</a:t>
            </a:r>
            <a:r>
              <a:rPr kumimoji="1" lang="en-US" sz="2400" dirty="0">
                <a:hlinkClick r:id="rId3"/>
              </a:rPr>
              <a:t>://www2.ift.ulaval.ca/~</a:t>
            </a:r>
            <a:r>
              <a:rPr kumimoji="1" lang="en-US" sz="2400" dirty="0" smtClean="0">
                <a:hlinkClick r:id="rId3"/>
              </a:rPr>
              <a:t>chaib/IFT-4102-7025/public_html/Fichiers/Machine_Learning_in_Action.pdf</a:t>
            </a:r>
            <a:endParaRPr kumimoji="1" lang="en-US" sz="2400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lang="en-US" sz="2400" dirty="0">
                <a:hlinkClick r:id="rId4"/>
              </a:rPr>
              <a:t>http://wwwusers.cs.umn.edu/~kumar/dmbook/</a:t>
            </a:r>
            <a:r>
              <a:rPr lang="en-US" sz="2400" dirty="0"/>
              <a:t>.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lang="en-US" sz="2400" dirty="0">
                <a:hlinkClick r:id="rId5"/>
              </a:rPr>
              <a:t>ftp://ftp.aw.com/cseng/authors/tan</a:t>
            </a:r>
            <a:endParaRPr lang="en-US" sz="2400" dirty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kumimoji="1" lang="en-US" sz="2400" dirty="0">
                <a:hlinkClick r:id="rId6"/>
              </a:rPr>
              <a:t>http://web.ccsu.edu/datamining/resources.html</a:t>
            </a:r>
            <a:endParaRPr kumimoji="1" lang="en-US" sz="2400" dirty="0"/>
          </a:p>
          <a:p>
            <a:pPr marL="0" indent="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buNone/>
              <a:defRPr/>
            </a:pPr>
            <a:endParaRPr kumimoji="1" lang="en-US" sz="2400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endParaRPr kumimoji="1" lang="en-US" sz="2400" dirty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endParaRPr kumimoji="1"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mehala@pes.edu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FP GROWTH ALGORITHM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6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880" y="1559407"/>
            <a:ext cx="7919864" cy="4351338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dirty="0" smtClean="0"/>
              <a:t>Use a compressed representation of the database using an </a:t>
            </a:r>
            <a:r>
              <a:rPr lang="en-US" sz="2400" dirty="0" smtClean="0">
                <a:solidFill>
                  <a:srgbClr val="FF0000"/>
                </a:solidFill>
              </a:rPr>
              <a:t>FP-tree</a:t>
            </a:r>
          </a:p>
          <a:p>
            <a:pPr>
              <a:defRPr/>
            </a:pPr>
            <a:r>
              <a:rPr lang="en-US" sz="2400" dirty="0" smtClean="0"/>
              <a:t>FP-Growth: allows frequent item set discovery without candidate item set generation</a:t>
            </a:r>
          </a:p>
          <a:p>
            <a:pPr>
              <a:buNone/>
              <a:defRPr/>
            </a:pPr>
            <a:r>
              <a:rPr lang="en-US" sz="2400" b="1" dirty="0" smtClean="0"/>
              <a:t>Two step approach:</a:t>
            </a:r>
          </a:p>
          <a:p>
            <a:pPr>
              <a:buNone/>
              <a:defRPr/>
            </a:pPr>
            <a:r>
              <a:rPr lang="en-US" sz="2400" b="1" dirty="0" smtClean="0"/>
              <a:t>Step 1: </a:t>
            </a:r>
            <a:r>
              <a:rPr lang="en-US" sz="2400" dirty="0" smtClean="0"/>
              <a:t>Build a compact data structure called the FP-tree</a:t>
            </a:r>
          </a:p>
          <a:p>
            <a:pPr>
              <a:buNone/>
              <a:defRPr/>
            </a:pPr>
            <a:r>
              <a:rPr lang="en-US" sz="2400" dirty="0" smtClean="0"/>
              <a:t>		- Built using 2 passes over the data-set.</a:t>
            </a:r>
          </a:p>
          <a:p>
            <a:pPr>
              <a:buNone/>
              <a:defRPr/>
            </a:pPr>
            <a:r>
              <a:rPr lang="en-US" sz="2400" b="1" dirty="0" smtClean="0"/>
              <a:t>Step 2</a:t>
            </a:r>
            <a:r>
              <a:rPr lang="en-US" sz="2400" dirty="0" smtClean="0"/>
              <a:t>: Extracts frequent item sets directly from the FP-tree</a:t>
            </a:r>
          </a:p>
          <a:p>
            <a:pPr>
              <a:buNone/>
              <a:defRPr/>
            </a:pPr>
            <a:r>
              <a:rPr lang="en-US" sz="2400" dirty="0" smtClean="0"/>
              <a:t>		- Traversal through FP-Tree</a:t>
            </a:r>
          </a:p>
          <a:p>
            <a:pPr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Once an FP-tree has been constructed, it uses a recursive divide-and-conquer approach to mine the frequent item 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FP Growth Algorithm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2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STEP1 : FP-Tree construction (Example)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2" y="1678413"/>
            <a:ext cx="1924050" cy="2419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022" y="1513221"/>
            <a:ext cx="2009775" cy="1238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792" y="2967287"/>
            <a:ext cx="2533650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570" y="4491287"/>
            <a:ext cx="3590925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0327" y="4310312"/>
            <a:ext cx="4032716" cy="1857375"/>
          </a:xfrm>
          <a:prstGeom prst="rect">
            <a:avLst/>
          </a:prstGeom>
        </p:spPr>
      </p:pic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428797" y="1371246"/>
            <a:ext cx="45720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800" dirty="0" smtClean="0">
                <a:latin typeface="+mn-lt"/>
              </a:rPr>
              <a:t>Pointers </a:t>
            </a:r>
            <a:r>
              <a:rPr lang="en-US" sz="1800" dirty="0">
                <a:latin typeface="+mn-lt"/>
              </a:rPr>
              <a:t>are maintained between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+mn-lt"/>
              </a:rPr>
              <a:t> nodes containing the same item,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+mn-lt"/>
              </a:rPr>
              <a:t>creating singly linked lists (dotted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+mn-lt"/>
              </a:rPr>
              <a:t>lines)</a:t>
            </a:r>
          </a:p>
          <a:p>
            <a:pPr eaLnBrk="1" hangingPunct="1">
              <a:spcBef>
                <a:spcPct val="0"/>
              </a:spcBef>
            </a:pPr>
            <a:r>
              <a:rPr lang="en-US" sz="1800" dirty="0">
                <a:latin typeface="+mn-lt"/>
              </a:rPr>
              <a:t> The more paths that overlap,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+mn-lt"/>
              </a:rPr>
              <a:t>higher the compression. FP-tree may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+mn-lt"/>
              </a:rPr>
              <a:t>fit in memory.</a:t>
            </a:r>
          </a:p>
          <a:p>
            <a:pPr eaLnBrk="1" hangingPunct="1">
              <a:spcBef>
                <a:spcPct val="0"/>
              </a:spcBef>
            </a:pPr>
            <a:r>
              <a:rPr lang="en-US" sz="1800" dirty="0">
                <a:latin typeface="+mn-lt"/>
              </a:rPr>
              <a:t> Frequent </a:t>
            </a:r>
            <a:r>
              <a:rPr lang="en-US" sz="1800" dirty="0" err="1">
                <a:latin typeface="+mn-lt"/>
              </a:rPr>
              <a:t>itemsets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are extracted from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1800" dirty="0" smtClean="0">
                <a:latin typeface="+mn-lt"/>
              </a:rPr>
              <a:t> the FP-Tree</a:t>
            </a:r>
            <a:r>
              <a:rPr lang="en-US" sz="18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15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6" y="1513221"/>
            <a:ext cx="795781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FP Tree </a:t>
            </a:r>
            <a:r>
              <a:rPr lang="en-IN" sz="2400" b="1" dirty="0" err="1" smtClean="0">
                <a:solidFill>
                  <a:srgbClr val="DFA267"/>
                </a:solidFill>
              </a:rPr>
              <a:t>Zize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6" y="274556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MACHINE INTELLIGENCE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4120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82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0192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MACHINE INTELLIGENCE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Module 4 [Unsupervised Learning]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FP GROWTH ALGORITHM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5AA98F8770640BD118009C1F290C9" ma:contentTypeVersion="3" ma:contentTypeDescription="Create a new document." ma:contentTypeScope="" ma:versionID="da2595571a56f6a7b4b73b0249c17f92">
  <xsd:schema xmlns:xsd="http://www.w3.org/2001/XMLSchema" xmlns:xs="http://www.w3.org/2001/XMLSchema" xmlns:p="http://schemas.microsoft.com/office/2006/metadata/properties" xmlns:ns2="ff9c1de0-9162-4dca-a67d-0018a8076cd2" targetNamespace="http://schemas.microsoft.com/office/2006/metadata/properties" ma:root="true" ma:fieldsID="767a0cbc573b3b1d391a92a0f6629191" ns2:_="">
    <xsd:import namespace="ff9c1de0-9162-4dca-a67d-0018a8076c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c1de0-9162-4dca-a67d-0018a8076c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E5B08A-50EF-4A98-9FB0-221092B35021}"/>
</file>

<file path=customXml/itemProps2.xml><?xml version="1.0" encoding="utf-8"?>
<ds:datastoreItem xmlns:ds="http://schemas.openxmlformats.org/officeDocument/2006/customXml" ds:itemID="{BF880F20-808B-4F51-BF69-DD10A26A1257}"/>
</file>

<file path=customXml/itemProps3.xml><?xml version="1.0" encoding="utf-8"?>
<ds:datastoreItem xmlns:ds="http://schemas.openxmlformats.org/officeDocument/2006/customXml" ds:itemID="{F5CD5128-E8E9-462A-B894-5EACCBF31BA9}"/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290</Words>
  <Application>Microsoft Office PowerPoint</Application>
  <PresentationFormat>Widescreen</PresentationFormat>
  <Paragraphs>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Windows User</cp:lastModifiedBy>
  <cp:revision>71</cp:revision>
  <dcterms:created xsi:type="dcterms:W3CDTF">2020-06-03T14:19:11Z</dcterms:created>
  <dcterms:modified xsi:type="dcterms:W3CDTF">2020-09-02T06:42:06Z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0x010100A9E5AA98F8770640BD118009C1F290C9</vt:lpwstr>
  </property>
</Properties>
</file>