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2.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9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ink/ink2.xml" ContentType="application/inkml+xml"/>
  <Override PartName="/ppt/ink/ink1.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357" r:id="rId2"/>
    <p:sldId id="358" r:id="rId3"/>
    <p:sldId id="326" r:id="rId4"/>
    <p:sldId id="395" r:id="rId5"/>
    <p:sldId id="365" r:id="rId6"/>
    <p:sldId id="396" r:id="rId7"/>
    <p:sldId id="392" r:id="rId8"/>
    <p:sldId id="393" r:id="rId9"/>
    <p:sldId id="399" r:id="rId10"/>
    <p:sldId id="400" r:id="rId11"/>
    <p:sldId id="398" r:id="rId12"/>
    <p:sldId id="397" r:id="rId13"/>
    <p:sldId id="394" r:id="rId14"/>
    <p:sldId id="403" r:id="rId15"/>
    <p:sldId id="402" r:id="rId16"/>
    <p:sldId id="401" r:id="rId17"/>
    <p:sldId id="407" r:id="rId18"/>
    <p:sldId id="405" r:id="rId19"/>
    <p:sldId id="408" r:id="rId20"/>
    <p:sldId id="410" r:id="rId21"/>
    <p:sldId id="409" r:id="rId22"/>
    <p:sldId id="366" r:id="rId23"/>
    <p:sldId id="367" r:id="rId24"/>
    <p:sldId id="368" r:id="rId25"/>
    <p:sldId id="369" r:id="rId26"/>
    <p:sldId id="370" r:id="rId27"/>
    <p:sldId id="371" r:id="rId28"/>
    <p:sldId id="385" r:id="rId29"/>
    <p:sldId id="386" r:id="rId30"/>
    <p:sldId id="387" r:id="rId31"/>
    <p:sldId id="388" r:id="rId32"/>
    <p:sldId id="389" r:id="rId33"/>
    <p:sldId id="411" r:id="rId34"/>
    <p:sldId id="412" r:id="rId35"/>
    <p:sldId id="413" r:id="rId36"/>
    <p:sldId id="414" r:id="rId37"/>
    <p:sldId id="415"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90" r:id="rId52"/>
    <p:sldId id="391" r:id="rId53"/>
    <p:sldId id="34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1" r:id="rId80"/>
    <p:sldId id="442" r:id="rId81"/>
    <p:sldId id="443" r:id="rId82"/>
    <p:sldId id="444" r:id="rId83"/>
    <p:sldId id="445" r:id="rId84"/>
    <p:sldId id="447" r:id="rId85"/>
    <p:sldId id="448" r:id="rId86"/>
    <p:sldId id="449" r:id="rId87"/>
    <p:sldId id="450" r:id="rId88"/>
    <p:sldId id="451" r:id="rId89"/>
    <p:sldId id="452" r:id="rId90"/>
    <p:sldId id="453" r:id="rId91"/>
    <p:sldId id="454" r:id="rId92"/>
    <p:sldId id="455" r:id="rId93"/>
    <p:sldId id="456" r:id="rId94"/>
    <p:sldId id="45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05.3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84 7 30,'0'0'243,"0"0"-30,0-4-34,0 4-38,0 0-41,0 0-32,10-3-44,-10 3-40,12 0-72,-12 0-61,0 0-162,0 0 71</inkml:trace>
  <inkml:trace contextRef="#ctx0" brushRef="#br0" timeOffset="168">-2 188 101,'-3'3'225,"3"-3"-37,0 0-58,0 0-57,0 0-56,13 6-140,-7-5-133,-6-1 60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42.6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98 45 3,'0'0'75,"-5"-3"-5,5 3-10,0 0 3,-8-2 1,8 2-9,-5-2-2,5 2 11,-5-1-5,5 1-3,-8 0 7,8 0 0,-10-1 2,5 1-3,-1-3-6,6 3-1,-11-2-4,2 0-2,6 1 2,3 1-3,0 0 0,-11-3-9,11 3-2,-8-1 0,8 1-7,-4-1-2,4 1-6,0 0 0,0 0-9,0 0 4,0 0-6,0 0 2,0 0 0,0 0 3,0 0 1,0 0 0,19 2-3,-12-2 6,2 0 0,4 1-1,-4-1 3,6 2-2,6-4 5,-6 4-1,4-1 1,2-1-3,-1 0 1,3 1 0,5-2 2,4 3 0,1 2-8,-1-3 2,0-2 1,1 2-6,2 1 0,2 1 1,-1-1 1,-2-2-7,6 5 0,-3-5 1,1 0 3,0 0-3,1 0-1,1 0-1,-4-4-3,3 1 0,-1 0-1,0 1 0,0-3-3,-1 4 1,2-4-1,1 3 0,-1 0 1,11-4-2,-11 4 2,2 2-4,13-2 1,-3-2-3,1 1 0,-11 2-4,11 0 0,2 0-4,2 1 4,-2 2-5,-2 2 2,1 2 1,1 0-1,-4-5 0,1 1 0,-11 0-2,13-1 4,-13 2-6,12-2 1,3-2 2,-3-1-4,-11 1-1,-1-1 2,11 0 5,-14 0-7,1-1 1,-1 6 6,-1-3 2,-4 0 2,2 0 3,-2 0 3,0 0 2,-4 0 5,0 2 4,-7-1 0,7 0 3,-8 0 3,1 3 4,-1-3-2,-2 0 3,4 2 0,-4-3 3,0 0 1,-2 0-3,-6 0 5,4 2 2,-1-2-1,-3 0 6,2 0-1,-6-2 5,2 2 2,-8 0-2,9 0 3,-5-3-1,-4 3-1,6-1-6,-6 1-4,8-1 0,-8 1-7,6-2-3,-6 2 0,0 0 6,0 0-12,0 0-1,0 0-7,0 0-11,0 0-16,0 0-20,0 0-27,0 0-32,0 0-30,0 0-27,0 0-27,0 0-136,0 0-346,-1-4 154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7A190-1B19-47E8-8E05-B623FC565FD7}"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2B741-4C8A-482B-BA68-71D75A287CFA}" type="slidenum">
              <a:rPr lang="en-US" smtClean="0"/>
              <a:t>‹#›</a:t>
            </a:fld>
            <a:endParaRPr lang="en-US"/>
          </a:p>
        </p:txBody>
      </p:sp>
    </p:spTree>
    <p:extLst>
      <p:ext uri="{BB962C8B-B14F-4D97-AF65-F5344CB8AC3E}">
        <p14:creationId xmlns:p14="http://schemas.microsoft.com/office/powerpoint/2010/main" val="592674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4BEA31E-1A4B-48A9-8B40-49672683F91C}"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7E4E70D6-04F3-4265-BBF5-E74BA05CAADD}" type="slidenum">
              <a:rPr lang="ko-KR" altLang="en-US"/>
              <a:pPr/>
              <a:t>56</a:t>
            </a:fld>
            <a:endParaRPr lang="en-US" altLang="ko-K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904162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DA5095D-F34B-48F4-9843-2E4676A5D8F9}"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3510ADE8-5017-4362-B692-BF0F16FED3A4}" type="slidenum">
              <a:rPr lang="ko-KR" altLang="en-US"/>
              <a:pPr/>
              <a:t>65</a:t>
            </a:fld>
            <a:endParaRPr lang="en-US" altLang="ko-KR"/>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87909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FF55569-7EAE-4FC0-A07C-A8C71E2626C8}"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A0055ECB-5B02-488F-9862-87E18664B86F}" type="slidenum">
              <a:rPr lang="ko-KR" altLang="en-US"/>
              <a:pPr/>
              <a:t>66</a:t>
            </a:fld>
            <a:endParaRPr lang="en-US" altLang="ko-KR"/>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40597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4BEA31E-1A4B-48A9-8B40-49672683F91C}"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7E4E70D6-04F3-4265-BBF5-E74BA05CAADD}" type="slidenum">
              <a:rPr lang="ko-KR" altLang="en-US"/>
              <a:pPr/>
              <a:t>57</a:t>
            </a:fld>
            <a:endParaRPr lang="en-US" altLang="ko-K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70463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2AF9B6C-108C-4204-A6C3-F867668886EB}"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82A659B0-9429-4E1C-96AA-9DA0D729DDB0}" type="slidenum">
              <a:rPr lang="ko-KR" altLang="en-US"/>
              <a:pPr/>
              <a:t>58</a:t>
            </a:fld>
            <a:endParaRPr lang="en-US" altLang="ko-KR"/>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88437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937E496-00E7-41C5-9CBE-BCCB698AA928}"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B68821EC-C61B-4C06-8FDA-54C6CF3CC0A0}" type="slidenum">
              <a:rPr lang="ko-KR" altLang="en-US"/>
              <a:pPr/>
              <a:t>59</a:t>
            </a:fld>
            <a:endParaRPr lang="en-US" altLang="ko-K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90861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998546C-E338-41ED-BC8D-1130BEE86A83}"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2811A173-550E-436C-9984-F65215E74EAC}" type="slidenum">
              <a:rPr lang="ko-KR" altLang="en-US"/>
              <a:pPr/>
              <a:t>60</a:t>
            </a:fld>
            <a:endParaRPr lang="en-US" altLang="ko-K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51968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868A1A-D2A0-4219-B16C-106D18FE9285}"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09645266-2CF2-4B4E-9280-2CD7C0351009}" type="slidenum">
              <a:rPr lang="ko-KR" altLang="en-US"/>
              <a:pPr/>
              <a:t>61</a:t>
            </a:fld>
            <a:endParaRPr lang="en-US" altLang="ko-K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5024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053934E-90F6-452B-A8F8-9346AA172FE4}"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B391679F-F8A4-4EE4-AA31-E23210FD0B2E}" type="slidenum">
              <a:rPr lang="ko-KR" altLang="en-US"/>
              <a:pPr/>
              <a:t>62</a:t>
            </a:fld>
            <a:endParaRPr lang="en-US" altLang="ko-KR"/>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34629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0FBEAD8-C6AD-4F3D-A196-FE095E502EF7}"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90B3A418-8209-45B2-A81E-8C2CFA346973}" type="slidenum">
              <a:rPr lang="ko-KR" altLang="en-US"/>
              <a:pPr/>
              <a:t>63</a:t>
            </a:fld>
            <a:endParaRPr lang="en-US" altLang="ko-KR"/>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58085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4D9C2AF-6354-4F2B-8650-B6F471B4E87D}" type="datetime1">
              <a:rPr lang="ko-KR" altLang="en-US"/>
              <a:pPr/>
              <a:t>2020-11-17</a:t>
            </a:fld>
            <a:endParaRPr lang="en-US" altLang="ko-KR"/>
          </a:p>
        </p:txBody>
      </p:sp>
      <p:sp>
        <p:nvSpPr>
          <p:cNvPr id="5" name="Rectangle 7"/>
          <p:cNvSpPr>
            <a:spLocks noGrp="1" noChangeArrowheads="1"/>
          </p:cNvSpPr>
          <p:nvPr>
            <p:ph type="sldNum" sz="quarter" idx="5"/>
          </p:nvPr>
        </p:nvSpPr>
        <p:spPr>
          <a:ln/>
        </p:spPr>
        <p:txBody>
          <a:bodyPr/>
          <a:lstStyle/>
          <a:p>
            <a:fld id="{795FE513-2B46-412A-94E5-E23B0D348AF0}" type="slidenum">
              <a:rPr lang="ko-KR" altLang="en-US"/>
              <a:pPr/>
              <a:t>64</a:t>
            </a:fld>
            <a:endParaRPr lang="en-US" altLang="ko-K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80108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6.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2.wmf"/><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7.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4.wmf"/><Relationship Id="rId4" Type="http://schemas.openxmlformats.org/officeDocument/2006/relationships/oleObject" Target="../embeddings/oleObject3.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6.wmf"/><Relationship Id="rId10" Type="http://schemas.openxmlformats.org/officeDocument/2006/relationships/image" Target="../media/image2.png"/><Relationship Id="rId4" Type="http://schemas.openxmlformats.org/officeDocument/2006/relationships/oleObject" Target="../embeddings/oleObject5.bin"/><Relationship Id="rId9" Type="http://schemas.openxmlformats.org/officeDocument/2006/relationships/image" Target="../media/image58.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3.wmf"/><Relationship Id="rId3" Type="http://schemas.openxmlformats.org/officeDocument/2006/relationships/notesSlide" Target="../notesSlides/notesSlide9.xml"/><Relationship Id="rId7" Type="http://schemas.openxmlformats.org/officeDocument/2006/relationships/image" Target="../media/image60.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61.wmf"/><Relationship Id="rId14" Type="http://schemas.openxmlformats.org/officeDocument/2006/relationships/image" Target="../media/image2.pn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63.wmf"/><Relationship Id="rId3" Type="http://schemas.openxmlformats.org/officeDocument/2006/relationships/notesSlide" Target="../notesSlides/notesSlide10.xml"/><Relationship Id="rId7" Type="http://schemas.openxmlformats.org/officeDocument/2006/relationships/image" Target="../media/image60.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61.wmf"/><Relationship Id="rId14" Type="http://schemas.openxmlformats.org/officeDocument/2006/relationships/image" Target="../media/image2.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64.wmf"/><Relationship Id="rId10" Type="http://schemas.openxmlformats.org/officeDocument/2006/relationships/image" Target="../media/image2.png"/><Relationship Id="rId4" Type="http://schemas.openxmlformats.org/officeDocument/2006/relationships/oleObject" Target="../embeddings/oleObject18.bin"/><Relationship Id="rId9" Type="http://schemas.openxmlformats.org/officeDocument/2006/relationships/image" Target="../media/image66.wmf"/></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9.emf"/></Relationships>
</file>

<file path=ppt/slides/_rels/slide8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2.emf"/></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a:solidFill>
                  <a:schemeClr val="accent2">
                    <a:lumMod val="75000"/>
                  </a:schemeClr>
                </a:solidFill>
              </a:rPr>
              <a:t>MACHINE INTELLIGENCE</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Srinivas K.S</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Computer Science </a:t>
            </a:r>
          </a:p>
          <a:p>
            <a:r>
              <a:rPr lang="en-US" sz="2400" dirty="0"/>
              <a:t>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8153142" cy="461665"/>
          </a:xfrm>
          <a:prstGeom prst="rect">
            <a:avLst/>
          </a:prstGeom>
        </p:spPr>
        <p:txBody>
          <a:bodyPr wrap="square">
            <a:spAutoFit/>
          </a:bodyPr>
          <a:lstStyle/>
          <a:p>
            <a:r>
              <a:rPr lang="en-IN" sz="2400" b="1" dirty="0">
                <a:solidFill>
                  <a:srgbClr val="DFA267"/>
                </a:solidFill>
              </a:rPr>
              <a:t> Principal Component Analysis (PCA) – Intuitive understanding</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5744BCC7-32A8-47A8-8FC4-F5E0FC860E1A}"/>
              </a:ext>
            </a:extLst>
          </p:cNvPr>
          <p:cNvSpPr txBox="1"/>
          <p:nvPr/>
        </p:nvSpPr>
        <p:spPr>
          <a:xfrm>
            <a:off x="604911" y="1603717"/>
            <a:ext cx="8581292"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At the very start of the process, PCA asks what is the strongest underlying trend in the feature set (we will call this component 1) – I will explain this in a bit</a:t>
            </a:r>
          </a:p>
          <a:p>
            <a:endParaRPr lang="en-US" sz="2400" dirty="0"/>
          </a:p>
          <a:p>
            <a:pPr marL="342900" indent="-342900">
              <a:buFont typeface="Arial" panose="020B0604020202020204" pitchFamily="34" charset="0"/>
              <a:buChar char="•"/>
            </a:pPr>
            <a:r>
              <a:rPr lang="en-US" sz="2400" dirty="0">
                <a:solidFill>
                  <a:srgbClr val="292929"/>
                </a:solidFill>
                <a:latin typeface="medium-content-serif-font"/>
              </a:rPr>
              <a:t>Next PCA asks what is the second strongest underlying trend in the feature set that also happens to be </a:t>
            </a:r>
            <a:r>
              <a:rPr lang="en-US" sz="2400" b="1" dirty="0">
                <a:solidFill>
                  <a:srgbClr val="292929"/>
                </a:solidFill>
                <a:latin typeface="medium-content-serif-font"/>
              </a:rPr>
              <a:t>uncorrelated with component 1</a:t>
            </a:r>
            <a:r>
              <a:rPr lang="en-US" sz="2400" dirty="0">
                <a:solidFill>
                  <a:srgbClr val="292929"/>
                </a:solidFill>
                <a:latin typeface="medium-content-serif-font"/>
              </a:rPr>
              <a:t> (we will call it component 2)?</a:t>
            </a:r>
          </a:p>
          <a:p>
            <a:pPr marL="342900" indent="-342900">
              <a:buFont typeface="Arial" panose="020B0604020202020204" pitchFamily="34" charset="0"/>
              <a:buChar char="•"/>
            </a:pPr>
            <a:endParaRPr lang="en-US" sz="2400" dirty="0">
              <a:solidFill>
                <a:srgbClr val="292929"/>
              </a:solidFill>
              <a:latin typeface="medium-content-serif-font"/>
            </a:endParaRPr>
          </a:p>
          <a:p>
            <a:pPr marL="342900" indent="-342900">
              <a:buFont typeface="Arial" panose="020B0604020202020204" pitchFamily="34" charset="0"/>
              <a:buChar char="•"/>
            </a:pPr>
            <a:r>
              <a:rPr lang="en-US" sz="2400" dirty="0">
                <a:solidFill>
                  <a:srgbClr val="292929"/>
                </a:solidFill>
                <a:latin typeface="medium-content-serif-font"/>
              </a:rPr>
              <a:t>Then PCA asks what is the third strongest underlying trend in the feature set that also happens to be </a:t>
            </a:r>
            <a:r>
              <a:rPr lang="en-US" sz="2400" b="1" dirty="0">
                <a:solidFill>
                  <a:srgbClr val="292929"/>
                </a:solidFill>
                <a:latin typeface="medium-content-serif-font"/>
              </a:rPr>
              <a:t>uncorrelated with both components 1 and 2 (we will call it component 3)?</a:t>
            </a:r>
          </a:p>
          <a:p>
            <a:pPr marL="342900" indent="-342900">
              <a:buFont typeface="Arial" panose="020B0604020202020204" pitchFamily="34" charset="0"/>
              <a:buChar char="•"/>
            </a:pPr>
            <a:r>
              <a:rPr lang="en-US" sz="2400" dirty="0">
                <a:solidFill>
                  <a:srgbClr val="292929"/>
                </a:solidFill>
                <a:latin typeface="medium-content-serif-font"/>
              </a:rPr>
              <a:t>And so on…</a:t>
            </a:r>
          </a:p>
          <a:p>
            <a:endParaRPr lang="en-US" sz="2400" dirty="0"/>
          </a:p>
          <a:p>
            <a:endParaRPr lang="en-IN" sz="2400" dirty="0"/>
          </a:p>
        </p:txBody>
      </p:sp>
    </p:spTree>
    <p:extLst>
      <p:ext uri="{BB962C8B-B14F-4D97-AF65-F5344CB8AC3E}">
        <p14:creationId xmlns:p14="http://schemas.microsoft.com/office/powerpoint/2010/main" val="2841314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FB1FC248-DCA2-4B5E-BDED-58DEC201A776}"/>
              </a:ext>
            </a:extLst>
          </p:cNvPr>
          <p:cNvPicPr>
            <a:picLocks noChangeAspect="1"/>
          </p:cNvPicPr>
          <p:nvPr/>
        </p:nvPicPr>
        <p:blipFill>
          <a:blip r:embed="rId3"/>
          <a:stretch>
            <a:fillRect/>
          </a:stretch>
        </p:blipFill>
        <p:spPr>
          <a:xfrm>
            <a:off x="598882" y="1596002"/>
            <a:ext cx="6377105" cy="2548293"/>
          </a:xfrm>
          <a:prstGeom prst="rect">
            <a:avLst/>
          </a:prstGeom>
        </p:spPr>
      </p:pic>
      <p:sp>
        <p:nvSpPr>
          <p:cNvPr id="3" name="TextBox 2">
            <a:extLst>
              <a:ext uri="{FF2B5EF4-FFF2-40B4-BE49-F238E27FC236}">
                <a16:creationId xmlns="" xmlns:a16="http://schemas.microsoft.com/office/drawing/2014/main" id="{7594BB09-5875-4967-897E-DD92AC8ECC9F}"/>
              </a:ext>
            </a:extLst>
          </p:cNvPr>
          <p:cNvSpPr txBox="1"/>
          <p:nvPr/>
        </p:nvSpPr>
        <p:spPr>
          <a:xfrm>
            <a:off x="598883" y="4542503"/>
            <a:ext cx="8117414"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In the above picture does the blue line indicate a better trend than the red line ?</a:t>
            </a:r>
          </a:p>
          <a:p>
            <a:pPr marL="342900" indent="-342900">
              <a:buFont typeface="Arial" panose="020B0604020202020204" pitchFamily="34" charset="0"/>
              <a:buChar char="•"/>
            </a:pPr>
            <a:r>
              <a:rPr lang="en-IN" sz="2400" dirty="0"/>
              <a:t>If you looked at it as a linear regression problem you would say Yes! </a:t>
            </a:r>
          </a:p>
          <a:p>
            <a:pPr marL="342900" indent="-342900">
              <a:buFont typeface="Arial" panose="020B0604020202020204" pitchFamily="34" charset="0"/>
              <a:buChar char="•"/>
            </a:pPr>
            <a:r>
              <a:rPr lang="en-IN" sz="2400" dirty="0"/>
              <a:t>The Blue line has more variance than the red line so given D1 it is easier to predict D2</a:t>
            </a:r>
          </a:p>
        </p:txBody>
      </p:sp>
    </p:spTree>
    <p:extLst>
      <p:ext uri="{BB962C8B-B14F-4D97-AF65-F5344CB8AC3E}">
        <p14:creationId xmlns:p14="http://schemas.microsoft.com/office/powerpoint/2010/main" val="2728189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9B52CC9E-DDCF-43B1-9A4F-1AD87F96EA9A}"/>
              </a:ext>
            </a:extLst>
          </p:cNvPr>
          <p:cNvPicPr>
            <a:picLocks noChangeAspect="1"/>
          </p:cNvPicPr>
          <p:nvPr/>
        </p:nvPicPr>
        <p:blipFill>
          <a:blip r:embed="rId3"/>
          <a:stretch>
            <a:fillRect/>
          </a:stretch>
        </p:blipFill>
        <p:spPr>
          <a:xfrm>
            <a:off x="8583560" y="2154825"/>
            <a:ext cx="3392129" cy="2548349"/>
          </a:xfrm>
          <a:prstGeom prst="rect">
            <a:avLst/>
          </a:prstGeom>
        </p:spPr>
      </p:pic>
      <p:sp>
        <p:nvSpPr>
          <p:cNvPr id="3" name="TextBox 2">
            <a:extLst>
              <a:ext uri="{FF2B5EF4-FFF2-40B4-BE49-F238E27FC236}">
                <a16:creationId xmlns="" xmlns:a16="http://schemas.microsoft.com/office/drawing/2014/main" id="{DB453035-871F-4860-91D3-FAFE447652AE}"/>
              </a:ext>
            </a:extLst>
          </p:cNvPr>
          <p:cNvSpPr txBox="1"/>
          <p:nvPr/>
        </p:nvSpPr>
        <p:spPr>
          <a:xfrm>
            <a:off x="530942" y="1725561"/>
            <a:ext cx="8300052" cy="4893647"/>
          </a:xfrm>
          <a:prstGeom prst="rect">
            <a:avLst/>
          </a:prstGeom>
          <a:noFill/>
        </p:spPr>
        <p:txBody>
          <a:bodyPr wrap="square" rtlCol="0">
            <a:spAutoFit/>
          </a:bodyPr>
          <a:lstStyle/>
          <a:p>
            <a:pPr marL="342900" indent="-342900">
              <a:buFont typeface="Arial" panose="020B0604020202020204" pitchFamily="34" charset="0"/>
              <a:buChar char="•"/>
            </a:pPr>
            <a:r>
              <a:rPr lang="en-IN" sz="2400" b="1" u="sng" dirty="0"/>
              <a:t>So our blue line is the Principal Component 1</a:t>
            </a:r>
          </a:p>
          <a:p>
            <a:pPr marL="342900" indent="-342900">
              <a:buFont typeface="Arial" panose="020B0604020202020204" pitchFamily="34" charset="0"/>
              <a:buChar char="•"/>
            </a:pPr>
            <a:r>
              <a:rPr lang="en-IN" sz="2400" dirty="0"/>
              <a:t>The Principal component is a </a:t>
            </a:r>
            <a:r>
              <a:rPr lang="en-IN" sz="2400" b="1" u="sng" dirty="0"/>
              <a:t>linear combination of the weighted combination of the features</a:t>
            </a:r>
          </a:p>
          <a:p>
            <a:endParaRPr lang="en-IN" sz="2400" dirty="0"/>
          </a:p>
          <a:p>
            <a:pPr marL="342900" indent="-342900">
              <a:buFont typeface="Arial" panose="020B0604020202020204" pitchFamily="34" charset="0"/>
              <a:buChar char="•"/>
            </a:pPr>
            <a:r>
              <a:rPr lang="en-US" sz="2400" dirty="0"/>
              <a:t>The weighted sums that </a:t>
            </a:r>
            <a:r>
              <a:rPr lang="en-US" sz="2400" b="1" dirty="0"/>
              <a:t>best express the underlying trends </a:t>
            </a:r>
            <a:r>
              <a:rPr lang="en-US" sz="2400" dirty="0"/>
              <a:t>in our feature set – High Variance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Now for component 2, we want to find the second strongest underlying trend with the added condition that it is uncorrelated to component 1.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statistics</a:t>
            </a:r>
            <a:r>
              <a:rPr lang="en-US" sz="2400" b="1" u="sng" dirty="0"/>
              <a:t>, trends </a:t>
            </a:r>
            <a:r>
              <a:rPr lang="en-US" sz="2400" dirty="0"/>
              <a:t>and </a:t>
            </a:r>
            <a:r>
              <a:rPr lang="en-US" sz="2400" b="1" u="sng" dirty="0"/>
              <a:t>data that are orthogonal </a:t>
            </a:r>
            <a:r>
              <a:rPr lang="en-US" sz="2400" dirty="0"/>
              <a:t>(a.k.a. perpendicular) to each other are </a:t>
            </a:r>
            <a:r>
              <a:rPr lang="en-US" sz="2400" b="1" u="sng" dirty="0"/>
              <a:t>uncorrelated</a:t>
            </a:r>
            <a:r>
              <a:rPr lang="en-US" sz="2400" b="1" dirty="0"/>
              <a:t>.</a:t>
            </a:r>
            <a:endParaRPr lang="en-IN" sz="2400" dirty="0"/>
          </a:p>
        </p:txBody>
      </p:sp>
    </p:spTree>
    <p:extLst>
      <p:ext uri="{BB962C8B-B14F-4D97-AF65-F5344CB8AC3E}">
        <p14:creationId xmlns:p14="http://schemas.microsoft.com/office/powerpoint/2010/main" val="285764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2D22EC91-AA60-4BED-887C-72242B02A68B}"/>
              </a:ext>
            </a:extLst>
          </p:cNvPr>
          <p:cNvPicPr>
            <a:picLocks noChangeAspect="1"/>
          </p:cNvPicPr>
          <p:nvPr/>
        </p:nvPicPr>
        <p:blipFill>
          <a:blip r:embed="rId3"/>
          <a:stretch>
            <a:fillRect/>
          </a:stretch>
        </p:blipFill>
        <p:spPr>
          <a:xfrm>
            <a:off x="6725265" y="1513222"/>
            <a:ext cx="3652800" cy="1775668"/>
          </a:xfrm>
          <a:prstGeom prst="rect">
            <a:avLst/>
          </a:prstGeom>
        </p:spPr>
      </p:pic>
      <p:sp>
        <p:nvSpPr>
          <p:cNvPr id="3" name="TextBox 2">
            <a:extLst>
              <a:ext uri="{FF2B5EF4-FFF2-40B4-BE49-F238E27FC236}">
                <a16:creationId xmlns="" xmlns:a16="http://schemas.microsoft.com/office/drawing/2014/main" id="{9338E326-12C1-4F0C-80E3-8ABA038F8EB6}"/>
              </a:ext>
            </a:extLst>
          </p:cNvPr>
          <p:cNvSpPr txBox="1"/>
          <p:nvPr/>
        </p:nvSpPr>
        <p:spPr>
          <a:xfrm>
            <a:off x="265471" y="1637071"/>
            <a:ext cx="6474542"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In the plot on the right </a:t>
            </a:r>
          </a:p>
        </p:txBody>
      </p:sp>
      <p:sp>
        <p:nvSpPr>
          <p:cNvPr id="4" name="Rectangle 3">
            <a:extLst>
              <a:ext uri="{FF2B5EF4-FFF2-40B4-BE49-F238E27FC236}">
                <a16:creationId xmlns="" xmlns:a16="http://schemas.microsoft.com/office/drawing/2014/main" id="{1EBECD78-3DE4-42C9-B327-5457D863B097}"/>
              </a:ext>
            </a:extLst>
          </p:cNvPr>
          <p:cNvSpPr/>
          <p:nvPr/>
        </p:nvSpPr>
        <p:spPr>
          <a:xfrm>
            <a:off x="393111" y="2268549"/>
            <a:ext cx="6612373" cy="2677656"/>
          </a:xfrm>
          <a:prstGeom prst="rect">
            <a:avLst/>
          </a:prstGeom>
        </p:spPr>
        <p:txBody>
          <a:bodyPr wrap="square">
            <a:spAutoFit/>
          </a:bodyPr>
          <a:lstStyle/>
          <a:p>
            <a:pPr marL="342900" indent="-342900">
              <a:buFont typeface="Arial" panose="020B0604020202020204" pitchFamily="34" charset="0"/>
              <a:buChar char="•"/>
            </a:pPr>
            <a:r>
              <a:rPr lang="en-US" sz="2400" dirty="0"/>
              <a:t>All of the variation in the blue feature is horizontal and all the variation in the red one is vertical.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Thus, as the blue feature changes (horizontally), the red feature stays completely constant as it can only change vertically.</a:t>
            </a:r>
            <a:endParaRPr lang="en-IN" sz="2400" dirty="0"/>
          </a:p>
        </p:txBody>
      </p:sp>
    </p:spTree>
    <p:extLst>
      <p:ext uri="{BB962C8B-B14F-4D97-AF65-F5344CB8AC3E}">
        <p14:creationId xmlns:p14="http://schemas.microsoft.com/office/powerpoint/2010/main" val="697418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Eigen Vectors and the proofs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A52C5E52-22F0-4F4E-B43C-65AF794F98C1}"/>
              </a:ext>
            </a:extLst>
          </p:cNvPr>
          <p:cNvSpPr txBox="1"/>
          <p:nvPr/>
        </p:nvSpPr>
        <p:spPr>
          <a:xfrm>
            <a:off x="598883" y="1659988"/>
            <a:ext cx="9375111" cy="2585323"/>
          </a:xfrm>
          <a:prstGeom prst="rect">
            <a:avLst/>
          </a:prstGeom>
          <a:noFill/>
        </p:spPr>
        <p:txBody>
          <a:bodyPr wrap="square" rtlCol="0">
            <a:spAutoFit/>
          </a:bodyPr>
          <a:lstStyle/>
          <a:p>
            <a:r>
              <a:rPr lang="en-IN" dirty="0"/>
              <a:t>So far we have established that we would need to change the basis vectors and use basis vectors that have the highest degree of variance.</a:t>
            </a:r>
          </a:p>
          <a:p>
            <a:endParaRPr lang="en-IN" dirty="0"/>
          </a:p>
          <a:p>
            <a:r>
              <a:rPr lang="en-IN" b="1" u="sng" dirty="0"/>
              <a:t>PCA a formal definition</a:t>
            </a:r>
          </a:p>
          <a:p>
            <a:r>
              <a:rPr lang="en-US" i="1" dirty="0"/>
              <a:t>Principal component analysis (PCA) is a statistical procedure that </a:t>
            </a:r>
            <a:r>
              <a:rPr lang="en-US" b="1" i="1" dirty="0"/>
              <a:t>uses an orthogonal transformation </a:t>
            </a:r>
            <a:r>
              <a:rPr lang="en-US" i="1" dirty="0"/>
              <a:t>to convert a set of observations of possibly correlated variables </a:t>
            </a:r>
            <a:r>
              <a:rPr lang="en-US" b="1" i="1" dirty="0"/>
              <a:t>into a set of values of linearly uncorrelated variables called principal components.</a:t>
            </a:r>
            <a:endParaRPr lang="en-IN" b="1" dirty="0"/>
          </a:p>
          <a:p>
            <a:endParaRPr lang="en-IN" dirty="0"/>
          </a:p>
          <a:p>
            <a:endParaRPr lang="en-IN" dirty="0"/>
          </a:p>
        </p:txBody>
      </p:sp>
    </p:spTree>
    <p:extLst>
      <p:ext uri="{BB962C8B-B14F-4D97-AF65-F5344CB8AC3E}">
        <p14:creationId xmlns:p14="http://schemas.microsoft.com/office/powerpoint/2010/main" val="707911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Eigen Vectors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AA8523E5-E67B-4171-8D70-905CDBD33724}"/>
              </a:ext>
            </a:extLst>
          </p:cNvPr>
          <p:cNvSpPr txBox="1"/>
          <p:nvPr/>
        </p:nvSpPr>
        <p:spPr>
          <a:xfrm>
            <a:off x="393111" y="1730326"/>
            <a:ext cx="789863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resulting principal components are </a:t>
            </a:r>
            <a:r>
              <a:rPr lang="en-US" b="1" dirty="0"/>
              <a:t>always orthogonal </a:t>
            </a:r>
            <a:r>
              <a:rPr lang="en-US" dirty="0"/>
              <a:t>to each other and </a:t>
            </a:r>
            <a:r>
              <a:rPr lang="en-US" b="1" dirty="0"/>
              <a:t>descending in variability</a:t>
            </a:r>
          </a:p>
          <a:p>
            <a:pPr marL="285750" indent="-285750">
              <a:buFont typeface="Arial" panose="020B0604020202020204" pitchFamily="34" charset="0"/>
              <a:buChar char="•"/>
            </a:pPr>
            <a:r>
              <a:rPr lang="en-US" dirty="0"/>
              <a:t>There are 2 different ways to derive the principal components:</a:t>
            </a:r>
          </a:p>
          <a:p>
            <a:pPr marL="742950" lvl="1" indent="-285750">
              <a:buFont typeface="Arial" panose="020B0604020202020204" pitchFamily="34" charset="0"/>
              <a:buChar char="•"/>
            </a:pPr>
            <a:r>
              <a:rPr lang="en-US" dirty="0"/>
              <a:t>Eigenvalue decomposition of the correlation matrix</a:t>
            </a:r>
          </a:p>
          <a:p>
            <a:pPr marL="742950" lvl="1" indent="-285750">
              <a:buFont typeface="Arial" panose="020B0604020202020204" pitchFamily="34" charset="0"/>
              <a:buChar char="•"/>
            </a:pPr>
            <a:r>
              <a:rPr lang="en-US" dirty="0"/>
              <a:t>Singular value decomposition of the data matrix, after a pre-processing step where we make sure the mean of the data set is zero</a:t>
            </a:r>
          </a:p>
          <a:p>
            <a:pPr marL="285750" indent="-285750">
              <a:buFont typeface="Arial" panose="020B0604020202020204" pitchFamily="34" charset="0"/>
              <a:buChar char="•"/>
            </a:pPr>
            <a:r>
              <a:rPr lang="en-US" dirty="0"/>
              <a:t>Suppose we have a feature vector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to find a vector c 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an encoding function</a:t>
            </a:r>
          </a:p>
          <a:p>
            <a:pPr marL="3943350" lvl="8"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endParaRPr lang="en-IN" dirty="0"/>
          </a:p>
        </p:txBody>
      </p:sp>
      <p:pic>
        <p:nvPicPr>
          <p:cNvPr id="1030" name="Picture 6" descr="Image for post">
            <a:extLst>
              <a:ext uri="{FF2B5EF4-FFF2-40B4-BE49-F238E27FC236}">
                <a16:creationId xmlns="" xmlns:a16="http://schemas.microsoft.com/office/drawing/2014/main" id="{D9936578-8F28-4F23-8BF6-40BDD5E9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759" y="3558174"/>
            <a:ext cx="10191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post">
            <a:extLst>
              <a:ext uri="{FF2B5EF4-FFF2-40B4-BE49-F238E27FC236}">
                <a16:creationId xmlns="" xmlns:a16="http://schemas.microsoft.com/office/drawing/2014/main" id="{ACBEBAFF-7AD1-4EBD-9117-DEA564B6C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675" y="4451162"/>
            <a:ext cx="876300" cy="4247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post">
            <a:extLst>
              <a:ext uri="{FF2B5EF4-FFF2-40B4-BE49-F238E27FC236}">
                <a16:creationId xmlns="" xmlns:a16="http://schemas.microsoft.com/office/drawing/2014/main" id="{6A604612-31D7-4ADB-A14E-52BA5DF05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8883" y="5662247"/>
            <a:ext cx="1304925" cy="54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24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F44E4CC8-727C-4CB9-87CE-2B9069E0BE58}"/>
              </a:ext>
            </a:extLst>
          </p:cNvPr>
          <p:cNvSpPr txBox="1"/>
          <p:nvPr/>
        </p:nvSpPr>
        <p:spPr>
          <a:xfrm>
            <a:off x="1179871" y="1710326"/>
            <a:ext cx="7722709" cy="4801314"/>
          </a:xfrm>
          <a:prstGeom prst="rect">
            <a:avLst/>
          </a:prstGeom>
          <a:noFill/>
        </p:spPr>
        <p:txBody>
          <a:bodyPr wrap="square" rtlCol="0">
            <a:spAutoFit/>
          </a:bodyPr>
          <a:lstStyle/>
          <a:p>
            <a:r>
              <a:rPr lang="en-IN" dirty="0"/>
              <a:t>We would also need a decoder function such that</a:t>
            </a:r>
          </a:p>
          <a:p>
            <a:endParaRPr lang="en-IN" dirty="0"/>
          </a:p>
          <a:p>
            <a:endParaRPr lang="en-IN" dirty="0"/>
          </a:p>
          <a:p>
            <a:endParaRPr lang="en-IN" dirty="0"/>
          </a:p>
          <a:p>
            <a:endParaRPr lang="en-IN" dirty="0"/>
          </a:p>
          <a:p>
            <a:endParaRPr lang="en-IN" dirty="0"/>
          </a:p>
          <a:p>
            <a:endParaRPr lang="en-IN" dirty="0"/>
          </a:p>
          <a:p>
            <a:r>
              <a:rPr lang="en-IN" dirty="0"/>
              <a:t>Lets simplify this</a:t>
            </a:r>
          </a:p>
          <a:p>
            <a:endParaRPr lang="en-IN" dirty="0"/>
          </a:p>
          <a:p>
            <a:endParaRPr lang="en-IN" dirty="0"/>
          </a:p>
          <a:p>
            <a:endParaRPr lang="en-IN" dirty="0"/>
          </a:p>
          <a:p>
            <a:r>
              <a:rPr lang="en-IN" dirty="0"/>
              <a:t>The Size of  matrix D is </a:t>
            </a:r>
          </a:p>
          <a:p>
            <a:endParaRPr lang="en-IN" dirty="0"/>
          </a:p>
          <a:p>
            <a:endParaRPr lang="en-IN" dirty="0"/>
          </a:p>
          <a:p>
            <a:r>
              <a:rPr lang="en-IN" dirty="0"/>
              <a:t>	   </a:t>
            </a:r>
          </a:p>
          <a:p>
            <a:endParaRPr lang="en-IN" dirty="0"/>
          </a:p>
          <a:p>
            <a:endParaRPr lang="en-IN" dirty="0"/>
          </a:p>
        </p:txBody>
      </p:sp>
      <p:pic>
        <p:nvPicPr>
          <p:cNvPr id="2050" name="Picture 2" descr="Image for post">
            <a:extLst>
              <a:ext uri="{FF2B5EF4-FFF2-40B4-BE49-F238E27FC236}">
                <a16:creationId xmlns="" xmlns:a16="http://schemas.microsoft.com/office/drawing/2014/main" id="{5B3F53FC-49B6-4091-A0BA-7F2BE7D84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994" y="2338971"/>
            <a:ext cx="1714500" cy="352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 xmlns:a16="http://schemas.microsoft.com/office/drawing/2014/main" id="{193916B9-19BF-42CA-B505-C3E2A75E0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994" y="2918049"/>
            <a:ext cx="12668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for post">
            <a:extLst>
              <a:ext uri="{FF2B5EF4-FFF2-40B4-BE49-F238E27FC236}">
                <a16:creationId xmlns="" xmlns:a16="http://schemas.microsoft.com/office/drawing/2014/main" id="{68F739DD-C09A-43D6-A23B-7B690D7F1D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8906" y="4127719"/>
            <a:ext cx="1590675" cy="4286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for post">
            <a:extLst>
              <a:ext uri="{FF2B5EF4-FFF2-40B4-BE49-F238E27FC236}">
                <a16:creationId xmlns="" xmlns:a16="http://schemas.microsoft.com/office/drawing/2014/main" id="{E2729D82-8DA4-4EB7-8247-D0A64F090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694" y="5099264"/>
            <a:ext cx="695325" cy="31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2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3" name="Rectangle 2">
            <a:extLst>
              <a:ext uri="{FF2B5EF4-FFF2-40B4-BE49-F238E27FC236}">
                <a16:creationId xmlns="" xmlns:a16="http://schemas.microsoft.com/office/drawing/2014/main" id="{CF785FC6-6545-4D9A-8E9B-0E376DE2A80A}"/>
              </a:ext>
            </a:extLst>
          </p:cNvPr>
          <p:cNvSpPr/>
          <p:nvPr/>
        </p:nvSpPr>
        <p:spPr>
          <a:xfrm>
            <a:off x="598882" y="1545687"/>
            <a:ext cx="7772755" cy="830997"/>
          </a:xfrm>
          <a:prstGeom prst="rect">
            <a:avLst/>
          </a:prstGeom>
        </p:spPr>
        <p:txBody>
          <a:bodyPr wrap="square">
            <a:spAutoFit/>
          </a:bodyPr>
          <a:lstStyle/>
          <a:p>
            <a:r>
              <a:rPr lang="en-US" sz="2400" dirty="0"/>
              <a:t>The original version, x</a:t>
            </a:r>
          </a:p>
          <a:p>
            <a:r>
              <a:rPr lang="en-US" sz="2400" dirty="0"/>
              <a:t>The encoded and decoded version, x-</a:t>
            </a:r>
            <a:r>
              <a:rPr lang="en-US" sz="2400" dirty="0" err="1"/>
              <a:t>ish</a:t>
            </a:r>
            <a:r>
              <a:rPr lang="en-US" sz="2400" dirty="0"/>
              <a:t>, let’s call it</a:t>
            </a:r>
            <a:r>
              <a:rPr lang="en-US" dirty="0"/>
              <a:t>:</a:t>
            </a:r>
            <a:endParaRPr lang="en-IN" dirty="0"/>
          </a:p>
        </p:txBody>
      </p:sp>
      <p:pic>
        <p:nvPicPr>
          <p:cNvPr id="4" name="Picture 3">
            <a:extLst>
              <a:ext uri="{FF2B5EF4-FFF2-40B4-BE49-F238E27FC236}">
                <a16:creationId xmlns="" xmlns:a16="http://schemas.microsoft.com/office/drawing/2014/main" id="{71803265-166D-4B56-81C3-4D1F30DE3F8B}"/>
              </a:ext>
            </a:extLst>
          </p:cNvPr>
          <p:cNvPicPr>
            <a:picLocks noChangeAspect="1"/>
          </p:cNvPicPr>
          <p:nvPr/>
        </p:nvPicPr>
        <p:blipFill>
          <a:blip r:embed="rId3"/>
          <a:stretch>
            <a:fillRect/>
          </a:stretch>
        </p:blipFill>
        <p:spPr>
          <a:xfrm>
            <a:off x="598882" y="2376684"/>
            <a:ext cx="6863802" cy="3670155"/>
          </a:xfrm>
          <a:prstGeom prst="rect">
            <a:avLst/>
          </a:prstGeom>
        </p:spPr>
      </p:pic>
    </p:spTree>
    <p:extLst>
      <p:ext uri="{BB962C8B-B14F-4D97-AF65-F5344CB8AC3E}">
        <p14:creationId xmlns:p14="http://schemas.microsoft.com/office/powerpoint/2010/main" val="178626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3" name="Picture 2">
            <a:extLst>
              <a:ext uri="{FF2B5EF4-FFF2-40B4-BE49-F238E27FC236}">
                <a16:creationId xmlns="" xmlns:a16="http://schemas.microsoft.com/office/drawing/2014/main" id="{3698E163-4EC9-4CB5-862A-D7ED8A36B25F}"/>
              </a:ext>
            </a:extLst>
          </p:cNvPr>
          <p:cNvPicPr>
            <a:picLocks noChangeAspect="1"/>
          </p:cNvPicPr>
          <p:nvPr/>
        </p:nvPicPr>
        <p:blipFill>
          <a:blip r:embed="rId3"/>
          <a:stretch>
            <a:fillRect/>
          </a:stretch>
        </p:blipFill>
        <p:spPr>
          <a:xfrm>
            <a:off x="685584" y="1513221"/>
            <a:ext cx="7372350" cy="4438650"/>
          </a:xfrm>
          <a:prstGeom prst="rect">
            <a:avLst/>
          </a:prstGeom>
        </p:spPr>
      </p:pic>
    </p:spTree>
    <p:extLst>
      <p:ext uri="{BB962C8B-B14F-4D97-AF65-F5344CB8AC3E}">
        <p14:creationId xmlns:p14="http://schemas.microsoft.com/office/powerpoint/2010/main" val="320618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F6AB6D91-69D1-4FB4-8D67-6D9CCBA2DFF9}"/>
              </a:ext>
            </a:extLst>
          </p:cNvPr>
          <p:cNvPicPr>
            <a:picLocks noChangeAspect="1"/>
          </p:cNvPicPr>
          <p:nvPr/>
        </p:nvPicPr>
        <p:blipFill>
          <a:blip r:embed="rId3"/>
          <a:stretch>
            <a:fillRect/>
          </a:stretch>
        </p:blipFill>
        <p:spPr>
          <a:xfrm>
            <a:off x="698430" y="1728960"/>
            <a:ext cx="8178284" cy="4876800"/>
          </a:xfrm>
          <a:prstGeom prst="rect">
            <a:avLst/>
          </a:prstGeom>
        </p:spPr>
      </p:pic>
    </p:spTree>
    <p:extLst>
      <p:ext uri="{BB962C8B-B14F-4D97-AF65-F5344CB8AC3E}">
        <p14:creationId xmlns:p14="http://schemas.microsoft.com/office/powerpoint/2010/main" val="182023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a:t>MACHINE INTELLIGENCE</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SRINIVAS K S</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54365C10-E32E-4037-A1AC-36DE0ED68164}"/>
              </a:ext>
            </a:extLst>
          </p:cNvPr>
          <p:cNvPicPr>
            <a:picLocks noChangeAspect="1"/>
          </p:cNvPicPr>
          <p:nvPr/>
        </p:nvPicPr>
        <p:blipFill>
          <a:blip r:embed="rId3"/>
          <a:stretch>
            <a:fillRect/>
          </a:stretch>
        </p:blipFill>
        <p:spPr>
          <a:xfrm>
            <a:off x="674618" y="1513221"/>
            <a:ext cx="8539720" cy="4743450"/>
          </a:xfrm>
          <a:prstGeom prst="rect">
            <a:avLst/>
          </a:prstGeom>
        </p:spPr>
      </p:pic>
    </p:spTree>
    <p:extLst>
      <p:ext uri="{BB962C8B-B14F-4D97-AF65-F5344CB8AC3E}">
        <p14:creationId xmlns:p14="http://schemas.microsoft.com/office/powerpoint/2010/main" val="139869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Tree>
    <p:extLst>
      <p:ext uri="{BB962C8B-B14F-4D97-AF65-F5344CB8AC3E}">
        <p14:creationId xmlns:p14="http://schemas.microsoft.com/office/powerpoint/2010/main" val="109872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12" name="Rectangle 2">
            <a:extLst>
              <a:ext uri="{FF2B5EF4-FFF2-40B4-BE49-F238E27FC236}">
                <a16:creationId xmlns="" xmlns:a16="http://schemas.microsoft.com/office/drawing/2014/main" id="{984E9495-5FF9-4E50-9F53-DF750CA62554}"/>
              </a:ext>
            </a:extLst>
          </p:cNvPr>
          <p:cNvSpPr>
            <a:spLocks noChangeArrowheads="1"/>
          </p:cNvSpPr>
          <p:nvPr/>
        </p:nvSpPr>
        <p:spPr bwMode="auto">
          <a:xfrm>
            <a:off x="245055" y="1748116"/>
            <a:ext cx="779332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sz="2400" b="1" dirty="0"/>
              <a:t>Dimension Reduction</a:t>
            </a:r>
          </a:p>
          <a:p>
            <a:pPr marL="342900" indent="-342900">
              <a:buFont typeface="Arial" panose="020B0604020202020204" pitchFamily="34" charset="0"/>
              <a:buChar char="•"/>
            </a:pPr>
            <a:r>
              <a:rPr lang="en-US" sz="2400" dirty="0"/>
              <a:t>Process of converting a data set having vast dimensions into a data set with lesser dimensions.</a:t>
            </a:r>
          </a:p>
          <a:p>
            <a:pPr marL="342900" indent="-342900">
              <a:buFont typeface="Arial" panose="020B0604020202020204" pitchFamily="34" charset="0"/>
              <a:buChar char="•"/>
            </a:pPr>
            <a:r>
              <a:rPr lang="en-US" sz="2400" dirty="0"/>
              <a:t>Ensures that the converted data set conveys similar information concisely.</a:t>
            </a:r>
          </a:p>
        </p:txBody>
      </p:sp>
    </p:spTree>
    <p:extLst>
      <p:ext uri="{BB962C8B-B14F-4D97-AF65-F5344CB8AC3E}">
        <p14:creationId xmlns:p14="http://schemas.microsoft.com/office/powerpoint/2010/main" val="2496308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12" name="Rectangle 2">
            <a:extLst>
              <a:ext uri="{FF2B5EF4-FFF2-40B4-BE49-F238E27FC236}">
                <a16:creationId xmlns="" xmlns:a16="http://schemas.microsoft.com/office/drawing/2014/main" id="{984E9495-5FF9-4E50-9F53-DF750CA62554}"/>
              </a:ext>
            </a:extLst>
          </p:cNvPr>
          <p:cNvSpPr>
            <a:spLocks noChangeArrowheads="1"/>
          </p:cNvSpPr>
          <p:nvPr/>
        </p:nvSpPr>
        <p:spPr bwMode="auto">
          <a:xfrm>
            <a:off x="245055" y="1471118"/>
            <a:ext cx="779332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sz="2400" b="1" dirty="0"/>
              <a:t>Example</a:t>
            </a:r>
          </a:p>
          <a:p>
            <a:pPr marL="342900" indent="-342900">
              <a:buFont typeface="Arial" panose="020B0604020202020204" pitchFamily="34" charset="0"/>
              <a:buChar char="•"/>
            </a:pPr>
            <a:r>
              <a:rPr lang="en-US" sz="2400" dirty="0"/>
              <a:t>Consider the following graph shows dimensions x1 and x2</a:t>
            </a:r>
          </a:p>
          <a:p>
            <a:pPr marL="342900" indent="-342900">
              <a:buFont typeface="Arial" panose="020B0604020202020204" pitchFamily="34" charset="0"/>
              <a:buChar char="•"/>
            </a:pPr>
            <a:r>
              <a:rPr lang="en-US" sz="2400" dirty="0"/>
              <a:t>x1 represents the measurement of several objects in cm</a:t>
            </a:r>
          </a:p>
          <a:p>
            <a:pPr marL="342900" indent="-342900">
              <a:buFont typeface="Arial" panose="020B0604020202020204" pitchFamily="34" charset="0"/>
              <a:buChar char="•"/>
            </a:pPr>
            <a:r>
              <a:rPr lang="en-US" sz="2400" dirty="0"/>
              <a:t>x2 represents the measurement of several objects in inches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3" y="3817900"/>
            <a:ext cx="3190875" cy="2466975"/>
          </a:xfrm>
          <a:prstGeom prst="rect">
            <a:avLst/>
          </a:prstGeom>
        </p:spPr>
      </p:pic>
      <p:sp>
        <p:nvSpPr>
          <p:cNvPr id="9" name="Rectangle 8"/>
          <p:cNvSpPr/>
          <p:nvPr/>
        </p:nvSpPr>
        <p:spPr>
          <a:xfrm>
            <a:off x="3665966" y="3618996"/>
            <a:ext cx="5128753" cy="2308324"/>
          </a:xfrm>
          <a:prstGeom prst="rect">
            <a:avLst/>
          </a:prstGeom>
        </p:spPr>
        <p:txBody>
          <a:bodyPr wrap="square">
            <a:spAutoFit/>
          </a:bodyPr>
          <a:lstStyle/>
          <a:p>
            <a:r>
              <a:rPr lang="en-US" sz="2400" dirty="0"/>
              <a:t>Using dimension reduction techniques-</a:t>
            </a:r>
          </a:p>
          <a:p>
            <a:pPr>
              <a:buFont typeface="Arial" panose="020B0604020202020204" pitchFamily="34" charset="0"/>
              <a:buChar char="•"/>
            </a:pPr>
            <a:r>
              <a:rPr lang="en-US" sz="2400" dirty="0"/>
              <a:t>We convert the dimensions of data from 2 dimensions (x1 and x2) to 1 dimension (z1).</a:t>
            </a:r>
          </a:p>
          <a:p>
            <a:pPr>
              <a:buFont typeface="Arial" panose="020B0604020202020204" pitchFamily="34" charset="0"/>
              <a:buChar char="•"/>
            </a:pPr>
            <a:r>
              <a:rPr lang="en-US" sz="2400" dirty="0"/>
              <a:t>It makes the data relatively easier to explain.</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932" y="6284875"/>
            <a:ext cx="2762250" cy="581025"/>
          </a:xfrm>
          <a:prstGeom prst="rect">
            <a:avLst/>
          </a:prstGeom>
        </p:spPr>
      </p:pic>
    </p:spTree>
    <p:extLst>
      <p:ext uri="{BB962C8B-B14F-4D97-AF65-F5344CB8AC3E}">
        <p14:creationId xmlns:p14="http://schemas.microsoft.com/office/powerpoint/2010/main" val="1262667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Benefits of Dimensionality Reduction</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12" name="Rectangle 2">
            <a:extLst>
              <a:ext uri="{FF2B5EF4-FFF2-40B4-BE49-F238E27FC236}">
                <a16:creationId xmlns="" xmlns:a16="http://schemas.microsoft.com/office/drawing/2014/main" id="{984E9495-5FF9-4E50-9F53-DF750CA62554}"/>
              </a:ext>
            </a:extLst>
          </p:cNvPr>
          <p:cNvSpPr>
            <a:spLocks noChangeArrowheads="1"/>
          </p:cNvSpPr>
          <p:nvPr/>
        </p:nvSpPr>
        <p:spPr bwMode="auto">
          <a:xfrm>
            <a:off x="245054" y="1563453"/>
            <a:ext cx="804668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buFont typeface="Arial" panose="020B0604020202020204" pitchFamily="34" charset="0"/>
              <a:buChar char="•"/>
            </a:pPr>
            <a:r>
              <a:rPr lang="en-US" sz="2400" dirty="0"/>
              <a:t>Compresses the data and thus reduces the storage space requirements.</a:t>
            </a:r>
          </a:p>
          <a:p>
            <a:pPr marL="342900" indent="-342900">
              <a:buFont typeface="Arial" panose="020B0604020202020204" pitchFamily="34" charset="0"/>
              <a:buChar char="•"/>
            </a:pPr>
            <a:r>
              <a:rPr lang="en-US" sz="2400" dirty="0"/>
              <a:t>Reduces the time required for computation since less dimensions require less computation.</a:t>
            </a:r>
          </a:p>
          <a:p>
            <a:pPr marL="342900" indent="-342900">
              <a:buFont typeface="Arial" panose="020B0604020202020204" pitchFamily="34" charset="0"/>
              <a:buChar char="•"/>
            </a:pPr>
            <a:r>
              <a:rPr lang="en-US" sz="2400" dirty="0"/>
              <a:t>Eliminates the redundant features.</a:t>
            </a:r>
          </a:p>
          <a:p>
            <a:pPr marL="342900" indent="-342900">
              <a:buFont typeface="Arial" panose="020B0604020202020204" pitchFamily="34" charset="0"/>
              <a:buChar char="•"/>
            </a:pPr>
            <a:r>
              <a:rPr lang="en-US" sz="2400" dirty="0"/>
              <a:t>Improves the model performance.</a:t>
            </a:r>
          </a:p>
        </p:txBody>
      </p:sp>
    </p:spTree>
    <p:extLst>
      <p:ext uri="{BB962C8B-B14F-4D97-AF65-F5344CB8AC3E}">
        <p14:creationId xmlns:p14="http://schemas.microsoft.com/office/powerpoint/2010/main" val="936107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Dimensionality Reduction Technique :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12" name="Rectangle 2">
            <a:extLst>
              <a:ext uri="{FF2B5EF4-FFF2-40B4-BE49-F238E27FC236}">
                <a16:creationId xmlns="" xmlns:a16="http://schemas.microsoft.com/office/drawing/2014/main" id="{984E9495-5FF9-4E50-9F53-DF750CA62554}"/>
              </a:ext>
            </a:extLst>
          </p:cNvPr>
          <p:cNvSpPr>
            <a:spLocks noChangeArrowheads="1"/>
          </p:cNvSpPr>
          <p:nvPr/>
        </p:nvSpPr>
        <p:spPr bwMode="auto">
          <a:xfrm>
            <a:off x="118373" y="1882553"/>
            <a:ext cx="825326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buFont typeface="Arial" panose="020B0604020202020204" pitchFamily="34" charset="0"/>
              <a:buChar char="•"/>
            </a:pPr>
            <a:r>
              <a:rPr lang="en-US" sz="2400" dirty="0"/>
              <a:t>Well-known dimension reduction technique</a:t>
            </a:r>
          </a:p>
          <a:p>
            <a:pPr marL="342900" indent="-342900">
              <a:buFont typeface="Arial" panose="020B0604020202020204" pitchFamily="34" charset="0"/>
              <a:buChar char="•"/>
            </a:pPr>
            <a:r>
              <a:rPr lang="en-US" sz="2400" dirty="0"/>
              <a:t>Transforms the variables into a new set of variables called as principal components.</a:t>
            </a:r>
          </a:p>
          <a:p>
            <a:pPr marL="342900" indent="-342900">
              <a:buFont typeface="Arial" panose="020B0604020202020204" pitchFamily="34" charset="0"/>
              <a:buChar char="•"/>
            </a:pPr>
            <a:r>
              <a:rPr lang="en-US" sz="2400" dirty="0"/>
              <a:t>Principal components are linear combination of original variables and are orthogonal</a:t>
            </a:r>
          </a:p>
          <a:p>
            <a:pPr marL="342900" indent="-342900">
              <a:buFont typeface="Arial" panose="020B0604020202020204" pitchFamily="34" charset="0"/>
              <a:buChar char="•"/>
            </a:pPr>
            <a:r>
              <a:rPr lang="en-US" sz="2400" dirty="0"/>
              <a:t>The first principal component (PC1) accounts for most of the possible variation of original data </a:t>
            </a:r>
          </a:p>
          <a:p>
            <a:pPr marL="342900" indent="-342900">
              <a:buFont typeface="Arial" panose="020B0604020202020204" pitchFamily="34" charset="0"/>
              <a:buChar char="•"/>
            </a:pPr>
            <a:r>
              <a:rPr lang="en-US" sz="2400" dirty="0"/>
              <a:t>The second principal component (PC2) does its best to capture the variance in the data</a:t>
            </a:r>
            <a:r>
              <a:rPr lang="en-US" sz="2400" dirty="0" smtClean="0"/>
              <a:t>.</a:t>
            </a:r>
            <a:endParaRPr lang="en-US" sz="2400" dirty="0"/>
          </a:p>
        </p:txBody>
      </p:sp>
    </p:spTree>
    <p:extLst>
      <p:ext uri="{BB962C8B-B14F-4D97-AF65-F5344CB8AC3E}">
        <p14:creationId xmlns:p14="http://schemas.microsoft.com/office/powerpoint/2010/main" val="3813511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Dimensionality Reduction Technique :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12" name="Rectangle 2">
            <a:extLst>
              <a:ext uri="{FF2B5EF4-FFF2-40B4-BE49-F238E27FC236}">
                <a16:creationId xmlns="" xmlns:a16="http://schemas.microsoft.com/office/drawing/2014/main" id="{984E9495-5FF9-4E50-9F53-DF750CA62554}"/>
              </a:ext>
            </a:extLst>
          </p:cNvPr>
          <p:cNvSpPr>
            <a:spLocks noChangeArrowheads="1"/>
          </p:cNvSpPr>
          <p:nvPr/>
        </p:nvSpPr>
        <p:spPr bwMode="auto">
          <a:xfrm>
            <a:off x="118373" y="1513221"/>
            <a:ext cx="825326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buFont typeface="Arial" panose="020B0604020202020204" pitchFamily="34" charset="0"/>
              <a:buChar char="•"/>
            </a:pPr>
            <a:r>
              <a:rPr lang="en-US" sz="2400" dirty="0"/>
              <a:t>Well-known dimension reduction technique</a:t>
            </a:r>
          </a:p>
          <a:p>
            <a:pPr marL="342900" indent="-342900">
              <a:buFont typeface="Arial" panose="020B0604020202020204" pitchFamily="34" charset="0"/>
              <a:buChar char="•"/>
            </a:pPr>
            <a:r>
              <a:rPr lang="en-US" sz="2400" dirty="0"/>
              <a:t>Transforms the variables into a new set of variables called as principal components.</a:t>
            </a:r>
          </a:p>
          <a:p>
            <a:pPr marL="342900" indent="-342900">
              <a:buFont typeface="Arial" panose="020B0604020202020204" pitchFamily="34" charset="0"/>
              <a:buChar char="•"/>
            </a:pPr>
            <a:r>
              <a:rPr lang="en-US" sz="2400" dirty="0"/>
              <a:t>The first principal component (PC1) accounts for most of the possible variation of original data </a:t>
            </a:r>
          </a:p>
          <a:p>
            <a:pPr marL="342900" indent="-342900">
              <a:buFont typeface="Arial" panose="020B0604020202020204" pitchFamily="34" charset="0"/>
              <a:buChar char="•"/>
            </a:pPr>
            <a:r>
              <a:rPr lang="en-US" sz="2400" dirty="0"/>
              <a:t>The second principal component (PC2) does its best to capture the variance in the data.</a:t>
            </a:r>
          </a:p>
          <a:p>
            <a:pPr marL="342900" indent="-342900">
              <a:buFont typeface="Arial" panose="020B0604020202020204" pitchFamily="34" charset="0"/>
              <a:buChar char="•"/>
            </a:pPr>
            <a:r>
              <a:rPr lang="en-US" sz="2400" dirty="0"/>
              <a:t>There can be only two principal components for a two-dimensional data set.</a:t>
            </a:r>
          </a:p>
        </p:txBody>
      </p:sp>
      <p:pic>
        <p:nvPicPr>
          <p:cNvPr id="2" name="Picture 1"/>
          <p:cNvPicPr>
            <a:picLocks noChangeAspect="1"/>
          </p:cNvPicPr>
          <p:nvPr/>
        </p:nvPicPr>
        <p:blipFill>
          <a:blip r:embed="rId3"/>
          <a:stretch>
            <a:fillRect/>
          </a:stretch>
        </p:blipFill>
        <p:spPr>
          <a:xfrm>
            <a:off x="679380" y="4837208"/>
            <a:ext cx="6924675" cy="1905392"/>
          </a:xfrm>
          <a:prstGeom prst="rect">
            <a:avLst/>
          </a:prstGeom>
        </p:spPr>
      </p:pic>
    </p:spTree>
    <p:extLst>
      <p:ext uri="{BB962C8B-B14F-4D97-AF65-F5344CB8AC3E}">
        <p14:creationId xmlns:p14="http://schemas.microsoft.com/office/powerpoint/2010/main" val="2991752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3" name="Picture 2"/>
          <p:cNvPicPr>
            <a:picLocks noChangeAspect="1"/>
          </p:cNvPicPr>
          <p:nvPr/>
        </p:nvPicPr>
        <p:blipFill>
          <a:blip r:embed="rId3"/>
          <a:stretch>
            <a:fillRect/>
          </a:stretch>
        </p:blipFill>
        <p:spPr>
          <a:xfrm>
            <a:off x="163773" y="1936202"/>
            <a:ext cx="8207865" cy="4491894"/>
          </a:xfrm>
          <a:prstGeom prst="rect">
            <a:avLst/>
          </a:prstGeom>
        </p:spPr>
      </p:pic>
    </p:spTree>
    <p:extLst>
      <p:ext uri="{BB962C8B-B14F-4D97-AF65-F5344CB8AC3E}">
        <p14:creationId xmlns:p14="http://schemas.microsoft.com/office/powerpoint/2010/main" val="4216177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371880" y="1742576"/>
            <a:ext cx="7919864" cy="1569660"/>
          </a:xfrm>
          <a:prstGeom prst="rect">
            <a:avLst/>
          </a:prstGeom>
        </p:spPr>
        <p:txBody>
          <a:bodyPr wrap="square">
            <a:spAutoFit/>
          </a:bodyPr>
          <a:lstStyle/>
          <a:p>
            <a:r>
              <a:rPr lang="en-US" sz="2400" b="1" dirty="0"/>
              <a:t>Step1: Standardization of Data</a:t>
            </a:r>
          </a:p>
          <a:p>
            <a:pPr marL="342900" indent="-342900">
              <a:buFont typeface="Arial" panose="020B0604020202020204" pitchFamily="34" charset="0"/>
              <a:buChar char="•"/>
            </a:pPr>
            <a:r>
              <a:rPr lang="en-US" sz="2400" dirty="0"/>
              <a:t>Scaling your data in such a way that all the variables and their values lie within a similar range.</a:t>
            </a:r>
          </a:p>
          <a:p>
            <a:endParaRPr lang="en-US" sz="2400" dirty="0"/>
          </a:p>
        </p:txBody>
      </p:sp>
      <p:pic>
        <p:nvPicPr>
          <p:cNvPr id="2" name="Picture 1"/>
          <p:cNvPicPr>
            <a:picLocks noChangeAspect="1"/>
          </p:cNvPicPr>
          <p:nvPr/>
        </p:nvPicPr>
        <p:blipFill>
          <a:blip r:embed="rId3"/>
          <a:stretch>
            <a:fillRect/>
          </a:stretch>
        </p:blipFill>
        <p:spPr>
          <a:xfrm>
            <a:off x="960121" y="3312236"/>
            <a:ext cx="6405562" cy="2824721"/>
          </a:xfrm>
          <a:prstGeom prst="rect">
            <a:avLst/>
          </a:prstGeom>
        </p:spPr>
      </p:pic>
      <p:pic>
        <p:nvPicPr>
          <p:cNvPr id="3" name="Picture 2">
            <a:extLst>
              <a:ext uri="{FF2B5EF4-FFF2-40B4-BE49-F238E27FC236}">
                <a16:creationId xmlns="" xmlns:a16="http://schemas.microsoft.com/office/drawing/2014/main" id="{9BC835D8-981E-4FAF-AACA-D297F89C2597}"/>
              </a:ext>
            </a:extLst>
          </p:cNvPr>
          <p:cNvPicPr>
            <a:picLocks noChangeAspect="1"/>
          </p:cNvPicPr>
          <p:nvPr/>
        </p:nvPicPr>
        <p:blipFill>
          <a:blip r:embed="rId4"/>
          <a:stretch>
            <a:fillRect/>
          </a:stretch>
        </p:blipFill>
        <p:spPr>
          <a:xfrm>
            <a:off x="8764172" y="2674061"/>
            <a:ext cx="2630659" cy="1208622"/>
          </a:xfrm>
          <a:prstGeom prst="rect">
            <a:avLst/>
          </a:prstGeom>
        </p:spPr>
      </p:pic>
    </p:spTree>
    <p:extLst>
      <p:ext uri="{BB962C8B-B14F-4D97-AF65-F5344CB8AC3E}">
        <p14:creationId xmlns:p14="http://schemas.microsoft.com/office/powerpoint/2010/main" val="10389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371880" y="1373811"/>
            <a:ext cx="7919864" cy="2308324"/>
          </a:xfrm>
          <a:prstGeom prst="rect">
            <a:avLst/>
          </a:prstGeom>
        </p:spPr>
        <p:txBody>
          <a:bodyPr wrap="square">
            <a:spAutoFit/>
          </a:bodyPr>
          <a:lstStyle/>
          <a:p>
            <a:r>
              <a:rPr lang="en-US" sz="2400" b="1" dirty="0"/>
              <a:t>Step2: Computing Covariance Matrix</a:t>
            </a:r>
          </a:p>
          <a:p>
            <a:pPr marL="342900" indent="-342900">
              <a:buFont typeface="Arial" panose="020B0604020202020204" pitchFamily="34" charset="0"/>
              <a:buChar char="•"/>
            </a:pPr>
            <a:r>
              <a:rPr lang="en-US" sz="2400" dirty="0"/>
              <a:t>Expresses the correlation between the different variables in the data set. </a:t>
            </a:r>
          </a:p>
          <a:p>
            <a:pPr marL="342900" indent="-342900">
              <a:buFont typeface="Arial" panose="020B0604020202020204" pitchFamily="34" charset="0"/>
              <a:buChar char="•"/>
            </a:pPr>
            <a:r>
              <a:rPr lang="en-US" sz="2400" dirty="0"/>
              <a:t>Essential to identify </a:t>
            </a:r>
            <a:r>
              <a:rPr lang="en-US" sz="2400" b="1" dirty="0"/>
              <a:t>heavily dependent variables </a:t>
            </a:r>
            <a:r>
              <a:rPr lang="en-US" sz="2400" dirty="0"/>
              <a:t>because they contain </a:t>
            </a:r>
            <a:r>
              <a:rPr lang="en-US" sz="2400" b="1" dirty="0"/>
              <a:t>biased and redundant information </a:t>
            </a:r>
            <a:r>
              <a:rPr lang="en-US" sz="2400" dirty="0"/>
              <a:t>which </a:t>
            </a:r>
            <a:r>
              <a:rPr lang="en-US" sz="2400" b="1" dirty="0"/>
              <a:t>reduces </a:t>
            </a:r>
            <a:r>
              <a:rPr lang="en-US" sz="2400" dirty="0"/>
              <a:t>the </a:t>
            </a:r>
            <a:r>
              <a:rPr lang="en-US" sz="2400" b="1" dirty="0"/>
              <a:t>overall performance </a:t>
            </a:r>
            <a:r>
              <a:rPr lang="en-US" sz="2400" dirty="0"/>
              <a:t>of the model</a:t>
            </a:r>
          </a:p>
        </p:txBody>
      </p:sp>
      <p:pic>
        <p:nvPicPr>
          <p:cNvPr id="3" name="Picture 2"/>
          <p:cNvPicPr>
            <a:picLocks noChangeAspect="1"/>
          </p:cNvPicPr>
          <p:nvPr/>
        </p:nvPicPr>
        <p:blipFill>
          <a:blip r:embed="rId3"/>
          <a:stretch>
            <a:fillRect/>
          </a:stretch>
        </p:blipFill>
        <p:spPr>
          <a:xfrm>
            <a:off x="600501" y="4145279"/>
            <a:ext cx="7465326" cy="2446589"/>
          </a:xfrm>
          <a:prstGeom prst="rect">
            <a:avLst/>
          </a:prstGeom>
        </p:spPr>
      </p:pic>
      <p:pic>
        <p:nvPicPr>
          <p:cNvPr id="2" name="Picture 1">
            <a:extLst>
              <a:ext uri="{FF2B5EF4-FFF2-40B4-BE49-F238E27FC236}">
                <a16:creationId xmlns="" xmlns:a16="http://schemas.microsoft.com/office/drawing/2014/main" id="{C5802AB2-81A0-4C3B-A092-020DFA991E12}"/>
              </a:ext>
            </a:extLst>
          </p:cNvPr>
          <p:cNvPicPr>
            <a:picLocks noChangeAspect="1"/>
          </p:cNvPicPr>
          <p:nvPr/>
        </p:nvPicPr>
        <p:blipFill>
          <a:blip r:embed="rId4"/>
          <a:stretch>
            <a:fillRect/>
          </a:stretch>
        </p:blipFill>
        <p:spPr>
          <a:xfrm>
            <a:off x="8291744" y="2776464"/>
            <a:ext cx="3528376" cy="1368815"/>
          </a:xfrm>
          <a:prstGeom prst="rect">
            <a:avLst/>
          </a:prstGeom>
        </p:spPr>
      </p:pic>
    </p:spTree>
    <p:extLst>
      <p:ext uri="{BB962C8B-B14F-4D97-AF65-F5344CB8AC3E}">
        <p14:creationId xmlns:p14="http://schemas.microsoft.com/office/powerpoint/2010/main" val="303098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3F834D03-F220-44D9-8EC0-46761DB48F8B}"/>
              </a:ext>
            </a:extLst>
          </p:cNvPr>
          <p:cNvSpPr txBox="1"/>
          <p:nvPr/>
        </p:nvSpPr>
        <p:spPr>
          <a:xfrm>
            <a:off x="506437" y="1674055"/>
            <a:ext cx="8300052" cy="461665"/>
          </a:xfrm>
          <a:prstGeom prst="rect">
            <a:avLst/>
          </a:prstGeom>
          <a:blipFill>
            <a:blip r:embed="rId3"/>
            <a:tile tx="0" ty="0" sx="100000" sy="100000" flip="none" algn="tl"/>
          </a:blipFill>
        </p:spPr>
        <p:txBody>
          <a:bodyPr wrap="square" rtlCol="0">
            <a:spAutoFit/>
          </a:bodyPr>
          <a:lstStyle/>
          <a:p>
            <a:r>
              <a:rPr lang="en-US" sz="2400" b="1" dirty="0"/>
              <a:t>Variance is Both Our Enemy and Our Friend</a:t>
            </a:r>
          </a:p>
        </p:txBody>
      </p:sp>
      <p:sp>
        <p:nvSpPr>
          <p:cNvPr id="3" name="TextBox 2">
            <a:extLst>
              <a:ext uri="{FF2B5EF4-FFF2-40B4-BE49-F238E27FC236}">
                <a16:creationId xmlns="" xmlns:a16="http://schemas.microsoft.com/office/drawing/2014/main" id="{6224FBD9-9517-4724-B555-D2C41F762D9B}"/>
              </a:ext>
            </a:extLst>
          </p:cNvPr>
          <p:cNvSpPr txBox="1"/>
          <p:nvPr/>
        </p:nvSpPr>
        <p:spPr>
          <a:xfrm>
            <a:off x="506437" y="2475914"/>
            <a:ext cx="8300052"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Which of the data patterns do you find more interesting?</a:t>
            </a:r>
          </a:p>
        </p:txBody>
      </p:sp>
      <p:pic>
        <p:nvPicPr>
          <p:cNvPr id="4" name="Picture 3">
            <a:extLst>
              <a:ext uri="{FF2B5EF4-FFF2-40B4-BE49-F238E27FC236}">
                <a16:creationId xmlns="" xmlns:a16="http://schemas.microsoft.com/office/drawing/2014/main" id="{17FE255B-1795-418E-B592-40C4FFBCFC72}"/>
              </a:ext>
            </a:extLst>
          </p:cNvPr>
          <p:cNvPicPr>
            <a:picLocks noChangeAspect="1"/>
          </p:cNvPicPr>
          <p:nvPr/>
        </p:nvPicPr>
        <p:blipFill>
          <a:blip r:embed="rId4"/>
          <a:stretch>
            <a:fillRect/>
          </a:stretch>
        </p:blipFill>
        <p:spPr>
          <a:xfrm>
            <a:off x="393111" y="3759146"/>
            <a:ext cx="4516514" cy="2777102"/>
          </a:xfrm>
          <a:prstGeom prst="rect">
            <a:avLst/>
          </a:prstGeom>
        </p:spPr>
      </p:pic>
      <p:sp>
        <p:nvSpPr>
          <p:cNvPr id="5" name="Rectangle 4">
            <a:extLst>
              <a:ext uri="{FF2B5EF4-FFF2-40B4-BE49-F238E27FC236}">
                <a16:creationId xmlns="" xmlns:a16="http://schemas.microsoft.com/office/drawing/2014/main" id="{494BF2CD-4E1D-491C-83BD-A3B299F15970}"/>
              </a:ext>
            </a:extLst>
          </p:cNvPr>
          <p:cNvSpPr/>
          <p:nvPr/>
        </p:nvSpPr>
        <p:spPr>
          <a:xfrm>
            <a:off x="506437" y="2862274"/>
            <a:ext cx="6096000" cy="830997"/>
          </a:xfrm>
          <a:prstGeom prst="rect">
            <a:avLst/>
          </a:prstGeom>
        </p:spPr>
        <p:txBody>
          <a:bodyPr>
            <a:spAutoFit/>
          </a:bodyPr>
          <a:lstStyle/>
          <a:p>
            <a:pPr marL="342900" indent="-342900">
              <a:buFont typeface="Arial" panose="020B0604020202020204" pitchFamily="34" charset="0"/>
              <a:buChar char="•"/>
            </a:pPr>
            <a:r>
              <a:rPr lang="en-US" sz="2400" dirty="0"/>
              <a:t>Data with no variance has </a:t>
            </a:r>
            <a:r>
              <a:rPr lang="en-US" sz="2400" b="1" dirty="0"/>
              <a:t>no uncertainty,</a:t>
            </a:r>
            <a:r>
              <a:rPr lang="en-US" sz="2400" dirty="0"/>
              <a:t> so there is </a:t>
            </a:r>
            <a:r>
              <a:rPr lang="en-US" sz="2400" b="1" dirty="0"/>
              <a:t>nothing</a:t>
            </a:r>
            <a:r>
              <a:rPr lang="en-US" sz="2400" dirty="0"/>
              <a:t> for us to </a:t>
            </a:r>
            <a:r>
              <a:rPr lang="en-US" sz="2400" b="1" dirty="0"/>
              <a:t>predict</a:t>
            </a:r>
            <a:r>
              <a:rPr lang="en-US" sz="2400" dirty="0"/>
              <a:t> or explain</a:t>
            </a:r>
            <a:endParaRPr lang="en-IN" sz="2400" dirty="0"/>
          </a:p>
        </p:txBody>
      </p:sp>
      <p:pic>
        <p:nvPicPr>
          <p:cNvPr id="7" name="Picture 6">
            <a:extLst>
              <a:ext uri="{FF2B5EF4-FFF2-40B4-BE49-F238E27FC236}">
                <a16:creationId xmlns="" xmlns:a16="http://schemas.microsoft.com/office/drawing/2014/main" id="{B2F14903-6540-44AE-B73D-8BF0FD4BCA28}"/>
              </a:ext>
            </a:extLst>
          </p:cNvPr>
          <p:cNvPicPr>
            <a:picLocks noChangeAspect="1"/>
          </p:cNvPicPr>
          <p:nvPr/>
        </p:nvPicPr>
        <p:blipFill>
          <a:blip r:embed="rId5"/>
          <a:stretch>
            <a:fillRect/>
          </a:stretch>
        </p:blipFill>
        <p:spPr>
          <a:xfrm>
            <a:off x="4796443" y="3759145"/>
            <a:ext cx="4347671" cy="2777103"/>
          </a:xfrm>
          <a:prstGeom prst="rect">
            <a:avLst/>
          </a:prstGeom>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273484" y="1432836"/>
            <a:ext cx="7919864" cy="4154984"/>
          </a:xfrm>
          <a:prstGeom prst="rect">
            <a:avLst/>
          </a:prstGeom>
        </p:spPr>
        <p:txBody>
          <a:bodyPr wrap="square">
            <a:spAutoFit/>
          </a:bodyPr>
          <a:lstStyle/>
          <a:p>
            <a:r>
              <a:rPr lang="en-US" sz="2400" b="1" dirty="0"/>
              <a:t>Step3: Calculating the </a:t>
            </a:r>
            <a:r>
              <a:rPr lang="en-US" sz="2400" b="1" dirty="0" err="1"/>
              <a:t>EigenVectors</a:t>
            </a:r>
            <a:r>
              <a:rPr lang="en-US" sz="2400" b="1" dirty="0"/>
              <a:t> and </a:t>
            </a:r>
            <a:r>
              <a:rPr lang="en-US" sz="2400" b="1" dirty="0" err="1"/>
              <a:t>EigenValues</a:t>
            </a:r>
            <a:endParaRPr lang="en-US" sz="2400" b="1" dirty="0"/>
          </a:p>
          <a:p>
            <a:pPr marL="342900" indent="-342900">
              <a:buFont typeface="Arial" panose="020B0604020202020204" pitchFamily="34" charset="0"/>
              <a:buChar char="•"/>
            </a:pPr>
            <a:r>
              <a:rPr lang="en-US" sz="2400" dirty="0"/>
              <a:t>Eigenvectors and Eigenvalues are the mathematical constructs that must be computed </a:t>
            </a:r>
            <a:r>
              <a:rPr lang="en-US" sz="2400" b="1" dirty="0"/>
              <a:t>from the covariance matrix i</a:t>
            </a:r>
            <a:r>
              <a:rPr lang="en-US" sz="2400" dirty="0"/>
              <a:t>n order to determine the principal components of the data set.</a:t>
            </a:r>
          </a:p>
          <a:p>
            <a:pPr marL="342900" indent="-342900">
              <a:buFont typeface="Arial" panose="020B0604020202020204" pitchFamily="34" charset="0"/>
              <a:buChar char="•"/>
            </a:pPr>
            <a:r>
              <a:rPr lang="en-US" sz="2400" dirty="0"/>
              <a:t>principal components are the new set of variables that are obtained from the initial set of variables. They compress and possess most of the useful information that was scattered among the initial variables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5" name="Picture 4"/>
          <p:cNvPicPr>
            <a:picLocks noChangeAspect="1"/>
          </p:cNvPicPr>
          <p:nvPr/>
        </p:nvPicPr>
        <p:blipFill>
          <a:blip r:embed="rId3"/>
          <a:stretch>
            <a:fillRect/>
          </a:stretch>
        </p:blipFill>
        <p:spPr>
          <a:xfrm>
            <a:off x="559558" y="5090615"/>
            <a:ext cx="7633790" cy="1767385"/>
          </a:xfrm>
          <a:prstGeom prst="rect">
            <a:avLst/>
          </a:prstGeom>
        </p:spPr>
      </p:pic>
      <p:pic>
        <p:nvPicPr>
          <p:cNvPr id="2" name="Picture 1">
            <a:extLst>
              <a:ext uri="{FF2B5EF4-FFF2-40B4-BE49-F238E27FC236}">
                <a16:creationId xmlns="" xmlns:a16="http://schemas.microsoft.com/office/drawing/2014/main" id="{F2B11895-1DA5-46CA-A110-C03D7FC9BF6F}"/>
              </a:ext>
            </a:extLst>
          </p:cNvPr>
          <p:cNvPicPr>
            <a:picLocks noChangeAspect="1"/>
          </p:cNvPicPr>
          <p:nvPr/>
        </p:nvPicPr>
        <p:blipFill>
          <a:blip r:embed="rId4"/>
          <a:stretch>
            <a:fillRect/>
          </a:stretch>
        </p:blipFill>
        <p:spPr>
          <a:xfrm>
            <a:off x="8239711" y="2268511"/>
            <a:ext cx="3678805" cy="2148741"/>
          </a:xfrm>
          <a:prstGeom prst="rect">
            <a:avLst/>
          </a:prstGeom>
        </p:spPr>
      </p:pic>
    </p:spTree>
    <p:extLst>
      <p:ext uri="{BB962C8B-B14F-4D97-AF65-F5344CB8AC3E}">
        <p14:creationId xmlns:p14="http://schemas.microsoft.com/office/powerpoint/2010/main" val="3122508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57295" y="1316458"/>
            <a:ext cx="8349039" cy="5262979"/>
          </a:xfrm>
          <a:prstGeom prst="rect">
            <a:avLst/>
          </a:prstGeom>
        </p:spPr>
        <p:txBody>
          <a:bodyPr wrap="square">
            <a:spAutoFit/>
          </a:bodyPr>
          <a:lstStyle/>
          <a:p>
            <a:r>
              <a:rPr lang="en-US" sz="2400" b="1" dirty="0"/>
              <a:t>Step4:Compute Principal Components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Once we have computed the Eigenvectors and Eigenvalues, all we have to do is order them in the descending order, where the eigenvector with the highest eigenvalue is the most significant and thus forms the first principal component.</a:t>
            </a:r>
          </a:p>
        </p:txBody>
      </p:sp>
      <p:pic>
        <p:nvPicPr>
          <p:cNvPr id="3" name="Picture 2"/>
          <p:cNvPicPr>
            <a:picLocks noChangeAspect="1"/>
          </p:cNvPicPr>
          <p:nvPr/>
        </p:nvPicPr>
        <p:blipFill>
          <a:blip r:embed="rId3"/>
          <a:stretch>
            <a:fillRect/>
          </a:stretch>
        </p:blipFill>
        <p:spPr>
          <a:xfrm>
            <a:off x="109182" y="1868853"/>
            <a:ext cx="7781143" cy="3098932"/>
          </a:xfrm>
          <a:prstGeom prst="rect">
            <a:avLst/>
          </a:prstGeom>
        </p:spPr>
      </p:pic>
      <p:pic>
        <p:nvPicPr>
          <p:cNvPr id="2" name="Picture 1">
            <a:extLst>
              <a:ext uri="{FF2B5EF4-FFF2-40B4-BE49-F238E27FC236}">
                <a16:creationId xmlns="" xmlns:a16="http://schemas.microsoft.com/office/drawing/2014/main" id="{6204C726-277A-4475-AEBA-21295AA95A48}"/>
              </a:ext>
            </a:extLst>
          </p:cNvPr>
          <p:cNvPicPr>
            <a:picLocks noChangeAspect="1"/>
          </p:cNvPicPr>
          <p:nvPr/>
        </p:nvPicPr>
        <p:blipFill>
          <a:blip r:embed="rId4"/>
          <a:stretch>
            <a:fillRect/>
          </a:stretch>
        </p:blipFill>
        <p:spPr>
          <a:xfrm>
            <a:off x="8056802" y="2071748"/>
            <a:ext cx="3678731" cy="2303304"/>
          </a:xfrm>
          <a:prstGeom prst="rect">
            <a:avLst/>
          </a:prstGeom>
        </p:spPr>
      </p:pic>
    </p:spTree>
    <p:extLst>
      <p:ext uri="{BB962C8B-B14F-4D97-AF65-F5344CB8AC3E}">
        <p14:creationId xmlns:p14="http://schemas.microsoft.com/office/powerpoint/2010/main" val="1041060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57295" y="1316458"/>
            <a:ext cx="8349039" cy="4524315"/>
          </a:xfrm>
          <a:prstGeom prst="rect">
            <a:avLst/>
          </a:prstGeom>
        </p:spPr>
        <p:txBody>
          <a:bodyPr wrap="square">
            <a:spAutoFit/>
          </a:bodyPr>
          <a:lstStyle/>
          <a:p>
            <a:pPr marL="342900" indent="-342900">
              <a:buFont typeface="Arial" panose="020B0604020202020204" pitchFamily="34" charset="0"/>
              <a:buChar char="•"/>
            </a:pPr>
            <a:r>
              <a:rPr lang="en-US" sz="2400" b="1" dirty="0"/>
              <a:t>Step5: Reducing the dimensions of the Dataset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re-arrange the original data with the final principal components which represent the maximum and the most significant information of the data set.</a:t>
            </a:r>
          </a:p>
        </p:txBody>
      </p:sp>
      <p:pic>
        <p:nvPicPr>
          <p:cNvPr id="4" name="Picture 3"/>
          <p:cNvPicPr>
            <a:picLocks noChangeAspect="1"/>
          </p:cNvPicPr>
          <p:nvPr/>
        </p:nvPicPr>
        <p:blipFill>
          <a:blip r:embed="rId3"/>
          <a:stretch>
            <a:fillRect/>
          </a:stretch>
        </p:blipFill>
        <p:spPr>
          <a:xfrm>
            <a:off x="259307" y="2050505"/>
            <a:ext cx="8032437" cy="2412313"/>
          </a:xfrm>
          <a:prstGeom prst="rect">
            <a:avLst/>
          </a:prstGeom>
        </p:spPr>
      </p:pic>
      <p:pic>
        <p:nvPicPr>
          <p:cNvPr id="2" name="Picture 1">
            <a:extLst>
              <a:ext uri="{FF2B5EF4-FFF2-40B4-BE49-F238E27FC236}">
                <a16:creationId xmlns="" xmlns:a16="http://schemas.microsoft.com/office/drawing/2014/main" id="{E98652B4-6547-45CC-913B-F33AA5C11E75}"/>
              </a:ext>
            </a:extLst>
          </p:cNvPr>
          <p:cNvPicPr>
            <a:picLocks noChangeAspect="1"/>
          </p:cNvPicPr>
          <p:nvPr/>
        </p:nvPicPr>
        <p:blipFill>
          <a:blip r:embed="rId4"/>
          <a:stretch>
            <a:fillRect/>
          </a:stretch>
        </p:blipFill>
        <p:spPr>
          <a:xfrm>
            <a:off x="8371638" y="2050505"/>
            <a:ext cx="3221479" cy="2412313"/>
          </a:xfrm>
          <a:prstGeom prst="rect">
            <a:avLst/>
          </a:prstGeom>
        </p:spPr>
      </p:pic>
    </p:spTree>
    <p:extLst>
      <p:ext uri="{BB962C8B-B14F-4D97-AF65-F5344CB8AC3E}">
        <p14:creationId xmlns:p14="http://schemas.microsoft.com/office/powerpoint/2010/main" val="1994292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7" name="Rectangle 6"/>
          <p:cNvSpPr/>
          <p:nvPr/>
        </p:nvSpPr>
        <p:spPr>
          <a:xfrm>
            <a:off x="-57295" y="1316458"/>
            <a:ext cx="8349039" cy="4524315"/>
          </a:xfrm>
          <a:prstGeom prst="rect">
            <a:avLst/>
          </a:prstGeom>
        </p:spPr>
        <p:txBody>
          <a:bodyPr wrap="square">
            <a:spAutoFit/>
          </a:bodyPr>
          <a:lstStyle/>
          <a:p>
            <a:pPr marL="342900" indent="-342900">
              <a:buFont typeface="Arial" panose="020B0604020202020204" pitchFamily="34" charset="0"/>
              <a:buChar char="•"/>
            </a:pPr>
            <a:r>
              <a:rPr lang="en-US" sz="2400" b="1" dirty="0"/>
              <a:t>Step5: Reducing the dimensions of the Dataset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re-arrange the original data with the final principal components which represent the maximum and the most significant information of the data set.</a:t>
            </a:r>
          </a:p>
        </p:txBody>
      </p:sp>
      <p:pic>
        <p:nvPicPr>
          <p:cNvPr id="4" name="Picture 3"/>
          <p:cNvPicPr>
            <a:picLocks noChangeAspect="1"/>
          </p:cNvPicPr>
          <p:nvPr/>
        </p:nvPicPr>
        <p:blipFill>
          <a:blip r:embed="rId3"/>
          <a:stretch>
            <a:fillRect/>
          </a:stretch>
        </p:blipFill>
        <p:spPr>
          <a:xfrm>
            <a:off x="259307" y="2050505"/>
            <a:ext cx="8032437" cy="2412313"/>
          </a:xfrm>
          <a:prstGeom prst="rect">
            <a:avLst/>
          </a:prstGeom>
        </p:spPr>
      </p:pic>
      <p:pic>
        <p:nvPicPr>
          <p:cNvPr id="2" name="Picture 1">
            <a:extLst>
              <a:ext uri="{FF2B5EF4-FFF2-40B4-BE49-F238E27FC236}">
                <a16:creationId xmlns="" xmlns:a16="http://schemas.microsoft.com/office/drawing/2014/main" id="{E98652B4-6547-45CC-913B-F33AA5C11E75}"/>
              </a:ext>
            </a:extLst>
          </p:cNvPr>
          <p:cNvPicPr>
            <a:picLocks noChangeAspect="1"/>
          </p:cNvPicPr>
          <p:nvPr/>
        </p:nvPicPr>
        <p:blipFill>
          <a:blip r:embed="rId4"/>
          <a:stretch>
            <a:fillRect/>
          </a:stretch>
        </p:blipFill>
        <p:spPr>
          <a:xfrm>
            <a:off x="8371638" y="2050505"/>
            <a:ext cx="3221479" cy="2412313"/>
          </a:xfrm>
          <a:prstGeom prst="rect">
            <a:avLst/>
          </a:prstGeom>
        </p:spPr>
      </p:pic>
    </p:spTree>
    <p:extLst>
      <p:ext uri="{BB962C8B-B14F-4D97-AF65-F5344CB8AC3E}">
        <p14:creationId xmlns:p14="http://schemas.microsoft.com/office/powerpoint/2010/main" val="613398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Why do Eigen vectors have the highest co-variance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E98652B4-6547-45CC-913B-F33AA5C11E75}"/>
              </a:ext>
            </a:extLst>
          </p:cNvPr>
          <p:cNvPicPr>
            <a:picLocks noChangeAspect="1"/>
          </p:cNvPicPr>
          <p:nvPr/>
        </p:nvPicPr>
        <p:blipFill>
          <a:blip r:embed="rId3"/>
          <a:stretch>
            <a:fillRect/>
          </a:stretch>
        </p:blipFill>
        <p:spPr>
          <a:xfrm>
            <a:off x="393111" y="1513221"/>
            <a:ext cx="3221479" cy="2412313"/>
          </a:xfrm>
          <a:prstGeom prst="rect">
            <a:avLst/>
          </a:prstGeom>
        </p:spPr>
      </p:pic>
      <p:sp>
        <p:nvSpPr>
          <p:cNvPr id="3" name="TextBox 2">
            <a:extLst>
              <a:ext uri="{FF2B5EF4-FFF2-40B4-BE49-F238E27FC236}">
                <a16:creationId xmlns="" xmlns:a16="http://schemas.microsoft.com/office/drawing/2014/main" id="{DD402EBA-2B02-4027-AADC-91BD8E1659B6}"/>
              </a:ext>
            </a:extLst>
          </p:cNvPr>
          <p:cNvSpPr txBox="1"/>
          <p:nvPr/>
        </p:nvSpPr>
        <p:spPr>
          <a:xfrm>
            <a:off x="4117224" y="1659988"/>
            <a:ext cx="4928302" cy="369332"/>
          </a:xfrm>
          <a:prstGeom prst="rect">
            <a:avLst/>
          </a:prstGeom>
          <a:noFill/>
        </p:spPr>
        <p:txBody>
          <a:bodyPr wrap="square" rtlCol="0">
            <a:spAutoFit/>
          </a:bodyPr>
          <a:lstStyle/>
          <a:p>
            <a:r>
              <a:rPr lang="en-IN" dirty="0"/>
              <a:t>This is the projection of the raw data </a:t>
            </a:r>
            <a:r>
              <a:rPr lang="en-IN" dirty="0" err="1"/>
              <a:t>data</a:t>
            </a:r>
            <a:endParaRPr lang="en-IN" dirty="0"/>
          </a:p>
        </p:txBody>
      </p:sp>
      <p:pic>
        <p:nvPicPr>
          <p:cNvPr id="9" name="Picture 8">
            <a:extLst>
              <a:ext uri="{FF2B5EF4-FFF2-40B4-BE49-F238E27FC236}">
                <a16:creationId xmlns="" xmlns:a16="http://schemas.microsoft.com/office/drawing/2014/main" id="{6C88419A-E849-4CD5-B105-C5990A5048C3}"/>
              </a:ext>
            </a:extLst>
          </p:cNvPr>
          <p:cNvPicPr>
            <a:picLocks noChangeAspect="1"/>
          </p:cNvPicPr>
          <p:nvPr/>
        </p:nvPicPr>
        <p:blipFill>
          <a:blip r:embed="rId4"/>
          <a:stretch>
            <a:fillRect/>
          </a:stretch>
        </p:blipFill>
        <p:spPr>
          <a:xfrm>
            <a:off x="4085096" y="2453977"/>
            <a:ext cx="3873225" cy="507021"/>
          </a:xfrm>
          <a:prstGeom prst="rect">
            <a:avLst/>
          </a:prstGeom>
        </p:spPr>
      </p:pic>
      <p:pic>
        <p:nvPicPr>
          <p:cNvPr id="11" name="Picture 10">
            <a:extLst>
              <a:ext uri="{FF2B5EF4-FFF2-40B4-BE49-F238E27FC236}">
                <a16:creationId xmlns="" xmlns:a16="http://schemas.microsoft.com/office/drawing/2014/main" id="{CD46B177-0282-4B5A-9A7E-CD3A02D8D604}"/>
              </a:ext>
            </a:extLst>
          </p:cNvPr>
          <p:cNvPicPr>
            <a:picLocks noChangeAspect="1"/>
          </p:cNvPicPr>
          <p:nvPr/>
        </p:nvPicPr>
        <p:blipFill>
          <a:blip r:embed="rId5"/>
          <a:stretch>
            <a:fillRect/>
          </a:stretch>
        </p:blipFill>
        <p:spPr>
          <a:xfrm>
            <a:off x="4085096" y="3006371"/>
            <a:ext cx="6574424" cy="3851626"/>
          </a:xfrm>
          <a:prstGeom prst="rect">
            <a:avLst/>
          </a:prstGeom>
        </p:spPr>
      </p:pic>
    </p:spTree>
    <p:extLst>
      <p:ext uri="{BB962C8B-B14F-4D97-AF65-F5344CB8AC3E}">
        <p14:creationId xmlns:p14="http://schemas.microsoft.com/office/powerpoint/2010/main" val="3799388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Why do Eigen vectors have the highest co-variance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E98652B4-6547-45CC-913B-F33AA5C11E75}"/>
              </a:ext>
            </a:extLst>
          </p:cNvPr>
          <p:cNvPicPr>
            <a:picLocks noChangeAspect="1"/>
          </p:cNvPicPr>
          <p:nvPr/>
        </p:nvPicPr>
        <p:blipFill>
          <a:blip r:embed="rId3"/>
          <a:stretch>
            <a:fillRect/>
          </a:stretch>
        </p:blipFill>
        <p:spPr>
          <a:xfrm>
            <a:off x="393111" y="1513221"/>
            <a:ext cx="3221479" cy="2412313"/>
          </a:xfrm>
          <a:prstGeom prst="rect">
            <a:avLst/>
          </a:prstGeom>
        </p:spPr>
      </p:pic>
      <p:sp>
        <p:nvSpPr>
          <p:cNvPr id="3" name="TextBox 2">
            <a:extLst>
              <a:ext uri="{FF2B5EF4-FFF2-40B4-BE49-F238E27FC236}">
                <a16:creationId xmlns="" xmlns:a16="http://schemas.microsoft.com/office/drawing/2014/main" id="{DD402EBA-2B02-4027-AADC-91BD8E1659B6}"/>
              </a:ext>
            </a:extLst>
          </p:cNvPr>
          <p:cNvSpPr txBox="1"/>
          <p:nvPr/>
        </p:nvSpPr>
        <p:spPr>
          <a:xfrm>
            <a:off x="4117224" y="1659988"/>
            <a:ext cx="4928302" cy="369332"/>
          </a:xfrm>
          <a:prstGeom prst="rect">
            <a:avLst/>
          </a:prstGeom>
          <a:noFill/>
        </p:spPr>
        <p:txBody>
          <a:bodyPr wrap="square" rtlCol="0">
            <a:spAutoFit/>
          </a:bodyPr>
          <a:lstStyle/>
          <a:p>
            <a:r>
              <a:rPr lang="en-IN" dirty="0"/>
              <a:t>This is the projection of the raw data </a:t>
            </a:r>
            <a:r>
              <a:rPr lang="en-IN" dirty="0" err="1"/>
              <a:t>data</a:t>
            </a:r>
            <a:endParaRPr lang="en-IN" dirty="0"/>
          </a:p>
        </p:txBody>
      </p:sp>
      <p:pic>
        <p:nvPicPr>
          <p:cNvPr id="9" name="Picture 8">
            <a:extLst>
              <a:ext uri="{FF2B5EF4-FFF2-40B4-BE49-F238E27FC236}">
                <a16:creationId xmlns="" xmlns:a16="http://schemas.microsoft.com/office/drawing/2014/main" id="{6C88419A-E849-4CD5-B105-C5990A5048C3}"/>
              </a:ext>
            </a:extLst>
          </p:cNvPr>
          <p:cNvPicPr>
            <a:picLocks noChangeAspect="1"/>
          </p:cNvPicPr>
          <p:nvPr/>
        </p:nvPicPr>
        <p:blipFill>
          <a:blip r:embed="rId4"/>
          <a:stretch>
            <a:fillRect/>
          </a:stretch>
        </p:blipFill>
        <p:spPr>
          <a:xfrm>
            <a:off x="4085096" y="2453977"/>
            <a:ext cx="3873225" cy="507021"/>
          </a:xfrm>
          <a:prstGeom prst="rect">
            <a:avLst/>
          </a:prstGeom>
        </p:spPr>
      </p:pic>
      <p:pic>
        <p:nvPicPr>
          <p:cNvPr id="11" name="Picture 10">
            <a:extLst>
              <a:ext uri="{FF2B5EF4-FFF2-40B4-BE49-F238E27FC236}">
                <a16:creationId xmlns="" xmlns:a16="http://schemas.microsoft.com/office/drawing/2014/main" id="{CD46B177-0282-4B5A-9A7E-CD3A02D8D604}"/>
              </a:ext>
            </a:extLst>
          </p:cNvPr>
          <p:cNvPicPr>
            <a:picLocks noChangeAspect="1"/>
          </p:cNvPicPr>
          <p:nvPr/>
        </p:nvPicPr>
        <p:blipFill>
          <a:blip r:embed="rId5"/>
          <a:stretch>
            <a:fillRect/>
          </a:stretch>
        </p:blipFill>
        <p:spPr>
          <a:xfrm>
            <a:off x="4085096" y="3006371"/>
            <a:ext cx="6574424" cy="3851626"/>
          </a:xfrm>
          <a:prstGeom prst="rect">
            <a:avLst/>
          </a:prstGeom>
        </p:spPr>
      </p:pic>
    </p:spTree>
    <p:extLst>
      <p:ext uri="{BB962C8B-B14F-4D97-AF65-F5344CB8AC3E}">
        <p14:creationId xmlns:p14="http://schemas.microsoft.com/office/powerpoint/2010/main" val="1330825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Why do Eigen vectors have the highest co-variance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4" name="Picture 3">
            <a:extLst>
              <a:ext uri="{FF2B5EF4-FFF2-40B4-BE49-F238E27FC236}">
                <a16:creationId xmlns="" xmlns:a16="http://schemas.microsoft.com/office/drawing/2014/main" id="{FEA13FFE-3CF3-42B7-A698-A870ED7A27EF}"/>
              </a:ext>
            </a:extLst>
          </p:cNvPr>
          <p:cNvPicPr>
            <a:picLocks noChangeAspect="1"/>
          </p:cNvPicPr>
          <p:nvPr/>
        </p:nvPicPr>
        <p:blipFill>
          <a:blip r:embed="rId3"/>
          <a:stretch>
            <a:fillRect/>
          </a:stretch>
        </p:blipFill>
        <p:spPr>
          <a:xfrm>
            <a:off x="371879" y="1645925"/>
            <a:ext cx="9180083" cy="4959816"/>
          </a:xfrm>
          <a:prstGeom prst="rect">
            <a:avLst/>
          </a:prstGeom>
        </p:spPr>
      </p:pic>
    </p:spTree>
    <p:extLst>
      <p:ext uri="{BB962C8B-B14F-4D97-AF65-F5344CB8AC3E}">
        <p14:creationId xmlns:p14="http://schemas.microsoft.com/office/powerpoint/2010/main" val="4240307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Why do Eigen vectors have the highest co-variance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E00FC293-BF7C-465B-A622-44C2BA0413E3}"/>
              </a:ext>
            </a:extLst>
          </p:cNvPr>
          <p:cNvPicPr>
            <a:picLocks noChangeAspect="1"/>
          </p:cNvPicPr>
          <p:nvPr/>
        </p:nvPicPr>
        <p:blipFill>
          <a:blip r:embed="rId3"/>
          <a:stretch>
            <a:fillRect/>
          </a:stretch>
        </p:blipFill>
        <p:spPr>
          <a:xfrm>
            <a:off x="598883" y="1581150"/>
            <a:ext cx="8248650" cy="3525422"/>
          </a:xfrm>
          <a:prstGeom prst="rect">
            <a:avLst/>
          </a:prstGeom>
        </p:spPr>
      </p:pic>
      <p:pic>
        <p:nvPicPr>
          <p:cNvPr id="3" name="Picture 2">
            <a:extLst>
              <a:ext uri="{FF2B5EF4-FFF2-40B4-BE49-F238E27FC236}">
                <a16:creationId xmlns="" xmlns:a16="http://schemas.microsoft.com/office/drawing/2014/main" id="{9A384B2E-CA16-4B4F-8C0C-93BB13EAAC20}"/>
              </a:ext>
            </a:extLst>
          </p:cNvPr>
          <p:cNvPicPr>
            <a:picLocks noChangeAspect="1"/>
          </p:cNvPicPr>
          <p:nvPr/>
        </p:nvPicPr>
        <p:blipFill>
          <a:blip r:embed="rId4"/>
          <a:stretch>
            <a:fillRect/>
          </a:stretch>
        </p:blipFill>
        <p:spPr>
          <a:xfrm>
            <a:off x="9073662" y="2208628"/>
            <a:ext cx="2883876" cy="1812300"/>
          </a:xfrm>
          <a:prstGeom prst="rect">
            <a:avLst/>
          </a:prstGeom>
        </p:spPr>
      </p:pic>
      <p:sp>
        <p:nvSpPr>
          <p:cNvPr id="5" name="Rectangle 4">
            <a:extLst>
              <a:ext uri="{FF2B5EF4-FFF2-40B4-BE49-F238E27FC236}">
                <a16:creationId xmlns="" xmlns:a16="http://schemas.microsoft.com/office/drawing/2014/main" id="{BA3E4DB1-3918-47E8-84C2-CE17BBC67D0D}"/>
              </a:ext>
            </a:extLst>
          </p:cNvPr>
          <p:cNvSpPr/>
          <p:nvPr/>
        </p:nvSpPr>
        <p:spPr>
          <a:xfrm>
            <a:off x="598882" y="5736494"/>
            <a:ext cx="7692861" cy="646331"/>
          </a:xfrm>
          <a:prstGeom prst="rect">
            <a:avLst/>
          </a:prstGeom>
          <a:blipFill>
            <a:blip r:embed="rId5"/>
            <a:tile tx="0" ty="0" sx="100000" sy="100000" flip="none" algn="tl"/>
          </a:blipFill>
        </p:spPr>
        <p:txBody>
          <a:bodyPr wrap="square">
            <a:spAutoFit/>
          </a:bodyPr>
          <a:lstStyle/>
          <a:p>
            <a:r>
              <a:rPr lang="en-US" dirty="0"/>
              <a:t>Thus choosing the new basis of lower space is equivalent to getting the top-k eigenvector of covariance matrix of raw data.</a:t>
            </a:r>
            <a:endParaRPr lang="en-IN" dirty="0"/>
          </a:p>
        </p:txBody>
      </p:sp>
      <p:sp>
        <p:nvSpPr>
          <p:cNvPr id="7" name="Rectangle 6">
            <a:extLst>
              <a:ext uri="{FF2B5EF4-FFF2-40B4-BE49-F238E27FC236}">
                <a16:creationId xmlns="" xmlns:a16="http://schemas.microsoft.com/office/drawing/2014/main" id="{E1C2A2B3-48D5-4680-BA0B-B8BF45F45197}"/>
              </a:ext>
            </a:extLst>
          </p:cNvPr>
          <p:cNvSpPr/>
          <p:nvPr/>
        </p:nvSpPr>
        <p:spPr>
          <a:xfrm>
            <a:off x="9059594" y="2180492"/>
            <a:ext cx="2912012" cy="1842868"/>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 xmlns:a16="http://schemas.microsoft.com/office/drawing/2014/main" id="{62249061-2598-4832-8935-F9BA3D223027}"/>
              </a:ext>
            </a:extLst>
          </p:cNvPr>
          <p:cNvSpPr/>
          <p:nvPr/>
        </p:nvSpPr>
        <p:spPr>
          <a:xfrm>
            <a:off x="598882" y="4515729"/>
            <a:ext cx="4620232" cy="337624"/>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477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STEPS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371880" y="1742576"/>
            <a:ext cx="7919864" cy="3046988"/>
          </a:xfrm>
          <a:prstGeom prst="rect">
            <a:avLst/>
          </a:prstGeom>
        </p:spPr>
        <p:txBody>
          <a:bodyPr wrap="square">
            <a:spAutoFit/>
          </a:bodyPr>
          <a:lstStyle/>
          <a:p>
            <a:r>
              <a:rPr lang="en-US" sz="2400" b="1" dirty="0"/>
              <a:t>Step-01a:</a:t>
            </a:r>
            <a:r>
              <a:rPr lang="en-US" sz="2400" dirty="0"/>
              <a:t> Get data.</a:t>
            </a:r>
          </a:p>
          <a:p>
            <a:r>
              <a:rPr lang="en-US" sz="2400" b="1" dirty="0"/>
              <a:t>Step-01b:</a:t>
            </a:r>
            <a:r>
              <a:rPr lang="en-US" sz="2400" dirty="0"/>
              <a:t> Compute the mean vector (µ).</a:t>
            </a:r>
          </a:p>
          <a:p>
            <a:r>
              <a:rPr lang="en-US" sz="2400" b="1" dirty="0"/>
              <a:t>Step-01c:</a:t>
            </a:r>
            <a:r>
              <a:rPr lang="en-US" sz="2400" dirty="0"/>
              <a:t> Subtract mean from the given data.</a:t>
            </a:r>
          </a:p>
          <a:p>
            <a:r>
              <a:rPr lang="en-US" sz="2400" b="1" dirty="0"/>
              <a:t>Step-02:</a:t>
            </a:r>
            <a:r>
              <a:rPr lang="en-US" sz="2400" dirty="0"/>
              <a:t> Calculate the covariance matrix.</a:t>
            </a:r>
          </a:p>
          <a:p>
            <a:r>
              <a:rPr lang="en-US" sz="2400" b="1" dirty="0"/>
              <a:t>Step-03:</a:t>
            </a:r>
            <a:r>
              <a:rPr lang="en-US" sz="2400" dirty="0"/>
              <a:t> Calculate the </a:t>
            </a:r>
            <a:r>
              <a:rPr lang="en-US" sz="2400" dirty="0" err="1"/>
              <a:t>eigen</a:t>
            </a:r>
            <a:r>
              <a:rPr lang="en-US" sz="2400" dirty="0"/>
              <a:t> vectors and </a:t>
            </a:r>
            <a:r>
              <a:rPr lang="en-US" sz="2400" dirty="0" err="1"/>
              <a:t>eigen</a:t>
            </a:r>
            <a:r>
              <a:rPr lang="en-US" sz="2400" dirty="0"/>
              <a:t> values of the covariance matrix.</a:t>
            </a:r>
          </a:p>
          <a:p>
            <a:r>
              <a:rPr lang="en-US" sz="2400" b="1" dirty="0"/>
              <a:t>Step-04:</a:t>
            </a:r>
            <a:r>
              <a:rPr lang="en-US" sz="2400" dirty="0"/>
              <a:t> Choosing components and forming a feature vector.</a:t>
            </a:r>
          </a:p>
          <a:p>
            <a:r>
              <a:rPr lang="en-US" sz="2400" b="1" dirty="0"/>
              <a:t>Step-05:</a:t>
            </a:r>
            <a:r>
              <a:rPr lang="en-US" sz="2400" dirty="0"/>
              <a:t> Deriving the new data set.</a:t>
            </a:r>
          </a:p>
        </p:txBody>
      </p:sp>
    </p:spTree>
    <p:extLst>
      <p:ext uri="{BB962C8B-B14F-4D97-AF65-F5344CB8AC3E}">
        <p14:creationId xmlns:p14="http://schemas.microsoft.com/office/powerpoint/2010/main" val="2992714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7919864" cy="1200329"/>
          </a:xfrm>
          <a:prstGeom prst="rect">
            <a:avLst/>
          </a:prstGeom>
        </p:spPr>
        <p:txBody>
          <a:bodyPr wrap="square">
            <a:spAutoFit/>
          </a:bodyPr>
          <a:lstStyle/>
          <a:p>
            <a:r>
              <a:rPr lang="en-US" sz="2400" dirty="0"/>
              <a:t>Consider the two dimensional patterns (2, 1), (3, 5), (4, 3), (5, 6), (6, 7), (7, 8).</a:t>
            </a:r>
          </a:p>
          <a:p>
            <a:r>
              <a:rPr lang="en-US" sz="2400" dirty="0"/>
              <a:t>Compute the principal component using PCA Algorithm.</a:t>
            </a:r>
          </a:p>
        </p:txBody>
      </p:sp>
    </p:spTree>
    <p:extLst>
      <p:ext uri="{BB962C8B-B14F-4D97-AF65-F5344CB8AC3E}">
        <p14:creationId xmlns:p14="http://schemas.microsoft.com/office/powerpoint/2010/main" val="3718546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pic>
        <p:nvPicPr>
          <p:cNvPr id="2" name="Picture 1">
            <a:extLst>
              <a:ext uri="{FF2B5EF4-FFF2-40B4-BE49-F238E27FC236}">
                <a16:creationId xmlns="" xmlns:a16="http://schemas.microsoft.com/office/drawing/2014/main" id="{F4CBFF60-648F-4265-9DF5-DA0E26CC828B}"/>
              </a:ext>
            </a:extLst>
          </p:cNvPr>
          <p:cNvPicPr>
            <a:picLocks noChangeAspect="1"/>
          </p:cNvPicPr>
          <p:nvPr/>
        </p:nvPicPr>
        <p:blipFill>
          <a:blip r:embed="rId3"/>
          <a:stretch>
            <a:fillRect/>
          </a:stretch>
        </p:blipFill>
        <p:spPr>
          <a:xfrm>
            <a:off x="7132320" y="2071748"/>
            <a:ext cx="5059680" cy="2303304"/>
          </a:xfrm>
          <a:prstGeom prst="rect">
            <a:avLst/>
          </a:prstGeom>
        </p:spPr>
      </p:pic>
      <p:sp>
        <p:nvSpPr>
          <p:cNvPr id="3" name="TextBox 2">
            <a:extLst>
              <a:ext uri="{FF2B5EF4-FFF2-40B4-BE49-F238E27FC236}">
                <a16:creationId xmlns="" xmlns:a16="http://schemas.microsoft.com/office/drawing/2014/main" id="{A14D1162-7ED2-4982-A650-3A775A0D61C7}"/>
              </a:ext>
            </a:extLst>
          </p:cNvPr>
          <p:cNvSpPr txBox="1"/>
          <p:nvPr/>
        </p:nvSpPr>
        <p:spPr>
          <a:xfrm>
            <a:off x="371880" y="1688123"/>
            <a:ext cx="6887049"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Variance is basically how much the data bounces up and down by. The more bouncy it is, the </a:t>
            </a:r>
            <a:r>
              <a:rPr lang="en-US" sz="2400" b="1" u="sng" dirty="0"/>
              <a:t>harder it is to predict or explain</a:t>
            </a:r>
          </a:p>
          <a:p>
            <a:endParaRPr lang="en-US" sz="2400" b="1" u="sng" dirty="0"/>
          </a:p>
          <a:p>
            <a:pPr marL="342900" indent="-342900">
              <a:buFont typeface="Arial" panose="020B0604020202020204" pitchFamily="34" charset="0"/>
              <a:buChar char="•"/>
            </a:pPr>
            <a:r>
              <a:rPr lang="en-US" sz="2400" dirty="0"/>
              <a:t>But amidst all that noise, bouncy data also contains signal (a.k.a. information</a:t>
            </a:r>
            <a:r>
              <a:rPr lang="en-US" dirty="0"/>
              <a:t>)</a:t>
            </a:r>
          </a:p>
          <a:p>
            <a:pPr marL="342900" indent="-342900">
              <a:buFont typeface="Arial" panose="020B0604020202020204" pitchFamily="34" charset="0"/>
              <a:buChar char="•"/>
            </a:pPr>
            <a:endParaRPr lang="en-US" sz="2400" b="1" u="sng" dirty="0"/>
          </a:p>
          <a:p>
            <a:pPr marL="342900" indent="-342900">
              <a:buFont typeface="Arial" panose="020B0604020202020204" pitchFamily="34" charset="0"/>
              <a:buChar char="•"/>
            </a:pPr>
            <a:r>
              <a:rPr lang="en-US" sz="2400" dirty="0"/>
              <a:t>bouncy data is both infinitely more interesting as the </a:t>
            </a:r>
            <a:r>
              <a:rPr lang="en-US" sz="2400" b="1" u="sng" dirty="0"/>
              <a:t>target variable of your model </a:t>
            </a:r>
            <a:r>
              <a:rPr lang="en-US" sz="2400" dirty="0"/>
              <a:t>and infinitely more useful as a </a:t>
            </a:r>
            <a:r>
              <a:rPr lang="en-US" sz="2400" b="1" u="sng" dirty="0"/>
              <a:t>feature variable inside your model</a:t>
            </a:r>
            <a:endParaRPr lang="en-IN" sz="2400" b="1" u="sng" dirty="0"/>
          </a:p>
        </p:txBody>
      </p:sp>
    </p:spTree>
    <p:extLst>
      <p:ext uri="{BB962C8B-B14F-4D97-AF65-F5344CB8AC3E}">
        <p14:creationId xmlns:p14="http://schemas.microsoft.com/office/powerpoint/2010/main" val="196466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7919864" cy="830997"/>
          </a:xfrm>
          <a:prstGeom prst="rect">
            <a:avLst/>
          </a:prstGeom>
        </p:spPr>
        <p:txBody>
          <a:bodyPr wrap="square">
            <a:spAutoFit/>
          </a:bodyPr>
          <a:lstStyle/>
          <a:p>
            <a:r>
              <a:rPr lang="en-US" sz="2400" b="1" dirty="0"/>
              <a:t>Step 01a: </a:t>
            </a:r>
            <a:r>
              <a:rPr lang="en-US" sz="2400" dirty="0"/>
              <a:t>Consider the two dimensional patterns (2, 1), (3, 5), (4, 3), (5, 6), (6, 7), (7, 8).</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292" y="3875112"/>
            <a:ext cx="4467225" cy="800100"/>
          </a:xfrm>
          <a:prstGeom prst="rect">
            <a:avLst/>
          </a:prstGeom>
        </p:spPr>
      </p:pic>
    </p:spTree>
    <p:extLst>
      <p:ext uri="{BB962C8B-B14F-4D97-AF65-F5344CB8AC3E}">
        <p14:creationId xmlns:p14="http://schemas.microsoft.com/office/powerpoint/2010/main" val="4036847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7919864" cy="461665"/>
          </a:xfrm>
          <a:prstGeom prst="rect">
            <a:avLst/>
          </a:prstGeom>
        </p:spPr>
        <p:txBody>
          <a:bodyPr wrap="square">
            <a:spAutoFit/>
          </a:bodyPr>
          <a:lstStyle/>
          <a:p>
            <a:r>
              <a:rPr lang="en-US" sz="2400" b="1" dirty="0"/>
              <a:t>Step 01b: </a:t>
            </a:r>
            <a:r>
              <a:rPr lang="en-US" sz="2400" dirty="0"/>
              <a:t>Calculate the mean vector (µ)</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973" y="2646813"/>
            <a:ext cx="4467225" cy="800100"/>
          </a:xfrm>
          <a:prstGeom prst="rect">
            <a:avLst/>
          </a:prstGeom>
        </p:spPr>
      </p:pic>
      <p:sp>
        <p:nvSpPr>
          <p:cNvPr id="3" name="Rectangle 2"/>
          <p:cNvSpPr/>
          <p:nvPr/>
        </p:nvSpPr>
        <p:spPr>
          <a:xfrm>
            <a:off x="1514973" y="3763208"/>
            <a:ext cx="6096000" cy="923330"/>
          </a:xfrm>
          <a:prstGeom prst="rect">
            <a:avLst/>
          </a:prstGeom>
        </p:spPr>
        <p:txBody>
          <a:bodyPr>
            <a:spAutoFit/>
          </a:bodyPr>
          <a:lstStyle/>
          <a:p>
            <a:r>
              <a:rPr lang="en-US" dirty="0"/>
              <a:t>Mean vector (µ)</a:t>
            </a:r>
          </a:p>
          <a:p>
            <a:r>
              <a:rPr lang="en-US" dirty="0"/>
              <a:t>= ((2 + 3 + 4 + 5 + 6 + 7) / 6, (1 + 5 + 3 + 6 + 7 + 8) / 6)</a:t>
            </a:r>
          </a:p>
          <a:p>
            <a:r>
              <a:rPr lang="en-US" dirty="0"/>
              <a:t>= (4.5, 5)</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019" y="5065101"/>
            <a:ext cx="2409825" cy="800100"/>
          </a:xfrm>
          <a:prstGeom prst="rect">
            <a:avLst/>
          </a:prstGeom>
        </p:spPr>
      </p:pic>
    </p:spTree>
    <p:extLst>
      <p:ext uri="{BB962C8B-B14F-4D97-AF65-F5344CB8AC3E}">
        <p14:creationId xmlns:p14="http://schemas.microsoft.com/office/powerpoint/2010/main" val="1240006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8371638" cy="461665"/>
          </a:xfrm>
          <a:prstGeom prst="rect">
            <a:avLst/>
          </a:prstGeom>
        </p:spPr>
        <p:txBody>
          <a:bodyPr wrap="square">
            <a:spAutoFit/>
          </a:bodyPr>
          <a:lstStyle/>
          <a:p>
            <a:r>
              <a:rPr lang="en-US" sz="2400" b="1" dirty="0"/>
              <a:t>Step 01c: </a:t>
            </a:r>
            <a:r>
              <a:rPr lang="en-US" sz="2400" dirty="0"/>
              <a:t>Subtract mean vector (µ) from the given feature vectors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029" y="2488665"/>
            <a:ext cx="4467225" cy="800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312" y="3523976"/>
            <a:ext cx="2409825" cy="800100"/>
          </a:xfrm>
          <a:prstGeom prst="rect">
            <a:avLst/>
          </a:prstGeom>
        </p:spPr>
      </p:pic>
      <p:sp>
        <p:nvSpPr>
          <p:cNvPr id="7" name="Rectangle 6"/>
          <p:cNvSpPr/>
          <p:nvPr/>
        </p:nvSpPr>
        <p:spPr>
          <a:xfrm>
            <a:off x="1642281" y="3446913"/>
            <a:ext cx="6096000" cy="1754326"/>
          </a:xfrm>
          <a:prstGeom prst="rect">
            <a:avLst/>
          </a:prstGeom>
        </p:spPr>
        <p:txBody>
          <a:bodyPr>
            <a:spAutoFit/>
          </a:bodyPr>
          <a:lstStyle/>
          <a:p>
            <a:pPr>
              <a:buFont typeface="Arial" panose="020B0604020202020204" pitchFamily="34" charset="0"/>
              <a:buChar char="•"/>
            </a:pPr>
            <a:r>
              <a:rPr lang="en-US" dirty="0"/>
              <a:t>x</a:t>
            </a:r>
            <a:r>
              <a:rPr lang="en-US" baseline="-25000" dirty="0"/>
              <a:t>1</a:t>
            </a:r>
            <a:r>
              <a:rPr lang="en-US" dirty="0"/>
              <a:t> – µ = (2 – 4.5, 1 – 5) = (-2.5, -4)</a:t>
            </a:r>
          </a:p>
          <a:p>
            <a:pPr>
              <a:buFont typeface="Arial" panose="020B0604020202020204" pitchFamily="34" charset="0"/>
              <a:buChar char="•"/>
            </a:pPr>
            <a:r>
              <a:rPr lang="en-US" dirty="0"/>
              <a:t>x</a:t>
            </a:r>
            <a:r>
              <a:rPr lang="en-US" baseline="-25000" dirty="0"/>
              <a:t>2</a:t>
            </a:r>
            <a:r>
              <a:rPr lang="en-US" dirty="0"/>
              <a:t> – µ = (3 – 4.5, 5 – 5) = (-1.5, 0)</a:t>
            </a:r>
          </a:p>
          <a:p>
            <a:pPr>
              <a:buFont typeface="Arial" panose="020B0604020202020204" pitchFamily="34" charset="0"/>
              <a:buChar char="•"/>
            </a:pPr>
            <a:r>
              <a:rPr lang="en-US" dirty="0"/>
              <a:t>x</a:t>
            </a:r>
            <a:r>
              <a:rPr lang="en-US" baseline="-25000" dirty="0"/>
              <a:t>3</a:t>
            </a:r>
            <a:r>
              <a:rPr lang="en-US" dirty="0"/>
              <a:t> – µ = (4 – 4.5, 3 – 5) = (-0.5, -2)</a:t>
            </a:r>
          </a:p>
          <a:p>
            <a:pPr>
              <a:buFont typeface="Arial" panose="020B0604020202020204" pitchFamily="34" charset="0"/>
              <a:buChar char="•"/>
            </a:pPr>
            <a:r>
              <a:rPr lang="en-US" dirty="0"/>
              <a:t>x</a:t>
            </a:r>
            <a:r>
              <a:rPr lang="en-US" baseline="-25000" dirty="0"/>
              <a:t>4</a:t>
            </a:r>
            <a:r>
              <a:rPr lang="en-US" dirty="0"/>
              <a:t> – µ = (5 – 4.5, 6 – 5) = (0.5, 1)</a:t>
            </a:r>
          </a:p>
          <a:p>
            <a:pPr>
              <a:buFont typeface="Arial" panose="020B0604020202020204" pitchFamily="34" charset="0"/>
              <a:buChar char="•"/>
            </a:pPr>
            <a:r>
              <a:rPr lang="en-US" dirty="0"/>
              <a:t>x</a:t>
            </a:r>
            <a:r>
              <a:rPr lang="en-US" baseline="-25000" dirty="0"/>
              <a:t>5</a:t>
            </a:r>
            <a:r>
              <a:rPr lang="en-US" dirty="0"/>
              <a:t> – µ = (6 – 4.5, 7 – 5) = (1.5, 2)</a:t>
            </a:r>
          </a:p>
          <a:p>
            <a:pPr>
              <a:buFont typeface="Arial" panose="020B0604020202020204" pitchFamily="34" charset="0"/>
              <a:buChar char="•"/>
            </a:pPr>
            <a:r>
              <a:rPr lang="en-US" dirty="0"/>
              <a:t>x</a:t>
            </a:r>
            <a:r>
              <a:rPr lang="en-US" baseline="-25000" dirty="0"/>
              <a:t>6</a:t>
            </a:r>
            <a:r>
              <a:rPr lang="en-US" dirty="0"/>
              <a:t> – µ = (7 – 4.5, 8 – 5) = (2.5, 3)</a:t>
            </a:r>
          </a:p>
        </p:txBody>
      </p:sp>
      <p:sp>
        <p:nvSpPr>
          <p:cNvPr id="9" name="Rectangle 8"/>
          <p:cNvSpPr/>
          <p:nvPr/>
        </p:nvSpPr>
        <p:spPr>
          <a:xfrm>
            <a:off x="218957" y="5359387"/>
            <a:ext cx="5121274" cy="369332"/>
          </a:xfrm>
          <a:prstGeom prst="rect">
            <a:avLst/>
          </a:prstGeom>
        </p:spPr>
        <p:txBody>
          <a:bodyPr wrap="none">
            <a:spAutoFit/>
          </a:bodyPr>
          <a:lstStyle/>
          <a:p>
            <a:r>
              <a:rPr lang="en-US" dirty="0"/>
              <a:t>Feature vectors (x</a:t>
            </a:r>
            <a:r>
              <a:rPr lang="en-US" baseline="-25000" dirty="0"/>
              <a:t>i</a:t>
            </a:r>
            <a:r>
              <a:rPr lang="en-US" dirty="0"/>
              <a:t>) after subtracting mean vector (µ)</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7618" y="5886867"/>
            <a:ext cx="4505325" cy="800100"/>
          </a:xfrm>
          <a:prstGeom prst="rect">
            <a:avLst/>
          </a:prstGeom>
        </p:spPr>
      </p:pic>
    </p:spTree>
    <p:extLst>
      <p:ext uri="{BB962C8B-B14F-4D97-AF65-F5344CB8AC3E}">
        <p14:creationId xmlns:p14="http://schemas.microsoft.com/office/powerpoint/2010/main" val="419830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8371638" cy="461665"/>
          </a:xfrm>
          <a:prstGeom prst="rect">
            <a:avLst/>
          </a:prstGeom>
        </p:spPr>
        <p:txBody>
          <a:bodyPr wrap="square">
            <a:spAutoFit/>
          </a:bodyPr>
          <a:lstStyle/>
          <a:p>
            <a:r>
              <a:rPr lang="en-US" sz="2400" b="1" dirty="0"/>
              <a:t>Step 02: </a:t>
            </a:r>
            <a:r>
              <a:rPr lang="en-US" sz="2400" dirty="0"/>
              <a:t>Calculate the covariance matrix</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047" y="2713701"/>
            <a:ext cx="4791075" cy="1266825"/>
          </a:xfrm>
          <a:prstGeom prst="rect">
            <a:avLst/>
          </a:prstGeom>
        </p:spPr>
      </p:pic>
    </p:spTree>
    <p:extLst>
      <p:ext uri="{BB962C8B-B14F-4D97-AF65-F5344CB8AC3E}">
        <p14:creationId xmlns:p14="http://schemas.microsoft.com/office/powerpoint/2010/main" val="3507794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0" y="1868853"/>
            <a:ext cx="8371638" cy="461665"/>
          </a:xfrm>
          <a:prstGeom prst="rect">
            <a:avLst/>
          </a:prstGeom>
        </p:spPr>
        <p:txBody>
          <a:bodyPr wrap="square">
            <a:spAutoFit/>
          </a:bodyPr>
          <a:lstStyle/>
          <a:p>
            <a:r>
              <a:rPr lang="en-US" sz="2400" b="1" dirty="0"/>
              <a:t>Step 02: </a:t>
            </a:r>
            <a:r>
              <a:rPr lang="en-US" sz="2400" dirty="0"/>
              <a:t>Calculate the covariance matrix</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438" y="1513221"/>
            <a:ext cx="3011306" cy="8061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 y="2389432"/>
            <a:ext cx="5084626" cy="410526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6419" y="252240"/>
            <a:ext cx="4505325" cy="800100"/>
          </a:xfrm>
          <a:prstGeom prst="rect">
            <a:avLst/>
          </a:prstGeom>
        </p:spPr>
      </p:pic>
      <p:sp>
        <p:nvSpPr>
          <p:cNvPr id="5" name="Rectangle 4"/>
          <p:cNvSpPr/>
          <p:nvPr/>
        </p:nvSpPr>
        <p:spPr>
          <a:xfrm>
            <a:off x="5280438" y="2626181"/>
            <a:ext cx="3208469" cy="1754326"/>
          </a:xfrm>
          <a:prstGeom prst="rect">
            <a:avLst/>
          </a:prstGeom>
        </p:spPr>
        <p:txBody>
          <a:bodyPr wrap="square">
            <a:spAutoFit/>
          </a:bodyPr>
          <a:lstStyle/>
          <a:p>
            <a:r>
              <a:rPr lang="en-US" dirty="0"/>
              <a:t>Covariance matrix</a:t>
            </a:r>
          </a:p>
          <a:p>
            <a:r>
              <a:rPr lang="en-US" dirty="0"/>
              <a:t>= (m</a:t>
            </a:r>
            <a:r>
              <a:rPr lang="en-US" baseline="-25000" dirty="0"/>
              <a:t>1</a:t>
            </a:r>
            <a:r>
              <a:rPr lang="en-US" dirty="0"/>
              <a:t> + m</a:t>
            </a:r>
            <a:r>
              <a:rPr lang="en-US" baseline="-25000" dirty="0"/>
              <a:t>2</a:t>
            </a:r>
            <a:r>
              <a:rPr lang="en-US" dirty="0"/>
              <a:t> + m</a:t>
            </a:r>
            <a:r>
              <a:rPr lang="en-US" baseline="-25000" dirty="0"/>
              <a:t>3</a:t>
            </a:r>
            <a:r>
              <a:rPr lang="en-US" dirty="0"/>
              <a:t> + m</a:t>
            </a:r>
            <a:r>
              <a:rPr lang="en-US" baseline="-25000" dirty="0"/>
              <a:t>4</a:t>
            </a:r>
            <a:r>
              <a:rPr lang="en-US" dirty="0"/>
              <a:t> + m</a:t>
            </a:r>
            <a:r>
              <a:rPr lang="en-US" baseline="-25000" dirty="0"/>
              <a:t>5</a:t>
            </a:r>
            <a:r>
              <a:rPr lang="en-US" dirty="0"/>
              <a:t> + m</a:t>
            </a:r>
            <a:r>
              <a:rPr lang="en-US" baseline="-25000" dirty="0"/>
              <a:t>6</a:t>
            </a:r>
            <a:r>
              <a:rPr lang="en-US" dirty="0"/>
              <a:t>) / 6</a:t>
            </a:r>
          </a:p>
          <a:p>
            <a:r>
              <a:rPr lang="en-US" dirty="0"/>
              <a:t> </a:t>
            </a:r>
          </a:p>
          <a:p>
            <a:r>
              <a:rPr lang="en-US" dirty="0"/>
              <a:t>On adding the above matrices and dividing by 6, we get-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0460" y="4378904"/>
            <a:ext cx="2871277" cy="1962150"/>
          </a:xfrm>
          <a:prstGeom prst="rect">
            <a:avLst/>
          </a:prstGeom>
        </p:spPr>
      </p:pic>
    </p:spTree>
    <p:extLst>
      <p:ext uri="{BB962C8B-B14F-4D97-AF65-F5344CB8AC3E}">
        <p14:creationId xmlns:p14="http://schemas.microsoft.com/office/powerpoint/2010/main" val="3199679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830997"/>
          </a:xfrm>
          <a:prstGeom prst="rect">
            <a:avLst/>
          </a:prstGeom>
        </p:spPr>
        <p:txBody>
          <a:bodyPr wrap="square">
            <a:spAutoFit/>
          </a:bodyPr>
          <a:lstStyle/>
          <a:p>
            <a:r>
              <a:rPr lang="en-US" sz="2400" b="1" dirty="0"/>
              <a:t>Step 03: </a:t>
            </a:r>
            <a:r>
              <a:rPr lang="en-US" sz="2400" dirty="0"/>
              <a:t>Calculate the </a:t>
            </a:r>
            <a:r>
              <a:rPr lang="en-US" sz="2400" dirty="0" err="1"/>
              <a:t>eigen</a:t>
            </a:r>
            <a:r>
              <a:rPr lang="en-US" sz="2400" dirty="0"/>
              <a:t> values and </a:t>
            </a:r>
            <a:r>
              <a:rPr lang="en-US" sz="2400" dirty="0" err="1"/>
              <a:t>eigen</a:t>
            </a:r>
            <a:r>
              <a:rPr lang="en-US" sz="2400" dirty="0"/>
              <a:t> vectors of the covariance matrix</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467" y="1731956"/>
            <a:ext cx="2871277" cy="19621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80" y="2602812"/>
            <a:ext cx="3352800" cy="1952625"/>
          </a:xfrm>
          <a:prstGeom prst="rect">
            <a:avLst/>
          </a:prstGeom>
        </p:spPr>
      </p:pic>
      <p:sp>
        <p:nvSpPr>
          <p:cNvPr id="12" name="Rectangle 11"/>
          <p:cNvSpPr/>
          <p:nvPr/>
        </p:nvSpPr>
        <p:spPr>
          <a:xfrm>
            <a:off x="227085" y="4607113"/>
            <a:ext cx="4890825" cy="1938992"/>
          </a:xfrm>
          <a:prstGeom prst="rect">
            <a:avLst/>
          </a:prstGeom>
        </p:spPr>
        <p:txBody>
          <a:bodyPr wrap="square">
            <a:spAutoFit/>
          </a:bodyPr>
          <a:lstStyle/>
          <a:p>
            <a:r>
              <a:rPr lang="en-US" sz="2400" dirty="0"/>
              <a:t>From here,</a:t>
            </a:r>
          </a:p>
          <a:p>
            <a:r>
              <a:rPr lang="en-US" sz="2400" dirty="0"/>
              <a:t>(2.92 – λ)(5.67 – λ) – (3.67 x 3.67) = 0</a:t>
            </a:r>
          </a:p>
          <a:p>
            <a:r>
              <a:rPr lang="en-US" sz="2400" dirty="0"/>
              <a:t>16.56 – 2.92λ – 5.67λ + λ</a:t>
            </a:r>
            <a:r>
              <a:rPr lang="en-US" sz="2400" baseline="30000" dirty="0"/>
              <a:t>2</a:t>
            </a:r>
            <a:r>
              <a:rPr lang="en-US" sz="2400" dirty="0"/>
              <a:t> – 13.47 = 0</a:t>
            </a:r>
          </a:p>
          <a:p>
            <a:r>
              <a:rPr lang="en-US" sz="2400" dirty="0"/>
              <a:t>λ</a:t>
            </a:r>
            <a:r>
              <a:rPr lang="en-US" sz="2400" baseline="30000" dirty="0"/>
              <a:t>2</a:t>
            </a:r>
            <a:r>
              <a:rPr lang="en-US" sz="2400" dirty="0"/>
              <a:t> – 8.59λ + 3.09 = 0</a:t>
            </a:r>
          </a:p>
          <a:p>
            <a:r>
              <a:rPr lang="en-US" sz="2400" dirty="0"/>
              <a:t> </a:t>
            </a:r>
          </a:p>
        </p:txBody>
      </p:sp>
      <p:sp>
        <p:nvSpPr>
          <p:cNvPr id="13" name="Rectangle 12"/>
          <p:cNvSpPr/>
          <p:nvPr/>
        </p:nvSpPr>
        <p:spPr>
          <a:xfrm>
            <a:off x="5117910" y="4555437"/>
            <a:ext cx="4094329" cy="1569660"/>
          </a:xfrm>
          <a:prstGeom prst="rect">
            <a:avLst/>
          </a:prstGeom>
        </p:spPr>
        <p:txBody>
          <a:bodyPr wrap="square">
            <a:spAutoFit/>
          </a:bodyPr>
          <a:lstStyle/>
          <a:p>
            <a:r>
              <a:rPr lang="en-US" sz="2400" dirty="0"/>
              <a:t>Solving this quadratic equation, </a:t>
            </a:r>
          </a:p>
          <a:p>
            <a:r>
              <a:rPr lang="en-US" sz="2400" dirty="0"/>
              <a:t>we get λ = 8.22, 0.38</a:t>
            </a:r>
          </a:p>
          <a:p>
            <a:r>
              <a:rPr lang="en-US" sz="2400" dirty="0"/>
              <a:t>Thus, two </a:t>
            </a:r>
            <a:r>
              <a:rPr lang="en-US" sz="2400" dirty="0" err="1"/>
              <a:t>eigen</a:t>
            </a:r>
            <a:r>
              <a:rPr lang="en-US" sz="2400" dirty="0"/>
              <a:t> values are</a:t>
            </a:r>
          </a:p>
          <a:p>
            <a:r>
              <a:rPr lang="en-US" sz="2400" dirty="0"/>
              <a:t> λ</a:t>
            </a:r>
            <a:r>
              <a:rPr lang="en-US" sz="2400" baseline="-25000" dirty="0"/>
              <a:t>1</a:t>
            </a:r>
            <a:r>
              <a:rPr lang="en-US" sz="2400" dirty="0"/>
              <a:t> = 8.22 and λ</a:t>
            </a:r>
            <a:r>
              <a:rPr lang="en-US" sz="2400" baseline="-25000" dirty="0"/>
              <a:t>2</a:t>
            </a:r>
            <a:r>
              <a:rPr lang="en-US" sz="2400" dirty="0"/>
              <a:t> = 0.38.</a:t>
            </a:r>
          </a:p>
        </p:txBody>
      </p:sp>
    </p:spTree>
    <p:extLst>
      <p:ext uri="{BB962C8B-B14F-4D97-AF65-F5344CB8AC3E}">
        <p14:creationId xmlns:p14="http://schemas.microsoft.com/office/powerpoint/2010/main" val="1324665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830997"/>
          </a:xfrm>
          <a:prstGeom prst="rect">
            <a:avLst/>
          </a:prstGeom>
        </p:spPr>
        <p:txBody>
          <a:bodyPr wrap="square">
            <a:spAutoFit/>
          </a:bodyPr>
          <a:lstStyle/>
          <a:p>
            <a:r>
              <a:rPr lang="en-US" sz="2400" b="1" dirty="0"/>
              <a:t>Step 03: </a:t>
            </a:r>
            <a:r>
              <a:rPr lang="en-US" sz="2400" dirty="0"/>
              <a:t>Calculate the </a:t>
            </a:r>
            <a:r>
              <a:rPr lang="en-US" sz="2400" dirty="0" err="1"/>
              <a:t>eigen</a:t>
            </a:r>
            <a:r>
              <a:rPr lang="en-US" sz="2400" dirty="0"/>
              <a:t> values and </a:t>
            </a:r>
            <a:r>
              <a:rPr lang="en-US" sz="2400" dirty="0" err="1"/>
              <a:t>eigen</a:t>
            </a:r>
            <a:r>
              <a:rPr lang="en-US" sz="2400" dirty="0"/>
              <a:t> vectors of the covariance matrix</a:t>
            </a:r>
          </a:p>
        </p:txBody>
      </p:sp>
      <p:sp>
        <p:nvSpPr>
          <p:cNvPr id="3" name="Rectangle 2"/>
          <p:cNvSpPr/>
          <p:nvPr/>
        </p:nvSpPr>
        <p:spPr>
          <a:xfrm>
            <a:off x="393110" y="2147455"/>
            <a:ext cx="8286865" cy="4154984"/>
          </a:xfrm>
          <a:prstGeom prst="rect">
            <a:avLst/>
          </a:prstGeom>
        </p:spPr>
        <p:txBody>
          <a:bodyPr wrap="square">
            <a:spAutoFit/>
          </a:bodyPr>
          <a:lstStyle/>
          <a:p>
            <a:pPr marL="285750" indent="-285750">
              <a:buFont typeface="Arial" panose="020B0604020202020204" pitchFamily="34" charset="0"/>
              <a:buChar char="•"/>
            </a:pPr>
            <a:r>
              <a:rPr lang="en-US" sz="2400" dirty="0"/>
              <a:t>Eigen vector corresponding to the greatest </a:t>
            </a:r>
            <a:r>
              <a:rPr lang="en-US" sz="2400" dirty="0" err="1"/>
              <a:t>eigen</a:t>
            </a:r>
            <a:r>
              <a:rPr lang="en-US" sz="2400" dirty="0"/>
              <a:t> value is the principal component (PC1) for the given data set.</a:t>
            </a:r>
          </a:p>
          <a:p>
            <a:pPr marL="285750" indent="-285750">
              <a:buFont typeface="Arial" panose="020B0604020202020204" pitchFamily="34" charset="0"/>
              <a:buChar char="•"/>
            </a:pPr>
            <a:r>
              <a:rPr lang="en-US" sz="2400" dirty="0"/>
              <a:t>So, we find the </a:t>
            </a:r>
            <a:r>
              <a:rPr lang="en-US" sz="2400" dirty="0" err="1"/>
              <a:t>eigen</a:t>
            </a:r>
            <a:r>
              <a:rPr lang="en-US" sz="2400" dirty="0"/>
              <a:t> vector corresponding to </a:t>
            </a:r>
            <a:r>
              <a:rPr lang="en-US" sz="2400" dirty="0" err="1"/>
              <a:t>eigen</a:t>
            </a:r>
            <a:r>
              <a:rPr lang="en-US" sz="2400" dirty="0"/>
              <a:t> value λ</a:t>
            </a:r>
            <a:r>
              <a:rPr lang="en-US" sz="2400" baseline="-25000" dirty="0"/>
              <a:t>1</a:t>
            </a:r>
            <a:r>
              <a:rPr lang="en-US" sz="2400" dirty="0"/>
              <a:t>.</a:t>
            </a:r>
          </a:p>
          <a:p>
            <a:pPr marL="285750" indent="-285750">
              <a:buFont typeface="Arial" panose="020B0604020202020204" pitchFamily="34" charset="0"/>
              <a:buChar char="•"/>
            </a:pPr>
            <a:r>
              <a:rPr lang="en-US" sz="2400" dirty="0"/>
              <a:t>We use the following equation to find the </a:t>
            </a:r>
            <a:r>
              <a:rPr lang="en-US" sz="2400" dirty="0" err="1"/>
              <a:t>eigen</a:t>
            </a:r>
            <a:r>
              <a:rPr lang="en-US" sz="2400" dirty="0"/>
              <a:t> vector-</a:t>
            </a:r>
          </a:p>
          <a:p>
            <a:pPr marL="285750" indent="-285750" algn="ctr">
              <a:buFont typeface="Arial" panose="020B0604020202020204" pitchFamily="34" charset="0"/>
              <a:buChar char="•"/>
            </a:pPr>
            <a:r>
              <a:rPr lang="en-US" sz="2400" dirty="0"/>
              <a:t>MX = </a:t>
            </a:r>
            <a:r>
              <a:rPr lang="en-US" sz="2400" dirty="0" err="1"/>
              <a:t>λX</a:t>
            </a:r>
            <a:endParaRPr lang="en-US" sz="2400" dirty="0"/>
          </a:p>
          <a:p>
            <a:pPr marL="285750" indent="-285750">
              <a:buFont typeface="Arial" panose="020B0604020202020204" pitchFamily="34" charset="0"/>
              <a:buChar char="•"/>
            </a:pPr>
            <a:r>
              <a:rPr lang="en-US" sz="2400" dirty="0"/>
              <a:t>where</a:t>
            </a:r>
          </a:p>
          <a:p>
            <a:pPr lvl="1">
              <a:buFont typeface="Arial" panose="020B0604020202020204" pitchFamily="34" charset="0"/>
              <a:buChar char="•"/>
            </a:pPr>
            <a:r>
              <a:rPr lang="en-US" sz="2400" dirty="0"/>
              <a:t>M = Covariance Matrix</a:t>
            </a:r>
          </a:p>
          <a:p>
            <a:pPr lvl="1">
              <a:buFont typeface="Arial" panose="020B0604020202020204" pitchFamily="34" charset="0"/>
              <a:buChar char="•"/>
            </a:pPr>
            <a:r>
              <a:rPr lang="en-US" sz="2400" dirty="0"/>
              <a:t>X = Eigen vector</a:t>
            </a:r>
          </a:p>
          <a:p>
            <a:pPr lvl="1">
              <a:buFont typeface="Arial" panose="020B0604020202020204" pitchFamily="34" charset="0"/>
              <a:buChar char="•"/>
            </a:pPr>
            <a:r>
              <a:rPr lang="en-US" sz="2400" dirty="0"/>
              <a:t>λ = Eigen value</a:t>
            </a:r>
          </a:p>
          <a:p>
            <a:endParaRPr lang="en-US" sz="2400" dirty="0"/>
          </a:p>
          <a:p>
            <a:pPr marL="285750" indent="-285750">
              <a:buFont typeface="Arial" panose="020B0604020202020204" pitchFamily="34" charset="0"/>
              <a:buChar char="•"/>
            </a:pPr>
            <a:r>
              <a:rPr lang="en-US" sz="2400" dirty="0"/>
              <a:t>Substituting the values in the above equation, we get-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50" y="4620975"/>
            <a:ext cx="3657600" cy="809625"/>
          </a:xfrm>
          <a:prstGeom prst="rect">
            <a:avLst/>
          </a:prstGeom>
        </p:spPr>
      </p:pic>
    </p:spTree>
    <p:extLst>
      <p:ext uri="{BB962C8B-B14F-4D97-AF65-F5344CB8AC3E}">
        <p14:creationId xmlns:p14="http://schemas.microsoft.com/office/powerpoint/2010/main" val="3351275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830997"/>
          </a:xfrm>
          <a:prstGeom prst="rect">
            <a:avLst/>
          </a:prstGeom>
        </p:spPr>
        <p:txBody>
          <a:bodyPr wrap="square">
            <a:spAutoFit/>
          </a:bodyPr>
          <a:lstStyle/>
          <a:p>
            <a:r>
              <a:rPr lang="en-US" sz="2400" b="1" dirty="0"/>
              <a:t>Step 03: </a:t>
            </a:r>
            <a:r>
              <a:rPr lang="en-US" sz="2400" dirty="0"/>
              <a:t>Calculate the </a:t>
            </a:r>
            <a:r>
              <a:rPr lang="en-US" sz="2400" dirty="0" err="1"/>
              <a:t>eigen</a:t>
            </a:r>
            <a:r>
              <a:rPr lang="en-US" sz="2400" dirty="0"/>
              <a:t> values and </a:t>
            </a:r>
            <a:r>
              <a:rPr lang="en-US" sz="2400" dirty="0" err="1"/>
              <a:t>eigen</a:t>
            </a:r>
            <a:r>
              <a:rPr lang="en-US" sz="2400" dirty="0"/>
              <a:t> vectors of the covariance matrix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877" y="2464628"/>
            <a:ext cx="3657600" cy="809625"/>
          </a:xfrm>
          <a:prstGeom prst="rect">
            <a:avLst/>
          </a:prstGeom>
        </p:spPr>
      </p:pic>
      <p:sp>
        <p:nvSpPr>
          <p:cNvPr id="5" name="Rectangle 4"/>
          <p:cNvSpPr/>
          <p:nvPr/>
        </p:nvSpPr>
        <p:spPr>
          <a:xfrm>
            <a:off x="536812" y="3591426"/>
            <a:ext cx="6096000" cy="2862322"/>
          </a:xfrm>
          <a:prstGeom prst="rect">
            <a:avLst/>
          </a:prstGeom>
        </p:spPr>
        <p:txBody>
          <a:bodyPr>
            <a:spAutoFit/>
          </a:bodyPr>
          <a:lstStyle/>
          <a:p>
            <a:r>
              <a:rPr lang="en-US" dirty="0"/>
              <a:t>Solving these, we get-</a:t>
            </a:r>
          </a:p>
          <a:p>
            <a:r>
              <a:rPr lang="en-US" dirty="0"/>
              <a:t>2.92X</a:t>
            </a:r>
            <a:r>
              <a:rPr lang="en-US" baseline="-25000" dirty="0"/>
              <a:t>1</a:t>
            </a:r>
            <a:r>
              <a:rPr lang="en-US" dirty="0"/>
              <a:t> + 3.67X</a:t>
            </a:r>
            <a:r>
              <a:rPr lang="en-US" baseline="-25000" dirty="0"/>
              <a:t>2</a:t>
            </a:r>
            <a:r>
              <a:rPr lang="en-US" dirty="0"/>
              <a:t> = 8.22X</a:t>
            </a:r>
            <a:r>
              <a:rPr lang="en-US" baseline="-25000" dirty="0"/>
              <a:t>1</a:t>
            </a:r>
            <a:endParaRPr lang="en-US" dirty="0"/>
          </a:p>
          <a:p>
            <a:r>
              <a:rPr lang="en-US" dirty="0"/>
              <a:t>3.67X</a:t>
            </a:r>
            <a:r>
              <a:rPr lang="en-US" baseline="-25000" dirty="0"/>
              <a:t>1</a:t>
            </a:r>
            <a:r>
              <a:rPr lang="en-US" dirty="0"/>
              <a:t> + 5.67X</a:t>
            </a:r>
            <a:r>
              <a:rPr lang="en-US" baseline="-25000" dirty="0"/>
              <a:t>2</a:t>
            </a:r>
            <a:r>
              <a:rPr lang="en-US" dirty="0"/>
              <a:t> = 8.22X</a:t>
            </a:r>
            <a:r>
              <a:rPr lang="en-US" baseline="-25000" dirty="0"/>
              <a:t>2</a:t>
            </a:r>
            <a:endParaRPr lang="en-US" dirty="0"/>
          </a:p>
          <a:p>
            <a:r>
              <a:rPr lang="en-US" dirty="0"/>
              <a:t> </a:t>
            </a:r>
          </a:p>
          <a:p>
            <a:r>
              <a:rPr lang="en-US" dirty="0"/>
              <a:t>On simplification, we get-</a:t>
            </a:r>
          </a:p>
          <a:p>
            <a:r>
              <a:rPr lang="en-US" dirty="0"/>
              <a:t>5.3X</a:t>
            </a:r>
            <a:r>
              <a:rPr lang="en-US" baseline="-25000" dirty="0"/>
              <a:t>1</a:t>
            </a:r>
            <a:r>
              <a:rPr lang="en-US" dirty="0"/>
              <a:t> = 3.67X</a:t>
            </a:r>
            <a:r>
              <a:rPr lang="en-US" baseline="-25000" dirty="0"/>
              <a:t>2</a:t>
            </a:r>
            <a:r>
              <a:rPr lang="en-US" dirty="0"/>
              <a:t>       ………(1)</a:t>
            </a:r>
          </a:p>
          <a:p>
            <a:r>
              <a:rPr lang="en-US" dirty="0"/>
              <a:t>3.67X</a:t>
            </a:r>
            <a:r>
              <a:rPr lang="en-US" baseline="-25000" dirty="0"/>
              <a:t>1</a:t>
            </a:r>
            <a:r>
              <a:rPr lang="en-US" dirty="0"/>
              <a:t> = 2.55X</a:t>
            </a:r>
            <a:r>
              <a:rPr lang="en-US" baseline="-25000" dirty="0"/>
              <a:t>2</a:t>
            </a:r>
            <a:r>
              <a:rPr lang="en-US" dirty="0"/>
              <a:t>     ………(2)</a:t>
            </a:r>
          </a:p>
          <a:p>
            <a:r>
              <a:rPr lang="en-US" dirty="0"/>
              <a:t> </a:t>
            </a:r>
          </a:p>
          <a:p>
            <a:r>
              <a:rPr lang="en-US" dirty="0"/>
              <a:t>From (1) and (2), </a:t>
            </a:r>
            <a:r>
              <a:rPr lang="en-US" b="1" dirty="0">
                <a:solidFill>
                  <a:srgbClr val="000080"/>
                </a:solidFill>
              </a:rPr>
              <a:t>X</a:t>
            </a:r>
            <a:r>
              <a:rPr lang="en-US" b="1" baseline="-25000" dirty="0">
                <a:solidFill>
                  <a:srgbClr val="000080"/>
                </a:solidFill>
              </a:rPr>
              <a:t>1</a:t>
            </a:r>
            <a:r>
              <a:rPr lang="en-US" b="1" dirty="0">
                <a:solidFill>
                  <a:srgbClr val="000080"/>
                </a:solidFill>
              </a:rPr>
              <a:t> = 0.69X</a:t>
            </a:r>
            <a:r>
              <a:rPr lang="en-US" b="1" baseline="-25000" dirty="0">
                <a:solidFill>
                  <a:srgbClr val="000080"/>
                </a:solidFill>
              </a:rPr>
              <a:t>2</a:t>
            </a:r>
            <a:endParaRPr lang="en-US" dirty="0"/>
          </a:p>
          <a:p>
            <a:r>
              <a:rPr lang="en-US" dirty="0"/>
              <a:t>From (2), the </a:t>
            </a:r>
            <a:r>
              <a:rPr lang="en-US" dirty="0" err="1"/>
              <a:t>eigen</a:t>
            </a:r>
            <a:r>
              <a:rPr lang="en-US" dirty="0"/>
              <a:t> vector is-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630" y="5908770"/>
            <a:ext cx="3457575" cy="809625"/>
          </a:xfrm>
          <a:prstGeom prst="rect">
            <a:avLst/>
          </a:prstGeom>
        </p:spPr>
      </p:pic>
    </p:spTree>
    <p:extLst>
      <p:ext uri="{BB962C8B-B14F-4D97-AF65-F5344CB8AC3E}">
        <p14:creationId xmlns:p14="http://schemas.microsoft.com/office/powerpoint/2010/main" val="313955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830997"/>
          </a:xfrm>
          <a:prstGeom prst="rect">
            <a:avLst/>
          </a:prstGeom>
        </p:spPr>
        <p:txBody>
          <a:bodyPr wrap="square">
            <a:spAutoFit/>
          </a:bodyPr>
          <a:lstStyle/>
          <a:p>
            <a:r>
              <a:rPr lang="en-US" sz="2400" b="1" dirty="0"/>
              <a:t>Step 03: </a:t>
            </a:r>
            <a:r>
              <a:rPr lang="en-US" sz="2400" dirty="0"/>
              <a:t>Calculate the </a:t>
            </a:r>
            <a:r>
              <a:rPr lang="en-US" sz="2400" dirty="0" err="1"/>
              <a:t>eigen</a:t>
            </a:r>
            <a:r>
              <a:rPr lang="en-US" sz="2400" dirty="0"/>
              <a:t> values and </a:t>
            </a:r>
            <a:r>
              <a:rPr lang="en-US" sz="2400" dirty="0" err="1"/>
              <a:t>eigen</a:t>
            </a:r>
            <a:r>
              <a:rPr lang="en-US" sz="2400" dirty="0"/>
              <a:t> vectors of the covariance matrix</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034" y="2751232"/>
            <a:ext cx="4124325" cy="809625"/>
          </a:xfrm>
          <a:prstGeom prst="rect">
            <a:avLst/>
          </a:prstGeom>
        </p:spPr>
      </p:pic>
    </p:spTree>
    <p:extLst>
      <p:ext uri="{BB962C8B-B14F-4D97-AF65-F5344CB8AC3E}">
        <p14:creationId xmlns:p14="http://schemas.microsoft.com/office/powerpoint/2010/main" val="2826611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461665"/>
          </a:xfrm>
          <a:prstGeom prst="rect">
            <a:avLst/>
          </a:prstGeom>
        </p:spPr>
        <p:txBody>
          <a:bodyPr wrap="square">
            <a:spAutoFit/>
          </a:bodyPr>
          <a:lstStyle/>
          <a:p>
            <a:r>
              <a:rPr lang="en-US" sz="2400" b="1" dirty="0"/>
              <a:t>Step 04: </a:t>
            </a:r>
            <a:r>
              <a:rPr lang="en-US" sz="2400" dirty="0"/>
              <a:t>Projecting the data points onto the new subspace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246" y="2132036"/>
            <a:ext cx="5153025" cy="4286250"/>
          </a:xfrm>
          <a:prstGeom prst="rect">
            <a:avLst/>
          </a:prstGeom>
        </p:spPr>
      </p:pic>
    </p:spTree>
    <p:extLst>
      <p:ext uri="{BB962C8B-B14F-4D97-AF65-F5344CB8AC3E}">
        <p14:creationId xmlns:p14="http://schemas.microsoft.com/office/powerpoint/2010/main" val="2934212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39CA646C-09D8-4D70-95C1-7770521F6C3D}"/>
              </a:ext>
            </a:extLst>
          </p:cNvPr>
          <p:cNvSpPr txBox="1"/>
          <p:nvPr/>
        </p:nvSpPr>
        <p:spPr>
          <a:xfrm>
            <a:off x="393111" y="1688123"/>
            <a:ext cx="8680551" cy="26776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Arial" panose="020B0604020202020204" pitchFamily="34" charset="0"/>
              <a:buChar char="•"/>
            </a:pPr>
            <a:r>
              <a:rPr lang="en-IN" sz="2400" dirty="0"/>
              <a:t>Enemy:  </a:t>
            </a:r>
            <a:r>
              <a:rPr lang="en-IN" sz="2400" b="1" dirty="0"/>
              <a:t>Target variable variance </a:t>
            </a:r>
            <a:r>
              <a:rPr lang="en-IN" sz="2400" dirty="0"/>
              <a:t>makes it harder to </a:t>
            </a:r>
            <a:r>
              <a:rPr lang="en-IN" sz="2400" b="1" u="sng" dirty="0"/>
              <a:t>predict</a:t>
            </a:r>
            <a:r>
              <a:rPr lang="en-IN" sz="2400" dirty="0"/>
              <a:t>  as the target variable creates </a:t>
            </a:r>
            <a:r>
              <a:rPr lang="en-IN" sz="2400" b="1" u="sng" dirty="0"/>
              <a:t>uncertainty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Friend: To build a good model we need features with signals and when </a:t>
            </a:r>
            <a:r>
              <a:rPr lang="en-IN" sz="2400" b="1" u="sng" dirty="0"/>
              <a:t>features have non-zero co-variances we have features with signals</a:t>
            </a:r>
          </a:p>
          <a:p>
            <a:endParaRPr lang="en-IN" sz="2400" dirty="0"/>
          </a:p>
        </p:txBody>
      </p:sp>
      <p:sp>
        <p:nvSpPr>
          <p:cNvPr id="3" name="TextBox 2">
            <a:extLst>
              <a:ext uri="{FF2B5EF4-FFF2-40B4-BE49-F238E27FC236}">
                <a16:creationId xmlns="" xmlns:a16="http://schemas.microsoft.com/office/drawing/2014/main" id="{4D80616F-0C07-48A1-81C2-4832CE4EB712}"/>
              </a:ext>
            </a:extLst>
          </p:cNvPr>
          <p:cNvSpPr txBox="1"/>
          <p:nvPr/>
        </p:nvSpPr>
        <p:spPr>
          <a:xfrm>
            <a:off x="393111" y="4768948"/>
            <a:ext cx="8680551" cy="1938992"/>
          </a:xfrm>
          <a:prstGeom prst="rect">
            <a:avLst/>
          </a:prstGeom>
          <a:blipFill>
            <a:blip r:embed="rId3"/>
            <a:tile tx="0" ty="0" sx="100000" sy="100000" flip="none" algn="tl"/>
          </a:blipFill>
        </p:spPr>
        <p:txBody>
          <a:bodyPr wrap="square" rtlCol="0">
            <a:spAutoFit/>
          </a:bodyPr>
          <a:lstStyle/>
          <a:p>
            <a:pPr marL="342900" indent="-342900">
              <a:buFont typeface="Arial" panose="020B0604020202020204" pitchFamily="34" charset="0"/>
              <a:buChar char="•"/>
            </a:pPr>
            <a:r>
              <a:rPr lang="en-IN" sz="2400" dirty="0" smtClean="0"/>
              <a:t>Application: Working </a:t>
            </a:r>
            <a:r>
              <a:rPr lang="en-IN" sz="2400" dirty="0"/>
              <a:t>on molecular data to predict toxicity. We have over 1024 features and less than 700 samples. Such a model would </a:t>
            </a:r>
            <a:r>
              <a:rPr lang="en-IN" sz="2400" b="1" u="sng" dirty="0"/>
              <a:t>absolutely overfit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We are living in an age of information overload</a:t>
            </a:r>
          </a:p>
        </p:txBody>
      </p:sp>
    </p:spTree>
    <p:extLst>
      <p:ext uri="{BB962C8B-B14F-4D97-AF65-F5344CB8AC3E}">
        <p14:creationId xmlns:p14="http://schemas.microsoft.com/office/powerpoint/2010/main" val="25919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PCA : Example2</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p:cNvSpPr/>
          <p:nvPr/>
        </p:nvSpPr>
        <p:spPr>
          <a:xfrm>
            <a:off x="-44101" y="1316458"/>
            <a:ext cx="8371638" cy="830997"/>
          </a:xfrm>
          <a:prstGeom prst="rect">
            <a:avLst/>
          </a:prstGeom>
        </p:spPr>
        <p:txBody>
          <a:bodyPr wrap="square">
            <a:spAutoFit/>
          </a:bodyPr>
          <a:lstStyle/>
          <a:p>
            <a:r>
              <a:rPr lang="en-US" sz="2400" dirty="0"/>
              <a:t>Use PCA Algorithm to transform the pattern (2, 1) onto the </a:t>
            </a:r>
            <a:r>
              <a:rPr lang="en-US" sz="2400" dirty="0" err="1"/>
              <a:t>eigen</a:t>
            </a:r>
            <a:r>
              <a:rPr lang="en-US" sz="2400" dirty="0"/>
              <a:t> vector in the previous Example.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237" y="2393722"/>
            <a:ext cx="2695575" cy="800100"/>
          </a:xfrm>
          <a:prstGeom prst="rect">
            <a:avLst/>
          </a:prstGeom>
        </p:spPr>
      </p:pic>
      <p:sp>
        <p:nvSpPr>
          <p:cNvPr id="5" name="Rectangle 4"/>
          <p:cNvSpPr/>
          <p:nvPr/>
        </p:nvSpPr>
        <p:spPr>
          <a:xfrm>
            <a:off x="158846" y="3316803"/>
            <a:ext cx="7965744" cy="830997"/>
          </a:xfrm>
          <a:prstGeom prst="rect">
            <a:avLst/>
          </a:prstGeom>
        </p:spPr>
        <p:txBody>
          <a:bodyPr wrap="square">
            <a:spAutoFit/>
          </a:bodyPr>
          <a:lstStyle/>
          <a:p>
            <a:r>
              <a:rPr lang="en-US" sz="2400" dirty="0"/>
              <a:t>The feature vector gets transformed to</a:t>
            </a:r>
          </a:p>
          <a:p>
            <a:r>
              <a:rPr lang="en-US" sz="2400" dirty="0"/>
              <a:t>= Transpose of Eigen vector x (Feature Vector – Mean Vector)</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6705" y="4270781"/>
            <a:ext cx="5096608" cy="2486025"/>
          </a:xfrm>
          <a:prstGeom prst="rect">
            <a:avLst/>
          </a:prstGeom>
        </p:spPr>
      </p:pic>
    </p:spTree>
    <p:extLst>
      <p:ext uri="{BB962C8B-B14F-4D97-AF65-F5344CB8AC3E}">
        <p14:creationId xmlns:p14="http://schemas.microsoft.com/office/powerpoint/2010/main" val="25185734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Tree>
    <p:extLst>
      <p:ext uri="{BB962C8B-B14F-4D97-AF65-F5344CB8AC3E}">
        <p14:creationId xmlns:p14="http://schemas.microsoft.com/office/powerpoint/2010/main" val="37326961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a:hlinkClick r:id="rId3"/>
              </a:rPr>
              <a:t>http://www2.ift.ulaval.ca/~chaib/IFT-4102-7025/public_html/Fichiers/Machine_Learning_in_Action.pdf</a:t>
            </a:r>
            <a:endParaRPr kumimoji="1" lang="en-US" sz="2400" dirty="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Tree>
    <p:extLst>
      <p:ext uri="{BB962C8B-B14F-4D97-AF65-F5344CB8AC3E}">
        <p14:creationId xmlns:p14="http://schemas.microsoft.com/office/powerpoint/2010/main" val="1447254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srinivasks@pes.edu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Srinivas KS</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08847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4360783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Singular Value Decomposition : SVD</a:t>
            </a:r>
            <a:endParaRPr lang="en-IN" sz="2400" b="1" dirty="0">
              <a:solidFill>
                <a:srgbClr val="DFA267"/>
              </a:solidFill>
            </a:endParaRPr>
          </a:p>
        </p:txBody>
      </p:sp>
      <p:cxnSp>
        <p:nvCxnSpPr>
          <p:cNvPr id="17" name="Straight Connector 16">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9" name="Rectangle 1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38187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a:xfrm>
            <a:off x="217418" y="1513221"/>
            <a:ext cx="7848600" cy="3821112"/>
          </a:xfrm>
        </p:spPr>
        <p:txBody>
          <a:bodyPr>
            <a:normAutofit/>
          </a:bodyPr>
          <a:lstStyle/>
          <a:p>
            <a:r>
              <a:rPr lang="en-US" altLang="ko-KR" sz="2400" dirty="0">
                <a:ea typeface="굴림" pitchFamily="34" charset="-127"/>
              </a:rPr>
              <a:t>We want to know what a linear transformation </a:t>
            </a:r>
            <a:r>
              <a:rPr lang="en-US" altLang="ko-KR" sz="2400" i="1" dirty="0">
                <a:ea typeface="굴림" pitchFamily="34" charset="-127"/>
                <a:cs typeface="Times New Roman" panose="02020603050405020304" pitchFamily="18" charset="0"/>
              </a:rPr>
              <a:t>A</a:t>
            </a:r>
            <a:r>
              <a:rPr lang="en-US" altLang="ko-KR" sz="2400" dirty="0">
                <a:ea typeface="굴림" pitchFamily="34" charset="-127"/>
              </a:rPr>
              <a:t> does </a:t>
            </a:r>
          </a:p>
          <a:p>
            <a:r>
              <a:rPr lang="en-US" altLang="ko-KR" sz="2400" dirty="0">
                <a:ea typeface="굴림" pitchFamily="34" charset="-127"/>
              </a:rPr>
              <a:t>Need some simple and “comprehendible” representation of the matrix of </a:t>
            </a:r>
            <a:r>
              <a:rPr lang="en-US" altLang="ko-KR" sz="2400" i="1" dirty="0">
                <a:ea typeface="굴림" pitchFamily="34" charset="-127"/>
              </a:rPr>
              <a:t>A</a:t>
            </a:r>
            <a:r>
              <a:rPr lang="en-US" altLang="ko-KR" sz="2400" dirty="0">
                <a:ea typeface="굴림" pitchFamily="34" charset="-127"/>
              </a:rPr>
              <a:t>. </a:t>
            </a:r>
          </a:p>
          <a:p>
            <a:r>
              <a:rPr lang="en-US" altLang="ko-KR" sz="2400" dirty="0">
                <a:ea typeface="굴림" pitchFamily="34" charset="-127"/>
              </a:rPr>
              <a:t>Let’s look what </a:t>
            </a:r>
            <a:r>
              <a:rPr lang="en-US" altLang="ko-KR" sz="2400" i="1" dirty="0">
                <a:ea typeface="굴림" pitchFamily="34" charset="-127"/>
              </a:rPr>
              <a:t>A</a:t>
            </a:r>
            <a:r>
              <a:rPr lang="en-US" altLang="ko-KR" sz="2400" dirty="0">
                <a:ea typeface="굴림" pitchFamily="34" charset="-127"/>
              </a:rPr>
              <a:t> does to some vectors</a:t>
            </a:r>
          </a:p>
          <a:p>
            <a:pPr lvl="1"/>
            <a:r>
              <a:rPr lang="en-US" altLang="ko-KR" dirty="0">
                <a:ea typeface="굴림" pitchFamily="34" charset="-127"/>
              </a:rPr>
              <a:t>Since </a:t>
            </a:r>
            <a:r>
              <a:rPr lang="en-US" altLang="ko-KR" i="1" dirty="0">
                <a:ea typeface="굴림" pitchFamily="34" charset="-127"/>
              </a:rPr>
              <a:t>A</a:t>
            </a:r>
            <a:r>
              <a:rPr lang="en-US" altLang="ko-KR" dirty="0">
                <a:ea typeface="굴림" pitchFamily="34" charset="-127"/>
              </a:rPr>
              <a:t>(</a:t>
            </a:r>
            <a:r>
              <a:rPr lang="en-US" altLang="ko-KR" dirty="0">
                <a:ea typeface="굴림" pitchFamily="34" charset="-127"/>
                <a:sym typeface="Symbol" panose="05050102010706020507" pitchFamily="18" charset="2"/>
              </a:rPr>
              <a:t></a:t>
            </a:r>
            <a:r>
              <a:rPr lang="en-US" altLang="ko-KR" b="1" dirty="0">
                <a:ea typeface="굴림" pitchFamily="34" charset="-127"/>
                <a:sym typeface="Symbol" panose="05050102010706020507" pitchFamily="18" charset="2"/>
              </a:rPr>
              <a:t>v</a:t>
            </a:r>
            <a:r>
              <a:rPr lang="en-US" altLang="ko-KR" dirty="0">
                <a:ea typeface="굴림" pitchFamily="34" charset="-127"/>
                <a:sym typeface="Symbol" panose="05050102010706020507" pitchFamily="18" charset="2"/>
              </a:rPr>
              <a:t>) = </a:t>
            </a:r>
            <a:r>
              <a:rPr lang="en-US" altLang="ko-KR" i="1" dirty="0">
                <a:ea typeface="굴림" pitchFamily="34" charset="-127"/>
                <a:sym typeface="Symbol" panose="05050102010706020507" pitchFamily="18" charset="2"/>
              </a:rPr>
              <a:t>A</a:t>
            </a:r>
            <a:r>
              <a:rPr lang="en-US" altLang="ko-KR" dirty="0">
                <a:ea typeface="굴림" pitchFamily="34" charset="-127"/>
                <a:sym typeface="Symbol" panose="05050102010706020507" pitchFamily="18" charset="2"/>
              </a:rPr>
              <a:t>(</a:t>
            </a:r>
            <a:r>
              <a:rPr lang="en-US" altLang="ko-KR" b="1" dirty="0">
                <a:ea typeface="굴림" pitchFamily="34" charset="-127"/>
                <a:sym typeface="Symbol" panose="05050102010706020507" pitchFamily="18" charset="2"/>
              </a:rPr>
              <a:t>v</a:t>
            </a:r>
            <a:r>
              <a:rPr lang="en-US" altLang="ko-KR" dirty="0">
                <a:ea typeface="굴림" pitchFamily="34" charset="-127"/>
                <a:sym typeface="Symbol" panose="05050102010706020507" pitchFamily="18" charset="2"/>
              </a:rPr>
              <a:t>), it’s enough to look at vectors </a:t>
            </a:r>
            <a:r>
              <a:rPr lang="en-US" altLang="ko-KR" b="1" dirty="0">
                <a:ea typeface="굴림" pitchFamily="34" charset="-127"/>
                <a:sym typeface="Symbol" panose="05050102010706020507" pitchFamily="18" charset="2"/>
              </a:rPr>
              <a:t>v</a:t>
            </a:r>
            <a:r>
              <a:rPr lang="en-US" altLang="ko-KR" dirty="0">
                <a:ea typeface="굴림" pitchFamily="34" charset="-127"/>
                <a:sym typeface="Symbol" panose="05050102010706020507" pitchFamily="18" charset="2"/>
              </a:rPr>
              <a:t> of </a:t>
            </a:r>
            <a:r>
              <a:rPr lang="en-US" altLang="ko-KR" u="sng" dirty="0">
                <a:ea typeface="굴림" pitchFamily="34" charset="-127"/>
                <a:sym typeface="Symbol" panose="05050102010706020507" pitchFamily="18" charset="2"/>
              </a:rPr>
              <a:t>unit</a:t>
            </a:r>
            <a:r>
              <a:rPr lang="en-US" altLang="ko-KR" dirty="0">
                <a:ea typeface="굴림" pitchFamily="34" charset="-127"/>
                <a:sym typeface="Symbol" panose="05050102010706020507" pitchFamily="18" charset="2"/>
              </a:rPr>
              <a:t> length</a:t>
            </a:r>
          </a:p>
        </p:txBody>
      </p:sp>
      <p:sp>
        <p:nvSpPr>
          <p:cNvPr id="178180" name="Freeform 4"/>
          <p:cNvSpPr>
            <a:spLocks/>
          </p:cNvSpPr>
          <p:nvPr/>
        </p:nvSpPr>
        <p:spPr bwMode="auto">
          <a:xfrm>
            <a:off x="5260976" y="4479926"/>
            <a:ext cx="1330325" cy="15081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1" name="Text Box 5"/>
          <p:cNvSpPr txBox="1">
            <a:spLocks noChangeArrowheads="1"/>
          </p:cNvSpPr>
          <p:nvPr/>
        </p:nvSpPr>
        <p:spPr bwMode="auto">
          <a:xfrm>
            <a:off x="5854700" y="455295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78182" name="Oval 6"/>
          <p:cNvSpPr>
            <a:spLocks noChangeArrowheads="1"/>
          </p:cNvSpPr>
          <p:nvPr/>
        </p:nvSpPr>
        <p:spPr bwMode="auto">
          <a:xfrm>
            <a:off x="3846513" y="4132263"/>
            <a:ext cx="1143000" cy="114141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3" name="Oval 7"/>
          <p:cNvSpPr>
            <a:spLocks noChangeArrowheads="1"/>
          </p:cNvSpPr>
          <p:nvPr/>
        </p:nvSpPr>
        <p:spPr bwMode="auto">
          <a:xfrm rot="2783336">
            <a:off x="7136607" y="4110832"/>
            <a:ext cx="712788" cy="13239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Line 8"/>
          <p:cNvSpPr>
            <a:spLocks noChangeShapeType="1"/>
          </p:cNvSpPr>
          <p:nvPr/>
        </p:nvSpPr>
        <p:spPr bwMode="auto">
          <a:xfrm flipV="1">
            <a:off x="4418013" y="4151313"/>
            <a:ext cx="0" cy="55721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5" name="Line 9"/>
          <p:cNvSpPr>
            <a:spLocks noChangeShapeType="1"/>
          </p:cNvSpPr>
          <p:nvPr/>
        </p:nvSpPr>
        <p:spPr bwMode="auto">
          <a:xfrm>
            <a:off x="3457575" y="4714875"/>
            <a:ext cx="18097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6" name="Line 10"/>
          <p:cNvSpPr>
            <a:spLocks noChangeShapeType="1"/>
          </p:cNvSpPr>
          <p:nvPr/>
        </p:nvSpPr>
        <p:spPr bwMode="auto">
          <a:xfrm flipV="1">
            <a:off x="4411663" y="3794125"/>
            <a:ext cx="0" cy="17970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7" name="Line 11"/>
          <p:cNvSpPr>
            <a:spLocks noChangeShapeType="1"/>
          </p:cNvSpPr>
          <p:nvPr/>
        </p:nvSpPr>
        <p:spPr bwMode="auto">
          <a:xfrm>
            <a:off x="6553200" y="4746625"/>
            <a:ext cx="18097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8" name="Line 12"/>
          <p:cNvSpPr>
            <a:spLocks noChangeShapeType="1"/>
          </p:cNvSpPr>
          <p:nvPr/>
        </p:nvSpPr>
        <p:spPr bwMode="auto">
          <a:xfrm flipV="1">
            <a:off x="7505700" y="3825875"/>
            <a:ext cx="0" cy="17970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9" name="Line 13"/>
          <p:cNvSpPr>
            <a:spLocks noChangeShapeType="1"/>
          </p:cNvSpPr>
          <p:nvPr/>
        </p:nvSpPr>
        <p:spPr bwMode="auto">
          <a:xfrm>
            <a:off x="4411663" y="4721226"/>
            <a:ext cx="304800" cy="481013"/>
          </a:xfrm>
          <a:prstGeom prst="line">
            <a:avLst/>
          </a:prstGeom>
          <a:noFill/>
          <a:ln w="38100">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90" name="Line 14"/>
          <p:cNvSpPr>
            <a:spLocks noChangeShapeType="1"/>
          </p:cNvSpPr>
          <p:nvPr/>
        </p:nvSpPr>
        <p:spPr bwMode="auto">
          <a:xfrm>
            <a:off x="7505700" y="4740276"/>
            <a:ext cx="7938" cy="454025"/>
          </a:xfrm>
          <a:prstGeom prst="line">
            <a:avLst/>
          </a:prstGeom>
          <a:noFill/>
          <a:ln w="38100">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91" name="Line 15"/>
          <p:cNvSpPr>
            <a:spLocks noChangeShapeType="1"/>
          </p:cNvSpPr>
          <p:nvPr/>
        </p:nvSpPr>
        <p:spPr bwMode="auto">
          <a:xfrm flipV="1">
            <a:off x="7513639" y="4298951"/>
            <a:ext cx="109537" cy="4540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Rectangle 1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Geometric Analysis of Linear Transformations</a:t>
            </a:r>
            <a:endParaRPr lang="en-IN" sz="2400" b="1" dirty="0">
              <a:solidFill>
                <a:srgbClr val="DFA267"/>
              </a:solidFill>
            </a:endParaRPr>
          </a:p>
        </p:txBody>
      </p:sp>
      <p:cxnSp>
        <p:nvCxnSpPr>
          <p:cNvPr id="17" name="Straight Connector 16">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9" name="Rectangle 1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0499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4" grpId="0" animBg="1"/>
      <p:bldP spid="178189" grpId="0" animBg="1"/>
      <p:bldP spid="178190" grpId="0" animBg="1"/>
      <p:bldP spid="178191"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443144" y="1772879"/>
            <a:ext cx="7848600" cy="3821112"/>
          </a:xfrm>
        </p:spPr>
        <p:txBody>
          <a:bodyPr/>
          <a:lstStyle/>
          <a:p>
            <a:r>
              <a:rPr lang="en-US" altLang="ko-KR" dirty="0">
                <a:ea typeface="굴림" pitchFamily="34" charset="-127"/>
              </a:rPr>
              <a:t>A linear (non-singular) transform </a:t>
            </a:r>
            <a:r>
              <a:rPr lang="en-US" altLang="ko-KR" i="1" dirty="0">
                <a:latin typeface="Times New Roman" panose="02020603050405020304" pitchFamily="18" charset="0"/>
                <a:ea typeface="굴림" pitchFamily="34" charset="-127"/>
                <a:cs typeface="Times New Roman" panose="02020603050405020304" pitchFamily="18" charset="0"/>
              </a:rPr>
              <a:t>A</a:t>
            </a:r>
            <a:r>
              <a:rPr lang="en-US" altLang="ko-KR" dirty="0">
                <a:ea typeface="굴림" pitchFamily="34" charset="-127"/>
              </a:rPr>
              <a:t> always takes     hyper-spheres to hyper-ellipses.</a:t>
            </a:r>
          </a:p>
        </p:txBody>
      </p:sp>
      <p:grpSp>
        <p:nvGrpSpPr>
          <p:cNvPr id="179204" name="Group 4"/>
          <p:cNvGrpSpPr>
            <a:grpSpLocks/>
          </p:cNvGrpSpPr>
          <p:nvPr/>
        </p:nvGrpSpPr>
        <p:grpSpPr bwMode="auto">
          <a:xfrm>
            <a:off x="4086225" y="2757489"/>
            <a:ext cx="3733800" cy="1366837"/>
            <a:chOff x="1272" y="1624"/>
            <a:chExt cx="3102" cy="1136"/>
          </a:xfrm>
        </p:grpSpPr>
        <p:sp>
          <p:nvSpPr>
            <p:cNvPr id="179205" name="Freeform 5"/>
            <p:cNvSpPr>
              <a:spLocks/>
            </p:cNvSpPr>
            <p:nvPr/>
          </p:nvSpPr>
          <p:spPr bwMode="auto">
            <a:xfrm>
              <a:off x="2408" y="2060"/>
              <a:ext cx="838" cy="95"/>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06" name="Text Box 6"/>
            <p:cNvSpPr txBox="1">
              <a:spLocks noChangeArrowheads="1"/>
            </p:cNvSpPr>
            <p:nvPr/>
          </p:nvSpPr>
          <p:spPr bwMode="auto">
            <a:xfrm>
              <a:off x="2782" y="2106"/>
              <a:ext cx="26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79207" name="Oval 7"/>
            <p:cNvSpPr>
              <a:spLocks noChangeArrowheads="1"/>
            </p:cNvSpPr>
            <p:nvPr/>
          </p:nvSpPr>
          <p:spPr bwMode="auto">
            <a:xfrm>
              <a:off x="1517" y="1841"/>
              <a:ext cx="720" cy="719"/>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8" name="Oval 8"/>
            <p:cNvSpPr>
              <a:spLocks noChangeArrowheads="1"/>
            </p:cNvSpPr>
            <p:nvPr/>
          </p:nvSpPr>
          <p:spPr bwMode="auto">
            <a:xfrm rot="2783336">
              <a:off x="3601" y="1804"/>
              <a:ext cx="449" cy="83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9" name="Line 9"/>
            <p:cNvSpPr>
              <a:spLocks noChangeShapeType="1"/>
            </p:cNvSpPr>
            <p:nvPr/>
          </p:nvSpPr>
          <p:spPr bwMode="auto">
            <a:xfrm>
              <a:off x="1272" y="2208"/>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0" name="Line 10"/>
            <p:cNvSpPr>
              <a:spLocks noChangeShapeType="1"/>
            </p:cNvSpPr>
            <p:nvPr/>
          </p:nvSpPr>
          <p:spPr bwMode="auto">
            <a:xfrm flipV="1">
              <a:off x="1873" y="1628"/>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1" name="Line 11"/>
            <p:cNvSpPr>
              <a:spLocks noChangeShapeType="1"/>
            </p:cNvSpPr>
            <p:nvPr/>
          </p:nvSpPr>
          <p:spPr bwMode="auto">
            <a:xfrm>
              <a:off x="3234" y="2204"/>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2" name="Line 12"/>
            <p:cNvSpPr>
              <a:spLocks noChangeShapeType="1"/>
            </p:cNvSpPr>
            <p:nvPr/>
          </p:nvSpPr>
          <p:spPr bwMode="auto">
            <a:xfrm flipV="1">
              <a:off x="3834" y="1624"/>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9213" name="Freeform 13"/>
          <p:cNvSpPr>
            <a:spLocks/>
          </p:cNvSpPr>
          <p:nvPr/>
        </p:nvSpPr>
        <p:spPr bwMode="auto">
          <a:xfrm>
            <a:off x="5472113" y="5091113"/>
            <a:ext cx="1009650" cy="114300"/>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Text Box 14"/>
          <p:cNvSpPr txBox="1">
            <a:spLocks noChangeArrowheads="1"/>
          </p:cNvSpPr>
          <p:nvPr/>
        </p:nvSpPr>
        <p:spPr bwMode="auto">
          <a:xfrm>
            <a:off x="5922963" y="514667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pic>
        <p:nvPicPr>
          <p:cNvPr id="1792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6" y="4657726"/>
            <a:ext cx="9810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216" name="Picture 1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1845816">
            <a:off x="6480176" y="4638676"/>
            <a:ext cx="16541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The Geometry of Linear Transformations</a:t>
            </a:r>
            <a:endParaRPr lang="en-IN" sz="2400" b="1" dirty="0">
              <a:solidFill>
                <a:srgbClr val="DFA267"/>
              </a:solidFill>
            </a:endParaRPr>
          </a:p>
        </p:txBody>
      </p:sp>
      <p:cxnSp>
        <p:nvCxnSpPr>
          <p:cNvPr id="18" name="Straight Connector 1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0" name="Rectangle 1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1996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a:xfrm>
            <a:off x="142121" y="1612032"/>
            <a:ext cx="8229517" cy="4351338"/>
          </a:xfrm>
        </p:spPr>
        <p:txBody>
          <a:bodyPr>
            <a:normAutofit/>
          </a:bodyPr>
          <a:lstStyle/>
          <a:p>
            <a:r>
              <a:rPr lang="en-US" altLang="ko-KR" sz="2400" dirty="0">
                <a:ea typeface="굴림" pitchFamily="34" charset="-127"/>
              </a:rPr>
              <a:t>Thus, one good way to understand what </a:t>
            </a:r>
            <a:r>
              <a:rPr lang="en-US" altLang="ko-KR" sz="2400" i="1" dirty="0">
                <a:ea typeface="굴림" pitchFamily="34" charset="-127"/>
                <a:cs typeface="Times New Roman" panose="02020603050405020304" pitchFamily="18" charset="0"/>
              </a:rPr>
              <a:t>A</a:t>
            </a:r>
            <a:r>
              <a:rPr lang="en-US" altLang="ko-KR" sz="2400" dirty="0">
                <a:ea typeface="굴림" pitchFamily="34" charset="-127"/>
              </a:rPr>
              <a:t> does is to find which vectors are mapped to the “main axes” of the ellipsoid.</a:t>
            </a:r>
          </a:p>
        </p:txBody>
      </p:sp>
      <p:grpSp>
        <p:nvGrpSpPr>
          <p:cNvPr id="180228" name="Group 4"/>
          <p:cNvGrpSpPr>
            <a:grpSpLocks/>
          </p:cNvGrpSpPr>
          <p:nvPr/>
        </p:nvGrpSpPr>
        <p:grpSpPr bwMode="auto">
          <a:xfrm>
            <a:off x="4086225" y="2757489"/>
            <a:ext cx="3733800" cy="1366837"/>
            <a:chOff x="1272" y="1624"/>
            <a:chExt cx="3102" cy="1136"/>
          </a:xfrm>
        </p:grpSpPr>
        <p:sp>
          <p:nvSpPr>
            <p:cNvPr id="180229" name="Freeform 5"/>
            <p:cNvSpPr>
              <a:spLocks/>
            </p:cNvSpPr>
            <p:nvPr/>
          </p:nvSpPr>
          <p:spPr bwMode="auto">
            <a:xfrm>
              <a:off x="2408" y="2060"/>
              <a:ext cx="838" cy="95"/>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30" name="Text Box 6"/>
            <p:cNvSpPr txBox="1">
              <a:spLocks noChangeArrowheads="1"/>
            </p:cNvSpPr>
            <p:nvPr/>
          </p:nvSpPr>
          <p:spPr bwMode="auto">
            <a:xfrm>
              <a:off x="2782" y="2106"/>
              <a:ext cx="26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80231" name="Oval 7"/>
            <p:cNvSpPr>
              <a:spLocks noChangeArrowheads="1"/>
            </p:cNvSpPr>
            <p:nvPr/>
          </p:nvSpPr>
          <p:spPr bwMode="auto">
            <a:xfrm>
              <a:off x="1517" y="1841"/>
              <a:ext cx="720" cy="719"/>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2" name="Oval 8"/>
            <p:cNvSpPr>
              <a:spLocks noChangeArrowheads="1"/>
            </p:cNvSpPr>
            <p:nvPr/>
          </p:nvSpPr>
          <p:spPr bwMode="auto">
            <a:xfrm rot="2783336">
              <a:off x="3601" y="1804"/>
              <a:ext cx="449" cy="83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3" name="Line 9"/>
            <p:cNvSpPr>
              <a:spLocks noChangeShapeType="1"/>
            </p:cNvSpPr>
            <p:nvPr/>
          </p:nvSpPr>
          <p:spPr bwMode="auto">
            <a:xfrm>
              <a:off x="1272" y="2208"/>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34" name="Line 10"/>
            <p:cNvSpPr>
              <a:spLocks noChangeShapeType="1"/>
            </p:cNvSpPr>
            <p:nvPr/>
          </p:nvSpPr>
          <p:spPr bwMode="auto">
            <a:xfrm flipV="1">
              <a:off x="1873" y="1628"/>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35" name="Line 11"/>
            <p:cNvSpPr>
              <a:spLocks noChangeShapeType="1"/>
            </p:cNvSpPr>
            <p:nvPr/>
          </p:nvSpPr>
          <p:spPr bwMode="auto">
            <a:xfrm>
              <a:off x="3234" y="2204"/>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36" name="Line 12"/>
            <p:cNvSpPr>
              <a:spLocks noChangeShapeType="1"/>
            </p:cNvSpPr>
            <p:nvPr/>
          </p:nvSpPr>
          <p:spPr bwMode="auto">
            <a:xfrm flipV="1">
              <a:off x="3834" y="1624"/>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0237" name="Freeform 13"/>
          <p:cNvSpPr>
            <a:spLocks/>
          </p:cNvSpPr>
          <p:nvPr/>
        </p:nvSpPr>
        <p:spPr bwMode="auto">
          <a:xfrm>
            <a:off x="5472113" y="5091113"/>
            <a:ext cx="1009650" cy="114300"/>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38" name="Text Box 14"/>
          <p:cNvSpPr txBox="1">
            <a:spLocks noChangeArrowheads="1"/>
          </p:cNvSpPr>
          <p:nvPr/>
        </p:nvSpPr>
        <p:spPr bwMode="auto">
          <a:xfrm>
            <a:off x="5922963" y="514667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pic>
        <p:nvPicPr>
          <p:cNvPr id="180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4657726"/>
            <a:ext cx="9810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240" name="Picture 1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1845816">
            <a:off x="6461126" y="4638676"/>
            <a:ext cx="16541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0241" name="Group 17"/>
          <p:cNvGrpSpPr>
            <a:grpSpLocks/>
          </p:cNvGrpSpPr>
          <p:nvPr/>
        </p:nvGrpSpPr>
        <p:grpSpPr bwMode="auto">
          <a:xfrm rot="-2202294">
            <a:off x="4418014" y="3175001"/>
            <a:ext cx="619125" cy="303213"/>
            <a:chOff x="1538" y="1806"/>
            <a:chExt cx="548" cy="268"/>
          </a:xfrm>
        </p:grpSpPr>
        <p:sp>
          <p:nvSpPr>
            <p:cNvPr id="180242" name="Line 18"/>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43" name="Line 19"/>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0244" name="Line 20"/>
          <p:cNvSpPr>
            <a:spLocks noChangeShapeType="1"/>
          </p:cNvSpPr>
          <p:nvPr/>
        </p:nvSpPr>
        <p:spPr bwMode="auto">
          <a:xfrm rot="-1411941" flipH="1" flipV="1">
            <a:off x="7051676" y="3221038"/>
            <a:ext cx="79375" cy="24130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0245" name="Line 21"/>
          <p:cNvSpPr>
            <a:spLocks noChangeShapeType="1"/>
          </p:cNvSpPr>
          <p:nvPr/>
        </p:nvSpPr>
        <p:spPr bwMode="auto">
          <a:xfrm rot="20188059" flipV="1">
            <a:off x="7127875" y="3206751"/>
            <a:ext cx="433388" cy="1555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The Geometry of Linear Transformations</a:t>
            </a:r>
          </a:p>
        </p:txBody>
      </p:sp>
      <p:cxnSp>
        <p:nvCxnSpPr>
          <p:cNvPr id="23" name="Straight Connector 22">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23"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5" name="Rectangle 24">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60724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3" name="TextBox 2">
            <a:extLst>
              <a:ext uri="{FF2B5EF4-FFF2-40B4-BE49-F238E27FC236}">
                <a16:creationId xmlns="" xmlns:a16="http://schemas.microsoft.com/office/drawing/2014/main" id="{4D80616F-0C07-48A1-81C2-4832CE4EB712}"/>
              </a:ext>
            </a:extLst>
          </p:cNvPr>
          <p:cNvSpPr txBox="1"/>
          <p:nvPr/>
        </p:nvSpPr>
        <p:spPr>
          <a:xfrm>
            <a:off x="7890325" y="1877016"/>
            <a:ext cx="4151620" cy="14773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Arial" panose="020B0604020202020204" pitchFamily="34" charset="0"/>
              <a:buChar char="•"/>
            </a:pPr>
            <a:r>
              <a:rPr lang="en-IN" dirty="0" smtClean="0"/>
              <a:t>Application: </a:t>
            </a:r>
            <a:r>
              <a:rPr lang="en-IN" dirty="0"/>
              <a:t>working on molecular data to predict toxicity. We have over 1024 features and less than 700 samples. Such a model would </a:t>
            </a:r>
            <a:r>
              <a:rPr lang="en-IN" b="1" u="sng" dirty="0"/>
              <a:t>absolutely overfit</a:t>
            </a:r>
            <a:endParaRPr lang="en-IN" dirty="0"/>
          </a:p>
        </p:txBody>
      </p:sp>
      <p:sp>
        <p:nvSpPr>
          <p:cNvPr id="4" name="TextBox 3">
            <a:extLst>
              <a:ext uri="{FF2B5EF4-FFF2-40B4-BE49-F238E27FC236}">
                <a16:creationId xmlns="" xmlns:a16="http://schemas.microsoft.com/office/drawing/2014/main" id="{EDB1A136-CD38-49C5-84BA-6FB71968819E}"/>
              </a:ext>
            </a:extLst>
          </p:cNvPr>
          <p:cNvSpPr txBox="1"/>
          <p:nvPr/>
        </p:nvSpPr>
        <p:spPr>
          <a:xfrm>
            <a:off x="432276" y="1354699"/>
            <a:ext cx="7230794"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292929"/>
                </a:solidFill>
                <a:latin typeface="medium-content-serif-font"/>
              </a:rPr>
              <a:t>Now if only there were an algorithm that could transform our 1024 features into an </a:t>
            </a:r>
            <a:r>
              <a:rPr lang="en-US" sz="2400" b="1" u="sng" dirty="0">
                <a:solidFill>
                  <a:srgbClr val="292929"/>
                </a:solidFill>
                <a:latin typeface="medium-content-serif-font"/>
              </a:rPr>
              <a:t>ideal </a:t>
            </a:r>
            <a:r>
              <a:rPr lang="en-US" sz="2400" dirty="0">
                <a:solidFill>
                  <a:srgbClr val="292929"/>
                </a:solidFill>
                <a:latin typeface="medium-content-serif-font"/>
              </a:rPr>
              <a:t>set of feature</a:t>
            </a:r>
          </a:p>
          <a:p>
            <a:pPr marL="342900" indent="-342900">
              <a:buFont typeface="Arial" panose="020B0604020202020204" pitchFamily="34" charset="0"/>
              <a:buChar char="•"/>
            </a:pPr>
            <a:r>
              <a:rPr lang="en-US" sz="2400" dirty="0">
                <a:solidFill>
                  <a:srgbClr val="292929"/>
                </a:solidFill>
                <a:latin typeface="medium-content-serif-font"/>
              </a:rPr>
              <a:t>Ideal:</a:t>
            </a:r>
          </a:p>
          <a:p>
            <a:pPr marL="800100" lvl="1" indent="-342900">
              <a:buFont typeface="Arial" panose="020B0604020202020204" pitchFamily="34" charset="0"/>
              <a:buChar char="•"/>
            </a:pPr>
            <a:r>
              <a:rPr lang="en-US" sz="2400" dirty="0">
                <a:solidFill>
                  <a:srgbClr val="292929"/>
                </a:solidFill>
                <a:latin typeface="medium-content-serif-font"/>
              </a:rPr>
              <a:t>High Variance - Signals</a:t>
            </a:r>
          </a:p>
          <a:p>
            <a:pPr marL="800100" lvl="1" indent="-342900">
              <a:buFont typeface="Arial" panose="020B0604020202020204" pitchFamily="34" charset="0"/>
              <a:buChar char="•"/>
            </a:pPr>
            <a:r>
              <a:rPr lang="en-US" sz="2400" dirty="0">
                <a:solidFill>
                  <a:srgbClr val="292929"/>
                </a:solidFill>
                <a:latin typeface="medium-content-serif-font"/>
              </a:rPr>
              <a:t>Uncorrelated</a:t>
            </a:r>
          </a:p>
          <a:p>
            <a:pPr marL="800100" lvl="1" indent="-342900">
              <a:buFont typeface="Arial" panose="020B0604020202020204" pitchFamily="34" charset="0"/>
              <a:buChar char="•"/>
            </a:pPr>
            <a:r>
              <a:rPr lang="en-US" sz="2400" dirty="0">
                <a:solidFill>
                  <a:srgbClr val="292929"/>
                </a:solidFill>
                <a:latin typeface="medium-content-serif-font"/>
              </a:rPr>
              <a:t>Few Features - Overfit</a:t>
            </a:r>
          </a:p>
          <a:p>
            <a:pPr marL="342900" indent="-342900">
              <a:buFont typeface="Arial" panose="020B0604020202020204" pitchFamily="34" charset="0"/>
              <a:buChar char="•"/>
            </a:pPr>
            <a:r>
              <a:rPr lang="en-US" sz="2400" dirty="0">
                <a:solidFill>
                  <a:srgbClr val="292929"/>
                </a:solidFill>
                <a:latin typeface="medium-content-serif-font"/>
              </a:rPr>
              <a:t>Uncorrelated: Imagine a room full of stock traders all working hand in glove. If all of them are wrong the stock market would tank</a:t>
            </a:r>
          </a:p>
          <a:p>
            <a:endParaRPr lang="en-US" sz="2400" dirty="0">
              <a:solidFill>
                <a:srgbClr val="292929"/>
              </a:solidFill>
              <a:latin typeface="medium-content-serif-font"/>
            </a:endParaRPr>
          </a:p>
        </p:txBody>
      </p:sp>
      <p:sp>
        <p:nvSpPr>
          <p:cNvPr id="5" name="Rectangle 4">
            <a:extLst>
              <a:ext uri="{FF2B5EF4-FFF2-40B4-BE49-F238E27FC236}">
                <a16:creationId xmlns="" xmlns:a16="http://schemas.microsoft.com/office/drawing/2014/main" id="{ACBBA8F5-FB82-483E-8763-CBA79EE0788F}"/>
              </a:ext>
            </a:extLst>
          </p:cNvPr>
          <p:cNvSpPr/>
          <p:nvPr/>
        </p:nvSpPr>
        <p:spPr>
          <a:xfrm>
            <a:off x="698694" y="5834051"/>
            <a:ext cx="6964375" cy="830997"/>
          </a:xfrm>
          <a:prstGeom prst="rect">
            <a:avLst/>
          </a:prstGeom>
          <a:blipFill>
            <a:blip r:embed="rId3"/>
            <a:tile tx="0" ty="0" sx="100000" sy="100000" flip="none" algn="tl"/>
          </a:blipFill>
        </p:spPr>
        <p:txBody>
          <a:bodyPr wrap="square">
            <a:spAutoFit/>
          </a:bodyPr>
          <a:lstStyle/>
          <a:p>
            <a:pPr marL="342900" lvl="0" indent="-342900">
              <a:buFont typeface="Arial" panose="020B0604020202020204" pitchFamily="34" charset="0"/>
              <a:buChar char="•"/>
            </a:pPr>
            <a:r>
              <a:rPr lang="en-US" sz="2400" dirty="0">
                <a:solidFill>
                  <a:srgbClr val="292929"/>
                </a:solidFill>
                <a:latin typeface="medium-content-serif-font"/>
              </a:rPr>
              <a:t>PCA (Principal Components Analysis) gives us our </a:t>
            </a:r>
            <a:r>
              <a:rPr lang="en-US" sz="2400" b="1" u="sng" dirty="0">
                <a:solidFill>
                  <a:srgbClr val="292929"/>
                </a:solidFill>
                <a:latin typeface="medium-content-serif-font"/>
              </a:rPr>
              <a:t>ideal set of features</a:t>
            </a:r>
          </a:p>
        </p:txBody>
      </p:sp>
    </p:spTree>
    <p:extLst>
      <p:ext uri="{BB962C8B-B14F-4D97-AF65-F5344CB8AC3E}">
        <p14:creationId xmlns:p14="http://schemas.microsoft.com/office/powerpoint/2010/main" val="61476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1" name="Rectangle 3"/>
          <p:cNvSpPr>
            <a:spLocks noGrp="1" noChangeArrowheads="1"/>
          </p:cNvSpPr>
          <p:nvPr>
            <p:ph type="body" idx="1"/>
          </p:nvPr>
        </p:nvSpPr>
        <p:spPr>
          <a:xfrm>
            <a:off x="62144" y="1513221"/>
            <a:ext cx="8229600" cy="4518025"/>
          </a:xfrm>
        </p:spPr>
        <p:txBody>
          <a:bodyPr>
            <a:normAutofit/>
          </a:bodyPr>
          <a:lstStyle/>
          <a:p>
            <a:r>
              <a:rPr lang="en-US" altLang="ko-KR" sz="2400" dirty="0">
                <a:ea typeface="굴림" pitchFamily="34" charset="-127"/>
              </a:rPr>
              <a:t>If we are lucky:   </a:t>
            </a:r>
            <a:r>
              <a:rPr lang="en-US" altLang="ko-KR" sz="2400" i="1" dirty="0">
                <a:ea typeface="굴림" pitchFamily="34" charset="-127"/>
                <a:cs typeface="Times New Roman" panose="02020603050405020304" pitchFamily="18" charset="0"/>
              </a:rPr>
              <a:t>A = V </a:t>
            </a:r>
            <a:r>
              <a:rPr lang="en-US" altLang="ko-KR" sz="2400" i="1" dirty="0">
                <a:ea typeface="굴림" pitchFamily="34" charset="-127"/>
                <a:cs typeface="Times New Roman" panose="02020603050405020304" pitchFamily="18" charset="0"/>
                <a:sym typeface="Symbol" panose="05050102010706020507" pitchFamily="18" charset="2"/>
              </a:rPr>
              <a:t> V</a:t>
            </a:r>
            <a:r>
              <a:rPr lang="en-US" altLang="ko-KR" sz="2400" i="1" baseline="50000" dirty="0">
                <a:ea typeface="굴림" pitchFamily="34" charset="-127"/>
                <a:cs typeface="Times New Roman" panose="02020603050405020304" pitchFamily="18" charset="0"/>
                <a:sym typeface="Symbol" panose="05050102010706020507" pitchFamily="18" charset="2"/>
              </a:rPr>
              <a:t>T</a:t>
            </a:r>
            <a:r>
              <a:rPr lang="en-US" altLang="ko-KR" sz="2400" dirty="0">
                <a:ea typeface="굴림" pitchFamily="34" charset="-127"/>
                <a:sym typeface="Symbol" panose="05050102010706020507" pitchFamily="18" charset="2"/>
              </a:rPr>
              <a:t>,  </a:t>
            </a:r>
            <a:r>
              <a:rPr lang="en-US" altLang="ko-KR" sz="2400" i="1" dirty="0">
                <a:ea typeface="굴림" pitchFamily="34" charset="-127"/>
                <a:sym typeface="Symbol" panose="05050102010706020507" pitchFamily="18" charset="2"/>
              </a:rPr>
              <a:t>V</a:t>
            </a:r>
            <a:r>
              <a:rPr lang="en-US" altLang="ko-KR" sz="2400" dirty="0">
                <a:ea typeface="굴림" pitchFamily="34" charset="-127"/>
                <a:sym typeface="Symbol" panose="05050102010706020507" pitchFamily="18" charset="2"/>
              </a:rPr>
              <a:t> orthogonal (true if  </a:t>
            </a:r>
            <a:r>
              <a:rPr lang="en-US" altLang="ko-KR" sz="2400" i="1" dirty="0">
                <a:ea typeface="굴림" pitchFamily="34" charset="-127"/>
                <a:sym typeface="Symbol" panose="05050102010706020507" pitchFamily="18" charset="2"/>
              </a:rPr>
              <a:t>A</a:t>
            </a:r>
            <a:r>
              <a:rPr lang="en-US" altLang="ko-KR" sz="2400" dirty="0">
                <a:ea typeface="굴림" pitchFamily="34" charset="-127"/>
                <a:sym typeface="Symbol" panose="05050102010706020507" pitchFamily="18" charset="2"/>
              </a:rPr>
              <a:t> is symmetric)</a:t>
            </a:r>
          </a:p>
          <a:p>
            <a:r>
              <a:rPr lang="en-US" altLang="ko-KR" sz="2400" dirty="0">
                <a:ea typeface="굴림" pitchFamily="34" charset="-127"/>
                <a:sym typeface="Symbol" panose="05050102010706020507" pitchFamily="18" charset="2"/>
              </a:rPr>
              <a:t>The eigenvectors of </a:t>
            </a:r>
            <a:r>
              <a:rPr lang="en-US" altLang="ko-KR" sz="2400" i="1" dirty="0">
                <a:ea typeface="굴림" pitchFamily="34" charset="-127"/>
                <a:sym typeface="Symbol" panose="05050102010706020507" pitchFamily="18" charset="2"/>
              </a:rPr>
              <a:t>A</a:t>
            </a:r>
            <a:r>
              <a:rPr lang="en-US" altLang="ko-KR" sz="2400" dirty="0">
                <a:ea typeface="굴림" pitchFamily="34" charset="-127"/>
                <a:sym typeface="Symbol" panose="05050102010706020507" pitchFamily="18" charset="2"/>
              </a:rPr>
              <a:t> are the axes of the ellipse</a:t>
            </a:r>
          </a:p>
        </p:txBody>
      </p:sp>
      <p:grpSp>
        <p:nvGrpSpPr>
          <p:cNvPr id="181252" name="Group 4"/>
          <p:cNvGrpSpPr>
            <a:grpSpLocks/>
          </p:cNvGrpSpPr>
          <p:nvPr/>
        </p:nvGrpSpPr>
        <p:grpSpPr bwMode="auto">
          <a:xfrm>
            <a:off x="825188" y="3635085"/>
            <a:ext cx="5153025" cy="1887537"/>
            <a:chOff x="450" y="1638"/>
            <a:chExt cx="4536" cy="1662"/>
          </a:xfrm>
        </p:grpSpPr>
        <p:sp>
          <p:nvSpPr>
            <p:cNvPr id="181253" name="Freeform 5"/>
            <p:cNvSpPr>
              <a:spLocks/>
            </p:cNvSpPr>
            <p:nvPr/>
          </p:nvSpPr>
          <p:spPr bwMode="auto">
            <a:xfrm>
              <a:off x="2316" y="2405"/>
              <a:ext cx="911" cy="10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54" name="Text Box 6"/>
            <p:cNvSpPr txBox="1">
              <a:spLocks noChangeArrowheads="1"/>
            </p:cNvSpPr>
            <p:nvPr/>
          </p:nvSpPr>
          <p:spPr bwMode="auto">
            <a:xfrm>
              <a:off x="2666" y="2478"/>
              <a:ext cx="2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81255" name="Oval 7"/>
            <p:cNvSpPr>
              <a:spLocks noChangeArrowheads="1"/>
            </p:cNvSpPr>
            <p:nvPr/>
          </p:nvSpPr>
          <p:spPr bwMode="auto">
            <a:xfrm>
              <a:off x="810" y="1950"/>
              <a:ext cx="1056" cy="1056"/>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6" name="Oval 8"/>
            <p:cNvSpPr>
              <a:spLocks noChangeArrowheads="1"/>
            </p:cNvSpPr>
            <p:nvPr/>
          </p:nvSpPr>
          <p:spPr bwMode="auto">
            <a:xfrm rot="2783336">
              <a:off x="3852" y="1902"/>
              <a:ext cx="660" cy="122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7" name="Line 9"/>
            <p:cNvSpPr>
              <a:spLocks noChangeShapeType="1"/>
            </p:cNvSpPr>
            <p:nvPr/>
          </p:nvSpPr>
          <p:spPr bwMode="auto">
            <a:xfrm flipH="1" flipV="1">
              <a:off x="3948" y="2262"/>
              <a:ext cx="246" cy="222"/>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58" name="Line 10"/>
            <p:cNvSpPr>
              <a:spLocks noChangeShapeType="1"/>
            </p:cNvSpPr>
            <p:nvPr/>
          </p:nvSpPr>
          <p:spPr bwMode="auto">
            <a:xfrm flipV="1">
              <a:off x="4194" y="2088"/>
              <a:ext cx="408" cy="402"/>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59" name="Line 11"/>
            <p:cNvSpPr>
              <a:spLocks noChangeShapeType="1"/>
            </p:cNvSpPr>
            <p:nvPr/>
          </p:nvSpPr>
          <p:spPr bwMode="auto">
            <a:xfrm flipH="1" flipV="1">
              <a:off x="942" y="2142"/>
              <a:ext cx="390" cy="36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60" name="Line 12"/>
            <p:cNvSpPr>
              <a:spLocks noChangeShapeType="1"/>
            </p:cNvSpPr>
            <p:nvPr/>
          </p:nvSpPr>
          <p:spPr bwMode="auto">
            <a:xfrm flipV="1">
              <a:off x="1332" y="2130"/>
              <a:ext cx="384" cy="37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61" name="Line 13"/>
            <p:cNvSpPr>
              <a:spLocks noChangeShapeType="1"/>
            </p:cNvSpPr>
            <p:nvPr/>
          </p:nvSpPr>
          <p:spPr bwMode="auto">
            <a:xfrm>
              <a:off x="450"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62" name="Line 14"/>
            <p:cNvSpPr>
              <a:spLocks noChangeShapeType="1"/>
            </p:cNvSpPr>
            <p:nvPr/>
          </p:nvSpPr>
          <p:spPr bwMode="auto">
            <a:xfrm flipV="1">
              <a:off x="1332"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63" name="Line 15"/>
            <p:cNvSpPr>
              <a:spLocks noChangeShapeType="1"/>
            </p:cNvSpPr>
            <p:nvPr/>
          </p:nvSpPr>
          <p:spPr bwMode="auto">
            <a:xfrm>
              <a:off x="3312"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1264" name="Line 16"/>
            <p:cNvSpPr>
              <a:spLocks noChangeShapeType="1"/>
            </p:cNvSpPr>
            <p:nvPr/>
          </p:nvSpPr>
          <p:spPr bwMode="auto">
            <a:xfrm flipV="1">
              <a:off x="4194"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 name="Rectangle 1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Geometric Analysis of </a:t>
            </a:r>
            <a:r>
              <a:rPr lang="en-IN" sz="2400" b="1" dirty="0">
                <a:solidFill>
                  <a:srgbClr val="DFA267"/>
                </a:solidFill>
              </a:rPr>
              <a:t>Linear Transformations</a:t>
            </a:r>
          </a:p>
        </p:txBody>
      </p:sp>
      <p:cxnSp>
        <p:nvCxnSpPr>
          <p:cNvPr id="18" name="Straight Connector 1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0" name="Rectangle 1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35002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119415" y="1560513"/>
            <a:ext cx="8229600" cy="4886325"/>
          </a:xfrm>
        </p:spPr>
        <p:txBody>
          <a:bodyPr>
            <a:normAutofit/>
          </a:bodyPr>
          <a:lstStyle/>
          <a:p>
            <a:r>
              <a:rPr lang="en-US" altLang="ko-KR" sz="2400" dirty="0">
                <a:ea typeface="굴림" pitchFamily="34" charset="-127"/>
              </a:rPr>
              <a:t>In this case </a:t>
            </a:r>
            <a:r>
              <a:rPr lang="en-US" altLang="ko-KR" sz="2400" dirty="0">
                <a:ea typeface="굴림" pitchFamily="34" charset="-127"/>
                <a:cs typeface="Times New Roman" panose="02020603050405020304" pitchFamily="18" charset="0"/>
              </a:rPr>
              <a:t>A</a:t>
            </a:r>
            <a:r>
              <a:rPr lang="en-US" altLang="ko-KR" sz="2400" dirty="0">
                <a:ea typeface="굴림" pitchFamily="34" charset="-127"/>
              </a:rPr>
              <a:t> is just a scaling matrix. The </a:t>
            </a:r>
            <a:r>
              <a:rPr lang="en-US" altLang="ko-KR" sz="2400" dirty="0" err="1">
                <a:ea typeface="굴림" pitchFamily="34" charset="-127"/>
              </a:rPr>
              <a:t>eigen</a:t>
            </a:r>
            <a:r>
              <a:rPr lang="en-US" altLang="ko-KR" sz="2400" dirty="0">
                <a:ea typeface="굴림" pitchFamily="34" charset="-127"/>
              </a:rPr>
              <a:t> decomposition of A tells us which orthogonal axes it scales, and by how much: </a:t>
            </a:r>
          </a:p>
        </p:txBody>
      </p:sp>
      <p:graphicFrame>
        <p:nvGraphicFramePr>
          <p:cNvPr id="182276" name="Object 4"/>
          <p:cNvGraphicFramePr>
            <a:graphicFrameLocks noChangeAspect="1"/>
          </p:cNvGraphicFramePr>
          <p:nvPr>
            <p:extLst/>
          </p:nvPr>
        </p:nvGraphicFramePr>
        <p:xfrm>
          <a:off x="1209860" y="3952696"/>
          <a:ext cx="5076825" cy="1577975"/>
        </p:xfrm>
        <a:graphic>
          <a:graphicData uri="http://schemas.openxmlformats.org/presentationml/2006/ole">
            <mc:AlternateContent xmlns:mc="http://schemas.openxmlformats.org/markup-compatibility/2006">
              <mc:Choice xmlns:v="urn:schemas-microsoft-com:vml" Requires="v">
                <p:oleObj spid="_x0000_s1030" name="Equation" r:id="rId4" imgW="3022560" imgH="939600" progId="Equation.DSMT4">
                  <p:embed/>
                </p:oleObj>
              </mc:Choice>
              <mc:Fallback>
                <p:oleObj name="Equation" r:id="rId4" imgW="302256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860" y="3952696"/>
                        <a:ext cx="5076825"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2277" name="Group 5"/>
          <p:cNvGrpSpPr>
            <a:grpSpLocks/>
          </p:cNvGrpSpPr>
          <p:nvPr/>
        </p:nvGrpSpPr>
        <p:grpSpPr bwMode="auto">
          <a:xfrm>
            <a:off x="1918907" y="2455147"/>
            <a:ext cx="4344988" cy="1592262"/>
            <a:chOff x="1154" y="1746"/>
            <a:chExt cx="3209" cy="1176"/>
          </a:xfrm>
        </p:grpSpPr>
        <p:grpSp>
          <p:nvGrpSpPr>
            <p:cNvPr id="182278" name="Group 6"/>
            <p:cNvGrpSpPr>
              <a:grpSpLocks/>
            </p:cNvGrpSpPr>
            <p:nvPr/>
          </p:nvGrpSpPr>
          <p:grpSpPr bwMode="auto">
            <a:xfrm>
              <a:off x="1154" y="1746"/>
              <a:ext cx="3209" cy="1176"/>
              <a:chOff x="450" y="1638"/>
              <a:chExt cx="4536" cy="1662"/>
            </a:xfrm>
          </p:grpSpPr>
          <p:sp>
            <p:nvSpPr>
              <p:cNvPr id="182279" name="Freeform 7"/>
              <p:cNvSpPr>
                <a:spLocks/>
              </p:cNvSpPr>
              <p:nvPr/>
            </p:nvSpPr>
            <p:spPr bwMode="auto">
              <a:xfrm>
                <a:off x="2316" y="2405"/>
                <a:ext cx="911" cy="10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0" name="Text Box 8"/>
              <p:cNvSpPr txBox="1">
                <a:spLocks noChangeArrowheads="1"/>
              </p:cNvSpPr>
              <p:nvPr/>
            </p:nvSpPr>
            <p:spPr bwMode="auto">
              <a:xfrm>
                <a:off x="2659" y="2476"/>
                <a:ext cx="33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82281" name="Oval 9"/>
              <p:cNvSpPr>
                <a:spLocks noChangeArrowheads="1"/>
              </p:cNvSpPr>
              <p:nvPr/>
            </p:nvSpPr>
            <p:spPr bwMode="auto">
              <a:xfrm>
                <a:off x="810" y="1950"/>
                <a:ext cx="1056" cy="1056"/>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2" name="Oval 10"/>
              <p:cNvSpPr>
                <a:spLocks noChangeArrowheads="1"/>
              </p:cNvSpPr>
              <p:nvPr/>
            </p:nvSpPr>
            <p:spPr bwMode="auto">
              <a:xfrm rot="2783336">
                <a:off x="3852" y="1902"/>
                <a:ext cx="660" cy="122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3" name="Line 11"/>
              <p:cNvSpPr>
                <a:spLocks noChangeShapeType="1"/>
              </p:cNvSpPr>
              <p:nvPr/>
            </p:nvSpPr>
            <p:spPr bwMode="auto">
              <a:xfrm flipH="1" flipV="1">
                <a:off x="3948" y="2262"/>
                <a:ext cx="246" cy="222"/>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4" name="Line 12"/>
              <p:cNvSpPr>
                <a:spLocks noChangeShapeType="1"/>
              </p:cNvSpPr>
              <p:nvPr/>
            </p:nvSpPr>
            <p:spPr bwMode="auto">
              <a:xfrm flipV="1">
                <a:off x="4194" y="2088"/>
                <a:ext cx="408" cy="402"/>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5" name="Line 13"/>
              <p:cNvSpPr>
                <a:spLocks noChangeShapeType="1"/>
              </p:cNvSpPr>
              <p:nvPr/>
            </p:nvSpPr>
            <p:spPr bwMode="auto">
              <a:xfrm flipH="1" flipV="1">
                <a:off x="942" y="2142"/>
                <a:ext cx="390" cy="36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6" name="Line 14"/>
              <p:cNvSpPr>
                <a:spLocks noChangeShapeType="1"/>
              </p:cNvSpPr>
              <p:nvPr/>
            </p:nvSpPr>
            <p:spPr bwMode="auto">
              <a:xfrm flipV="1">
                <a:off x="1332" y="2130"/>
                <a:ext cx="384" cy="37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7" name="Line 15"/>
              <p:cNvSpPr>
                <a:spLocks noChangeShapeType="1"/>
              </p:cNvSpPr>
              <p:nvPr/>
            </p:nvSpPr>
            <p:spPr bwMode="auto">
              <a:xfrm>
                <a:off x="450"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8" name="Line 16"/>
              <p:cNvSpPr>
                <a:spLocks noChangeShapeType="1"/>
              </p:cNvSpPr>
              <p:nvPr/>
            </p:nvSpPr>
            <p:spPr bwMode="auto">
              <a:xfrm flipV="1">
                <a:off x="1332"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89" name="Line 17"/>
              <p:cNvSpPr>
                <a:spLocks noChangeShapeType="1"/>
              </p:cNvSpPr>
              <p:nvPr/>
            </p:nvSpPr>
            <p:spPr bwMode="auto">
              <a:xfrm>
                <a:off x="3312"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290" name="Line 18"/>
              <p:cNvSpPr>
                <a:spLocks noChangeShapeType="1"/>
              </p:cNvSpPr>
              <p:nvPr/>
            </p:nvSpPr>
            <p:spPr bwMode="auto">
              <a:xfrm flipV="1">
                <a:off x="4194"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2291" name="Text Box 19"/>
            <p:cNvSpPr txBox="1">
              <a:spLocks noChangeArrowheads="1"/>
            </p:cNvSpPr>
            <p:nvPr/>
          </p:nvSpPr>
          <p:spPr bwMode="auto">
            <a:xfrm>
              <a:off x="1592" y="2077"/>
              <a:ext cx="20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FF0000"/>
                  </a:solidFill>
                  <a:latin typeface="Times New Roman" panose="02020603050405020304" pitchFamily="18" charset="0"/>
                  <a:ea typeface="굴림" pitchFamily="34" charset="-127"/>
                  <a:cs typeface="Times New Roman" panose="02020603050405020304" pitchFamily="18" charset="0"/>
                </a:rPr>
                <a:t>1</a:t>
              </a:r>
            </a:p>
          </p:txBody>
        </p:sp>
        <p:sp>
          <p:nvSpPr>
            <p:cNvPr id="182292" name="Text Box 20"/>
            <p:cNvSpPr txBox="1">
              <a:spLocks noChangeArrowheads="1"/>
            </p:cNvSpPr>
            <p:nvPr/>
          </p:nvSpPr>
          <p:spPr bwMode="auto">
            <a:xfrm>
              <a:off x="1874" y="2173"/>
              <a:ext cx="20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009900"/>
                  </a:solidFill>
                  <a:latin typeface="Times New Roman" panose="02020603050405020304" pitchFamily="18" charset="0"/>
                  <a:ea typeface="굴림" pitchFamily="34" charset="-127"/>
                  <a:cs typeface="Times New Roman" panose="02020603050405020304" pitchFamily="18" charset="0"/>
                </a:rPr>
                <a:t>1</a:t>
              </a:r>
            </a:p>
          </p:txBody>
        </p:sp>
        <p:sp>
          <p:nvSpPr>
            <p:cNvPr id="182293" name="Text Box 21"/>
            <p:cNvSpPr txBox="1">
              <a:spLocks noChangeArrowheads="1"/>
            </p:cNvSpPr>
            <p:nvPr/>
          </p:nvSpPr>
          <p:spPr bwMode="auto">
            <a:xfrm>
              <a:off x="3590" y="2261"/>
              <a:ext cx="25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2</a:t>
              </a:r>
            </a:p>
          </p:txBody>
        </p:sp>
        <p:sp>
          <p:nvSpPr>
            <p:cNvPr id="182294" name="Text Box 22"/>
            <p:cNvSpPr txBox="1">
              <a:spLocks noChangeArrowheads="1"/>
            </p:cNvSpPr>
            <p:nvPr/>
          </p:nvSpPr>
          <p:spPr bwMode="auto">
            <a:xfrm>
              <a:off x="3939" y="2141"/>
              <a:ext cx="25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1</a:t>
              </a:r>
            </a:p>
          </p:txBody>
        </p:sp>
      </p:grpSp>
      <p:graphicFrame>
        <p:nvGraphicFramePr>
          <p:cNvPr id="182295" name="Object 23"/>
          <p:cNvGraphicFramePr>
            <a:graphicFrameLocks noChangeAspect="1"/>
          </p:cNvGraphicFramePr>
          <p:nvPr>
            <p:extLst/>
          </p:nvPr>
        </p:nvGraphicFramePr>
        <p:xfrm>
          <a:off x="3446082" y="5803185"/>
          <a:ext cx="1485900" cy="504825"/>
        </p:xfrm>
        <a:graphic>
          <a:graphicData uri="http://schemas.openxmlformats.org/presentationml/2006/ole">
            <mc:AlternateContent xmlns:mc="http://schemas.openxmlformats.org/markup-compatibility/2006">
              <mc:Choice xmlns:v="urn:schemas-microsoft-com:vml" Requires="v">
                <p:oleObj spid="_x0000_s1031" name="Equation" r:id="rId6" imgW="672840" imgH="228600" progId="Equation.3">
                  <p:embed/>
                </p:oleObj>
              </mc:Choice>
              <mc:Fallback>
                <p:oleObj name="Equation" r:id="rId6" imgW="6728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6082" y="5803185"/>
                        <a:ext cx="14859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3">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Symmetric Matrix: Eigen Decomposition</a:t>
            </a:r>
            <a:endParaRPr lang="en-IN" sz="2400" b="1" dirty="0">
              <a:solidFill>
                <a:srgbClr val="DFA267"/>
              </a:solidFill>
            </a:endParaRPr>
          </a:p>
        </p:txBody>
      </p:sp>
      <p:cxnSp>
        <p:nvCxnSpPr>
          <p:cNvPr id="25" name="Straight Connector 24">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7" name="Rectangle 2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3864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62144" y="1513221"/>
            <a:ext cx="8229600" cy="4886325"/>
          </a:xfrm>
        </p:spPr>
        <p:txBody>
          <a:bodyPr>
            <a:normAutofit/>
          </a:bodyPr>
          <a:lstStyle/>
          <a:p>
            <a:r>
              <a:rPr lang="en-US" altLang="ko-KR" sz="2400" dirty="0">
                <a:ea typeface="굴림" pitchFamily="34" charset="-127"/>
              </a:rPr>
              <a:t>In general A will also contain rotations, not just scales:</a:t>
            </a:r>
          </a:p>
        </p:txBody>
      </p:sp>
      <p:sp>
        <p:nvSpPr>
          <p:cNvPr id="183300" name="Freeform 4"/>
          <p:cNvSpPr>
            <a:spLocks/>
          </p:cNvSpPr>
          <p:nvPr/>
        </p:nvSpPr>
        <p:spPr bwMode="auto">
          <a:xfrm>
            <a:off x="3753487" y="3111746"/>
            <a:ext cx="1023938" cy="115887"/>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1" name="Text Box 5"/>
          <p:cNvSpPr txBox="1">
            <a:spLocks noChangeArrowheads="1"/>
          </p:cNvSpPr>
          <p:nvPr/>
        </p:nvSpPr>
        <p:spPr bwMode="auto">
          <a:xfrm>
            <a:off x="4139250" y="3192708"/>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83302" name="Oval 6"/>
          <p:cNvSpPr>
            <a:spLocks noChangeArrowheads="1"/>
          </p:cNvSpPr>
          <p:nvPr/>
        </p:nvSpPr>
        <p:spPr bwMode="auto">
          <a:xfrm>
            <a:off x="2062800" y="2600570"/>
            <a:ext cx="1185862" cy="118586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3" name="Oval 7"/>
          <p:cNvSpPr>
            <a:spLocks noChangeArrowheads="1"/>
          </p:cNvSpPr>
          <p:nvPr/>
        </p:nvSpPr>
        <p:spPr bwMode="auto">
          <a:xfrm rot="4121529">
            <a:off x="5478307" y="2545802"/>
            <a:ext cx="741363" cy="13747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3304" name="Group 8"/>
          <p:cNvGrpSpPr>
            <a:grpSpLocks/>
          </p:cNvGrpSpPr>
          <p:nvPr/>
        </p:nvGrpSpPr>
        <p:grpSpPr bwMode="auto">
          <a:xfrm rot="20188059">
            <a:off x="2134237" y="2802182"/>
            <a:ext cx="869950" cy="425450"/>
            <a:chOff x="1538" y="1806"/>
            <a:chExt cx="548" cy="268"/>
          </a:xfrm>
        </p:grpSpPr>
        <p:sp>
          <p:nvSpPr>
            <p:cNvPr id="183305" name="Line 9"/>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6" name="Line 10"/>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3307" name="Line 11"/>
          <p:cNvSpPr>
            <a:spLocks noChangeShapeType="1"/>
          </p:cNvSpPr>
          <p:nvPr/>
        </p:nvSpPr>
        <p:spPr bwMode="auto">
          <a:xfrm>
            <a:off x="1657987" y="3206995"/>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8" name="Line 12"/>
          <p:cNvSpPr>
            <a:spLocks noChangeShapeType="1"/>
          </p:cNvSpPr>
          <p:nvPr/>
        </p:nvSpPr>
        <p:spPr bwMode="auto">
          <a:xfrm flipV="1">
            <a:off x="2648587" y="2249732"/>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9" name="Line 13"/>
          <p:cNvSpPr>
            <a:spLocks noChangeShapeType="1"/>
          </p:cNvSpPr>
          <p:nvPr/>
        </p:nvSpPr>
        <p:spPr bwMode="auto">
          <a:xfrm>
            <a:off x="4872675" y="3206995"/>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10" name="Line 14"/>
          <p:cNvSpPr>
            <a:spLocks noChangeShapeType="1"/>
          </p:cNvSpPr>
          <p:nvPr/>
        </p:nvSpPr>
        <p:spPr bwMode="auto">
          <a:xfrm flipV="1">
            <a:off x="5863275" y="2249732"/>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83311" name="Object 15"/>
          <p:cNvGraphicFramePr>
            <a:graphicFrameLocks noChangeAspect="1"/>
          </p:cNvGraphicFramePr>
          <p:nvPr>
            <p:extLst/>
          </p:nvPr>
        </p:nvGraphicFramePr>
        <p:xfrm>
          <a:off x="1700851" y="5018333"/>
          <a:ext cx="5183187" cy="1577975"/>
        </p:xfrm>
        <a:graphic>
          <a:graphicData uri="http://schemas.openxmlformats.org/presentationml/2006/ole">
            <mc:AlternateContent xmlns:mc="http://schemas.openxmlformats.org/markup-compatibility/2006">
              <mc:Choice xmlns:v="urn:schemas-microsoft-com:vml" Requires="v">
                <p:oleObj spid="_x0000_s2054" name="Equation" r:id="rId4" imgW="3085920" imgH="939600" progId="Equation.DSMT4">
                  <p:embed/>
                </p:oleObj>
              </mc:Choice>
              <mc:Fallback>
                <p:oleObj name="Equation" r:id="rId4" imgW="308592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851" y="5018333"/>
                        <a:ext cx="5183187"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12" name="Text Box 16"/>
          <p:cNvSpPr txBox="1">
            <a:spLocks noChangeArrowheads="1"/>
          </p:cNvSpPr>
          <p:nvPr/>
        </p:nvSpPr>
        <p:spPr bwMode="auto">
          <a:xfrm>
            <a:off x="2305687" y="285139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FF0000"/>
                </a:solidFill>
                <a:latin typeface="Times New Roman" panose="02020603050405020304" pitchFamily="18" charset="0"/>
                <a:ea typeface="굴림" pitchFamily="34" charset="-127"/>
                <a:cs typeface="Times New Roman" panose="02020603050405020304" pitchFamily="18" charset="0"/>
              </a:rPr>
              <a:t>1</a:t>
            </a:r>
          </a:p>
        </p:txBody>
      </p:sp>
      <p:sp>
        <p:nvSpPr>
          <p:cNvPr id="183313" name="Text Box 17"/>
          <p:cNvSpPr txBox="1">
            <a:spLocks noChangeArrowheads="1"/>
          </p:cNvSpPr>
          <p:nvPr/>
        </p:nvSpPr>
        <p:spPr bwMode="auto">
          <a:xfrm>
            <a:off x="2734312" y="283234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009900"/>
                </a:solidFill>
                <a:latin typeface="Times New Roman" panose="02020603050405020304" pitchFamily="18" charset="0"/>
                <a:ea typeface="굴림" pitchFamily="34" charset="-127"/>
                <a:cs typeface="Times New Roman" panose="02020603050405020304" pitchFamily="18" charset="0"/>
              </a:rPr>
              <a:t>1</a:t>
            </a:r>
          </a:p>
        </p:txBody>
      </p:sp>
      <p:sp>
        <p:nvSpPr>
          <p:cNvPr id="183314" name="Text Box 18"/>
          <p:cNvSpPr txBox="1">
            <a:spLocks noChangeArrowheads="1"/>
          </p:cNvSpPr>
          <p:nvPr/>
        </p:nvSpPr>
        <p:spPr bwMode="auto">
          <a:xfrm>
            <a:off x="5496562" y="2924421"/>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2</a:t>
            </a:r>
          </a:p>
        </p:txBody>
      </p:sp>
      <p:sp>
        <p:nvSpPr>
          <p:cNvPr id="183315" name="Text Box 19"/>
          <p:cNvSpPr txBox="1">
            <a:spLocks noChangeArrowheads="1"/>
          </p:cNvSpPr>
          <p:nvPr/>
        </p:nvSpPr>
        <p:spPr bwMode="auto">
          <a:xfrm>
            <a:off x="5963287" y="2800596"/>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1</a:t>
            </a:r>
          </a:p>
        </p:txBody>
      </p:sp>
      <p:sp>
        <p:nvSpPr>
          <p:cNvPr id="183316" name="Line 20"/>
          <p:cNvSpPr>
            <a:spLocks noChangeShapeType="1"/>
          </p:cNvSpPr>
          <p:nvPr/>
        </p:nvSpPr>
        <p:spPr bwMode="auto">
          <a:xfrm rot="1722357" flipH="1" flipV="1">
            <a:off x="5653726" y="2905371"/>
            <a:ext cx="276225" cy="249237"/>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17" name="Line 21"/>
          <p:cNvSpPr>
            <a:spLocks noChangeShapeType="1"/>
          </p:cNvSpPr>
          <p:nvPr/>
        </p:nvSpPr>
        <p:spPr bwMode="auto">
          <a:xfrm rot="1722357" flipV="1">
            <a:off x="5944237" y="2843458"/>
            <a:ext cx="420688" cy="4984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83318" name="Object 22"/>
          <p:cNvGraphicFramePr>
            <a:graphicFrameLocks noChangeAspect="1"/>
          </p:cNvGraphicFramePr>
          <p:nvPr>
            <p:extLst/>
          </p:nvPr>
        </p:nvGraphicFramePr>
        <p:xfrm>
          <a:off x="3332800" y="4213470"/>
          <a:ext cx="2011362" cy="565150"/>
        </p:xfrm>
        <a:graphic>
          <a:graphicData uri="http://schemas.openxmlformats.org/presentationml/2006/ole">
            <mc:AlternateContent xmlns:mc="http://schemas.openxmlformats.org/markup-compatibility/2006">
              <mc:Choice xmlns:v="urn:schemas-microsoft-com:vml" Requires="v">
                <p:oleObj spid="_x0000_s2055" name="Equation" r:id="rId6" imgW="812520" imgH="228600" progId="Equation.DSMT4">
                  <p:embed/>
                </p:oleObj>
              </mc:Choice>
              <mc:Fallback>
                <p:oleObj name="Equation" r:id="rId6" imgW="8125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800" y="4213470"/>
                        <a:ext cx="2011362" cy="56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22">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General Linear Transformations: SVD</a:t>
            </a:r>
            <a:endParaRPr lang="en-IN" sz="2400" b="1" dirty="0">
              <a:solidFill>
                <a:srgbClr val="DFA267"/>
              </a:solidFill>
            </a:endParaRPr>
          </a:p>
        </p:txBody>
      </p:sp>
      <p:cxnSp>
        <p:nvCxnSpPr>
          <p:cNvPr id="24" name="Straight Connector 23">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2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65142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3" name="Freeform 3"/>
          <p:cNvSpPr>
            <a:spLocks/>
          </p:cNvSpPr>
          <p:nvPr/>
        </p:nvSpPr>
        <p:spPr bwMode="auto">
          <a:xfrm>
            <a:off x="3292385" y="2380029"/>
            <a:ext cx="1023938" cy="115887"/>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24" name="Text Box 4"/>
          <p:cNvSpPr txBox="1">
            <a:spLocks noChangeArrowheads="1"/>
          </p:cNvSpPr>
          <p:nvPr/>
        </p:nvSpPr>
        <p:spPr bwMode="auto">
          <a:xfrm>
            <a:off x="3678148" y="246099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i="1">
                <a:latin typeface="Times New Roman" panose="02020603050405020304" pitchFamily="18" charset="0"/>
                <a:ea typeface="굴림" pitchFamily="34" charset="-127"/>
                <a:cs typeface="Times New Roman" panose="02020603050405020304" pitchFamily="18" charset="0"/>
              </a:rPr>
              <a:t>A</a:t>
            </a:r>
          </a:p>
        </p:txBody>
      </p:sp>
      <p:sp>
        <p:nvSpPr>
          <p:cNvPr id="184325" name="Oval 5"/>
          <p:cNvSpPr>
            <a:spLocks noChangeArrowheads="1"/>
          </p:cNvSpPr>
          <p:nvPr/>
        </p:nvSpPr>
        <p:spPr bwMode="auto">
          <a:xfrm>
            <a:off x="1601698" y="1868853"/>
            <a:ext cx="1185862" cy="118586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6" name="Oval 6"/>
          <p:cNvSpPr>
            <a:spLocks noChangeArrowheads="1"/>
          </p:cNvSpPr>
          <p:nvPr/>
        </p:nvSpPr>
        <p:spPr bwMode="auto">
          <a:xfrm rot="4121529">
            <a:off x="5017205" y="1814085"/>
            <a:ext cx="741363" cy="13747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327" name="Group 7"/>
          <p:cNvGrpSpPr>
            <a:grpSpLocks/>
          </p:cNvGrpSpPr>
          <p:nvPr/>
        </p:nvGrpSpPr>
        <p:grpSpPr bwMode="auto">
          <a:xfrm rot="20188059">
            <a:off x="1673135" y="2070465"/>
            <a:ext cx="869950" cy="425450"/>
            <a:chOff x="1538" y="1806"/>
            <a:chExt cx="548" cy="268"/>
          </a:xfrm>
        </p:grpSpPr>
        <p:sp>
          <p:nvSpPr>
            <p:cNvPr id="184328" name="Line 8"/>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29" name="Line 9"/>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330" name="Line 10"/>
          <p:cNvSpPr>
            <a:spLocks noChangeShapeType="1"/>
          </p:cNvSpPr>
          <p:nvPr/>
        </p:nvSpPr>
        <p:spPr bwMode="auto">
          <a:xfrm>
            <a:off x="1196885" y="2475278"/>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1" name="Line 11"/>
          <p:cNvSpPr>
            <a:spLocks noChangeShapeType="1"/>
          </p:cNvSpPr>
          <p:nvPr/>
        </p:nvSpPr>
        <p:spPr bwMode="auto">
          <a:xfrm flipV="1">
            <a:off x="2187485" y="1518015"/>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2" name="Line 12"/>
          <p:cNvSpPr>
            <a:spLocks noChangeShapeType="1"/>
          </p:cNvSpPr>
          <p:nvPr/>
        </p:nvSpPr>
        <p:spPr bwMode="auto">
          <a:xfrm>
            <a:off x="4411573" y="2475278"/>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3" name="Line 13"/>
          <p:cNvSpPr>
            <a:spLocks noChangeShapeType="1"/>
          </p:cNvSpPr>
          <p:nvPr/>
        </p:nvSpPr>
        <p:spPr bwMode="auto">
          <a:xfrm flipV="1">
            <a:off x="5402173" y="1518015"/>
            <a:ext cx="0" cy="17716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84334" name="Object 14"/>
          <p:cNvGraphicFramePr>
            <a:graphicFrameLocks noChangeAspect="1"/>
          </p:cNvGraphicFramePr>
          <p:nvPr>
            <p:extLst/>
          </p:nvPr>
        </p:nvGraphicFramePr>
        <p:xfrm>
          <a:off x="1630273" y="3916729"/>
          <a:ext cx="4564062" cy="1366837"/>
        </p:xfrm>
        <a:graphic>
          <a:graphicData uri="http://schemas.openxmlformats.org/presentationml/2006/ole">
            <mc:AlternateContent xmlns:mc="http://schemas.openxmlformats.org/markup-compatibility/2006">
              <mc:Choice xmlns:v="urn:schemas-microsoft-com:vml" Requires="v">
                <p:oleObj spid="_x0000_s3080" name="Equation" r:id="rId4" imgW="3136680" imgH="939600" progId="Equation.DSMT4">
                  <p:embed/>
                </p:oleObj>
              </mc:Choice>
              <mc:Fallback>
                <p:oleObj name="Equation" r:id="rId4" imgW="313668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273" y="3916729"/>
                        <a:ext cx="45640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35" name="Text Box 15"/>
          <p:cNvSpPr txBox="1">
            <a:spLocks noChangeArrowheads="1"/>
          </p:cNvSpPr>
          <p:nvPr/>
        </p:nvSpPr>
        <p:spPr bwMode="auto">
          <a:xfrm>
            <a:off x="1844585" y="2119678"/>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FF0000"/>
                </a:solidFill>
                <a:latin typeface="Times New Roman" panose="02020603050405020304" pitchFamily="18" charset="0"/>
                <a:ea typeface="굴림" pitchFamily="34" charset="-127"/>
                <a:cs typeface="Times New Roman" panose="02020603050405020304" pitchFamily="18" charset="0"/>
              </a:rPr>
              <a:t>1</a:t>
            </a:r>
          </a:p>
        </p:txBody>
      </p:sp>
      <p:sp>
        <p:nvSpPr>
          <p:cNvPr id="184336" name="Text Box 16"/>
          <p:cNvSpPr txBox="1">
            <a:spLocks noChangeArrowheads="1"/>
          </p:cNvSpPr>
          <p:nvPr/>
        </p:nvSpPr>
        <p:spPr bwMode="auto">
          <a:xfrm>
            <a:off x="2273210" y="2100628"/>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400">
                <a:solidFill>
                  <a:srgbClr val="009900"/>
                </a:solidFill>
                <a:latin typeface="Times New Roman" panose="02020603050405020304" pitchFamily="18" charset="0"/>
                <a:ea typeface="굴림" pitchFamily="34" charset="-127"/>
                <a:cs typeface="Times New Roman" panose="02020603050405020304" pitchFamily="18" charset="0"/>
              </a:rPr>
              <a:t>1</a:t>
            </a:r>
          </a:p>
        </p:txBody>
      </p:sp>
      <p:sp>
        <p:nvSpPr>
          <p:cNvPr id="184337" name="Text Box 17"/>
          <p:cNvSpPr txBox="1">
            <a:spLocks noChangeArrowheads="1"/>
          </p:cNvSpPr>
          <p:nvPr/>
        </p:nvSpPr>
        <p:spPr bwMode="auto">
          <a:xfrm>
            <a:off x="5035460" y="2192704"/>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FF00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2</a:t>
            </a:r>
          </a:p>
        </p:txBody>
      </p:sp>
      <p:sp>
        <p:nvSpPr>
          <p:cNvPr id="184338" name="Text Box 18"/>
          <p:cNvSpPr txBox="1">
            <a:spLocks noChangeArrowheads="1"/>
          </p:cNvSpPr>
          <p:nvPr/>
        </p:nvSpPr>
        <p:spPr bwMode="auto">
          <a:xfrm>
            <a:off x="5502185" y="2068879"/>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ko-KR" altLang="en-US" sz="14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a:t>
            </a:r>
            <a:r>
              <a:rPr lang="en-US" altLang="ko-KR" sz="1400" baseline="-25000">
                <a:solidFill>
                  <a:srgbClr val="009900"/>
                </a:solidFill>
                <a:latin typeface="Times New Roman" panose="02020603050405020304" pitchFamily="18" charset="0"/>
                <a:ea typeface="굴림" pitchFamily="34" charset="-127"/>
                <a:cs typeface="Times New Roman" panose="02020603050405020304" pitchFamily="18" charset="0"/>
                <a:sym typeface="Symbol" panose="05050102010706020507" pitchFamily="18" charset="2"/>
              </a:rPr>
              <a:t>1</a:t>
            </a:r>
          </a:p>
        </p:txBody>
      </p:sp>
      <p:sp>
        <p:nvSpPr>
          <p:cNvPr id="184339" name="Line 19"/>
          <p:cNvSpPr>
            <a:spLocks noChangeShapeType="1"/>
          </p:cNvSpPr>
          <p:nvPr/>
        </p:nvSpPr>
        <p:spPr bwMode="auto">
          <a:xfrm rot="1722357" flipH="1" flipV="1">
            <a:off x="5192624" y="2173654"/>
            <a:ext cx="274637" cy="249237"/>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40" name="Line 20"/>
          <p:cNvSpPr>
            <a:spLocks noChangeShapeType="1"/>
          </p:cNvSpPr>
          <p:nvPr/>
        </p:nvSpPr>
        <p:spPr bwMode="auto">
          <a:xfrm rot="1722357" flipV="1">
            <a:off x="5483135" y="2111741"/>
            <a:ext cx="420688" cy="4984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84341" name="Object 21"/>
          <p:cNvGraphicFramePr>
            <a:graphicFrameLocks noChangeAspect="1"/>
          </p:cNvGraphicFramePr>
          <p:nvPr>
            <p:extLst/>
          </p:nvPr>
        </p:nvGraphicFramePr>
        <p:xfrm>
          <a:off x="2949485" y="3380153"/>
          <a:ext cx="1854200" cy="501650"/>
        </p:xfrm>
        <a:graphic>
          <a:graphicData uri="http://schemas.openxmlformats.org/presentationml/2006/ole">
            <mc:AlternateContent xmlns:mc="http://schemas.openxmlformats.org/markup-compatibility/2006">
              <mc:Choice xmlns:v="urn:schemas-microsoft-com:vml" Requires="v">
                <p:oleObj spid="_x0000_s3081" name="Equation" r:id="rId6" imgW="749160" imgH="203040" progId="Equation.DSMT4">
                  <p:embed/>
                </p:oleObj>
              </mc:Choice>
              <mc:Fallback>
                <p:oleObj name="Equation" r:id="rId6" imgW="74916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485" y="3380153"/>
                        <a:ext cx="1854200" cy="50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42" name="Object 22"/>
          <p:cNvGraphicFramePr>
            <a:graphicFrameLocks noChangeAspect="1"/>
          </p:cNvGraphicFramePr>
          <p:nvPr>
            <p:extLst/>
          </p:nvPr>
        </p:nvGraphicFramePr>
        <p:xfrm>
          <a:off x="2130336" y="5583603"/>
          <a:ext cx="3890963" cy="658812"/>
        </p:xfrm>
        <a:graphic>
          <a:graphicData uri="http://schemas.openxmlformats.org/presentationml/2006/ole">
            <mc:AlternateContent xmlns:mc="http://schemas.openxmlformats.org/markup-compatibility/2006">
              <mc:Choice xmlns:v="urn:schemas-microsoft-com:vml" Requires="v">
                <p:oleObj spid="_x0000_s3082" name="Equation" r:id="rId8" imgW="1346040" imgH="228600" progId="Equation.DSMT4">
                  <p:embed/>
                </p:oleObj>
              </mc:Choice>
              <mc:Fallback>
                <p:oleObj name="Equation" r:id="rId8" imgW="134604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0336" y="5583603"/>
                        <a:ext cx="3890963" cy="658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43" name="Text Box 23"/>
          <p:cNvSpPr txBox="1">
            <a:spLocks noChangeArrowheads="1"/>
          </p:cNvSpPr>
          <p:nvPr/>
        </p:nvSpPr>
        <p:spPr bwMode="auto">
          <a:xfrm>
            <a:off x="1816011" y="412151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600" i="1">
                <a:solidFill>
                  <a:srgbClr val="F8AE36"/>
                </a:solidFill>
                <a:ea typeface="굴림" pitchFamily="34" charset="-127"/>
              </a:rPr>
              <a:t>orthonormal</a:t>
            </a:r>
          </a:p>
        </p:txBody>
      </p:sp>
      <p:sp>
        <p:nvSpPr>
          <p:cNvPr id="184344" name="Text Box 24"/>
          <p:cNvSpPr txBox="1">
            <a:spLocks noChangeArrowheads="1"/>
          </p:cNvSpPr>
          <p:nvPr/>
        </p:nvSpPr>
        <p:spPr bwMode="auto">
          <a:xfrm>
            <a:off x="3235236" y="412151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sz="1600" i="1">
                <a:solidFill>
                  <a:schemeClr val="accent2"/>
                </a:solidFill>
                <a:ea typeface="굴림" pitchFamily="34" charset="-127"/>
              </a:rPr>
              <a:t>orthonormal</a:t>
            </a:r>
          </a:p>
        </p:txBody>
      </p:sp>
      <p:sp>
        <p:nvSpPr>
          <p:cNvPr id="25" name="Rectangle 24">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General Linear Transformations: SVD</a:t>
            </a:r>
          </a:p>
        </p:txBody>
      </p:sp>
      <p:cxnSp>
        <p:nvCxnSpPr>
          <p:cNvPr id="26" name="Straight Connector 25">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27">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1502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525231" y="1543050"/>
            <a:ext cx="7453544" cy="4351338"/>
          </a:xfrm>
        </p:spPr>
        <p:txBody>
          <a:bodyPr>
            <a:normAutofit/>
          </a:bodyPr>
          <a:lstStyle/>
          <a:p>
            <a:r>
              <a:rPr lang="en-US" altLang="ko-KR" sz="2400" dirty="0">
                <a:ea typeface="굴림" pitchFamily="34" charset="-127"/>
              </a:rPr>
              <a:t>SVD exists for any matrix</a:t>
            </a:r>
          </a:p>
          <a:p>
            <a:r>
              <a:rPr lang="en-US" altLang="ko-KR" sz="2400" dirty="0">
                <a:ea typeface="굴림" pitchFamily="34" charset="-127"/>
              </a:rPr>
              <a:t>Formal definition:</a:t>
            </a:r>
          </a:p>
          <a:p>
            <a:pPr lvl="1"/>
            <a:r>
              <a:rPr lang="en-US" altLang="ko-KR" dirty="0">
                <a:ea typeface="굴림" pitchFamily="34" charset="-127"/>
              </a:rPr>
              <a:t>For square matrices </a:t>
            </a:r>
            <a:r>
              <a:rPr lang="en-US" altLang="ko-KR" i="1" dirty="0">
                <a:ea typeface="굴림" pitchFamily="34" charset="-127"/>
                <a:cs typeface="Times New Roman" panose="02020603050405020304" pitchFamily="18" charset="0"/>
              </a:rPr>
              <a:t>A </a:t>
            </a:r>
            <a:r>
              <a:rPr lang="en-US" altLang="ko-KR" dirty="0">
                <a:ea typeface="굴림" pitchFamily="34" charset="-127"/>
                <a:cs typeface="Times New Roman" panose="02020603050405020304" pitchFamily="18" charset="0"/>
                <a:sym typeface="Symbol" panose="05050102010706020507" pitchFamily="18" charset="2"/>
              </a:rPr>
              <a:t> </a:t>
            </a:r>
            <a:r>
              <a:rPr lang="en-US" altLang="ko-KR" i="1" dirty="0" err="1">
                <a:ea typeface="굴림" pitchFamily="34" charset="-127"/>
                <a:cs typeface="Times New Roman" panose="02020603050405020304" pitchFamily="18" charset="0"/>
                <a:sym typeface="Symbol" panose="05050102010706020507" pitchFamily="18" charset="2"/>
              </a:rPr>
              <a:t>R</a:t>
            </a:r>
            <a:r>
              <a:rPr lang="en-US" altLang="ko-KR" i="1" baseline="50000" dirty="0" err="1">
                <a:ea typeface="굴림" pitchFamily="34" charset="-127"/>
                <a:cs typeface="Times New Roman" panose="02020603050405020304" pitchFamily="18" charset="0"/>
                <a:sym typeface="Symbol" panose="05050102010706020507" pitchFamily="18" charset="2"/>
              </a:rPr>
              <a:t>n</a:t>
            </a:r>
            <a:r>
              <a:rPr lang="en-US" altLang="ko-KR" baseline="50000" dirty="0" err="1">
                <a:ea typeface="굴림" pitchFamily="34" charset="-127"/>
                <a:cs typeface="Times New Roman" panose="02020603050405020304" pitchFamily="18" charset="0"/>
                <a:sym typeface="Symbol" panose="05050102010706020507" pitchFamily="18" charset="2"/>
              </a:rPr>
              <a:t></a:t>
            </a:r>
            <a:r>
              <a:rPr lang="en-US" altLang="ko-KR" i="1" baseline="50000" dirty="0" err="1">
                <a:ea typeface="굴림" pitchFamily="34" charset="-127"/>
                <a:cs typeface="Times New Roman" panose="02020603050405020304" pitchFamily="18" charset="0"/>
                <a:sym typeface="Symbol" panose="05050102010706020507" pitchFamily="18" charset="2"/>
              </a:rPr>
              <a:t>n</a:t>
            </a:r>
            <a:r>
              <a:rPr lang="en-US" altLang="ko-KR" dirty="0">
                <a:ea typeface="굴림" pitchFamily="34" charset="-127"/>
                <a:sym typeface="Symbol" panose="05050102010706020507" pitchFamily="18" charset="2"/>
              </a:rPr>
              <a:t>, there exist orthogonal matrices </a:t>
            </a:r>
            <a:r>
              <a:rPr lang="en-US" altLang="ko-KR" i="1" dirty="0">
                <a:ea typeface="굴림" pitchFamily="34" charset="-127"/>
                <a:sym typeface="Symbol" panose="05050102010706020507" pitchFamily="18" charset="2"/>
              </a:rPr>
              <a:t>U, V</a:t>
            </a:r>
            <a:r>
              <a:rPr lang="en-US" altLang="ko-KR" dirty="0">
                <a:ea typeface="굴림" pitchFamily="34" charset="-127"/>
                <a:sym typeface="Symbol" panose="05050102010706020507" pitchFamily="18" charset="2"/>
              </a:rPr>
              <a:t>  </a:t>
            </a:r>
            <a:r>
              <a:rPr lang="en-US" altLang="ko-KR" i="1" dirty="0" err="1">
                <a:ea typeface="굴림" pitchFamily="34" charset="-127"/>
                <a:sym typeface="Symbol" panose="05050102010706020507" pitchFamily="18" charset="2"/>
              </a:rPr>
              <a:t>R</a:t>
            </a:r>
            <a:r>
              <a:rPr lang="en-US" altLang="ko-KR" i="1" baseline="50000" dirty="0" err="1">
                <a:ea typeface="굴림" pitchFamily="34" charset="-127"/>
                <a:sym typeface="Symbol" panose="05050102010706020507" pitchFamily="18" charset="2"/>
              </a:rPr>
              <a:t>n</a:t>
            </a:r>
            <a:r>
              <a:rPr lang="en-US" altLang="ko-KR" baseline="50000" dirty="0" err="1">
                <a:ea typeface="굴림" pitchFamily="34" charset="-127"/>
                <a:sym typeface="Symbol" panose="05050102010706020507" pitchFamily="18" charset="2"/>
              </a:rPr>
              <a:t></a:t>
            </a:r>
            <a:r>
              <a:rPr lang="en-US" altLang="ko-KR" i="1" baseline="50000" dirty="0" err="1">
                <a:ea typeface="굴림" pitchFamily="34" charset="-127"/>
                <a:sym typeface="Symbol" panose="05050102010706020507" pitchFamily="18" charset="2"/>
              </a:rPr>
              <a:t>n</a:t>
            </a:r>
            <a:r>
              <a:rPr lang="en-US" altLang="ko-KR" dirty="0">
                <a:ea typeface="굴림" pitchFamily="34" charset="-127"/>
                <a:sym typeface="Symbol" panose="05050102010706020507" pitchFamily="18" charset="2"/>
              </a:rPr>
              <a:t> and a diagonal matrix , such that all the diagonal values </a:t>
            </a:r>
            <a:r>
              <a:rPr lang="en-US" altLang="ko-KR" baseline="-25000" dirty="0" err="1">
                <a:ea typeface="굴림" pitchFamily="34" charset="-127"/>
                <a:sym typeface="Symbol" panose="05050102010706020507" pitchFamily="18" charset="2"/>
              </a:rPr>
              <a:t>i</a:t>
            </a:r>
            <a:r>
              <a:rPr lang="en-US" altLang="ko-KR" dirty="0">
                <a:ea typeface="굴림" pitchFamily="34" charset="-127"/>
                <a:sym typeface="Symbol" panose="05050102010706020507" pitchFamily="18" charset="2"/>
              </a:rPr>
              <a:t> of  are non-negative and</a:t>
            </a:r>
          </a:p>
        </p:txBody>
      </p:sp>
      <p:graphicFrame>
        <p:nvGraphicFramePr>
          <p:cNvPr id="185348" name="Object 4"/>
          <p:cNvGraphicFramePr>
            <a:graphicFrameLocks noChangeAspect="1"/>
          </p:cNvGraphicFramePr>
          <p:nvPr/>
        </p:nvGraphicFramePr>
        <p:xfrm>
          <a:off x="5029201" y="3403600"/>
          <a:ext cx="2130425" cy="630238"/>
        </p:xfrm>
        <a:graphic>
          <a:graphicData uri="http://schemas.openxmlformats.org/presentationml/2006/ole">
            <mc:AlternateContent xmlns:mc="http://schemas.openxmlformats.org/markup-compatibility/2006">
              <mc:Choice xmlns:v="urn:schemas-microsoft-com:vml" Requires="v">
                <p:oleObj spid="_x0000_s4108" name="Equation" r:id="rId4" imgW="685800" imgH="203040" progId="Equation.DSMT4">
                  <p:embed/>
                </p:oleObj>
              </mc:Choice>
              <mc:Fallback>
                <p:oleObj name="Equation" r:id="rId4" imgW="6858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3403600"/>
                        <a:ext cx="2130425"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9" name="Rectangle 5"/>
          <p:cNvSpPr>
            <a:spLocks noChangeArrowheads="1"/>
          </p:cNvSpPr>
          <p:nvPr/>
        </p:nvSpPr>
        <p:spPr bwMode="auto">
          <a:xfrm>
            <a:off x="3467100" y="4324350"/>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0" name="Rectangle 6"/>
          <p:cNvSpPr>
            <a:spLocks noChangeArrowheads="1"/>
          </p:cNvSpPr>
          <p:nvPr/>
        </p:nvSpPr>
        <p:spPr bwMode="auto">
          <a:xfrm>
            <a:off x="4924425" y="4324350"/>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1" name="Rectangle 7"/>
          <p:cNvSpPr>
            <a:spLocks noChangeArrowheads="1"/>
          </p:cNvSpPr>
          <p:nvPr/>
        </p:nvSpPr>
        <p:spPr bwMode="auto">
          <a:xfrm>
            <a:off x="6053138" y="4324350"/>
            <a:ext cx="1047750" cy="1047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2" name="Rectangle 8"/>
          <p:cNvSpPr>
            <a:spLocks noChangeArrowheads="1"/>
          </p:cNvSpPr>
          <p:nvPr/>
        </p:nvSpPr>
        <p:spPr bwMode="auto">
          <a:xfrm>
            <a:off x="7181850" y="4324350"/>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3" name="Freeform 9"/>
          <p:cNvSpPr>
            <a:spLocks/>
          </p:cNvSpPr>
          <p:nvPr/>
        </p:nvSpPr>
        <p:spPr bwMode="auto">
          <a:xfrm>
            <a:off x="6048375" y="4324350"/>
            <a:ext cx="1047750" cy="1047750"/>
          </a:xfrm>
          <a:custGeom>
            <a:avLst/>
            <a:gdLst>
              <a:gd name="T0" fmla="*/ 0 w 660"/>
              <a:gd name="T1" fmla="*/ 138 h 660"/>
              <a:gd name="T2" fmla="*/ 0 w 660"/>
              <a:gd name="T3" fmla="*/ 0 h 660"/>
              <a:gd name="T4" fmla="*/ 144 w 660"/>
              <a:gd name="T5" fmla="*/ 0 h 660"/>
              <a:gd name="T6" fmla="*/ 660 w 660"/>
              <a:gd name="T7" fmla="*/ 516 h 660"/>
              <a:gd name="T8" fmla="*/ 660 w 660"/>
              <a:gd name="T9" fmla="*/ 660 h 660"/>
              <a:gd name="T10" fmla="*/ 486 w 660"/>
              <a:gd name="T11" fmla="*/ 660 h 660"/>
              <a:gd name="T12" fmla="*/ 0 w 660"/>
              <a:gd name="T13" fmla="*/ 138 h 660"/>
            </a:gdLst>
            <a:ahLst/>
            <a:cxnLst>
              <a:cxn ang="0">
                <a:pos x="T0" y="T1"/>
              </a:cxn>
              <a:cxn ang="0">
                <a:pos x="T2" y="T3"/>
              </a:cxn>
              <a:cxn ang="0">
                <a:pos x="T4" y="T5"/>
              </a:cxn>
              <a:cxn ang="0">
                <a:pos x="T6" y="T7"/>
              </a:cxn>
              <a:cxn ang="0">
                <a:pos x="T8" y="T9"/>
              </a:cxn>
              <a:cxn ang="0">
                <a:pos x="T10" y="T11"/>
              </a:cxn>
              <a:cxn ang="0">
                <a:pos x="T12" y="T13"/>
              </a:cxn>
            </a:cxnLst>
            <a:rect l="0" t="0" r="r" b="b"/>
            <a:pathLst>
              <a:path w="660" h="660">
                <a:moveTo>
                  <a:pt x="0" y="138"/>
                </a:moveTo>
                <a:lnTo>
                  <a:pt x="0" y="0"/>
                </a:lnTo>
                <a:lnTo>
                  <a:pt x="144" y="0"/>
                </a:lnTo>
                <a:lnTo>
                  <a:pt x="660" y="516"/>
                </a:lnTo>
                <a:lnTo>
                  <a:pt x="660" y="660"/>
                </a:lnTo>
                <a:lnTo>
                  <a:pt x="486" y="660"/>
                </a:lnTo>
                <a:lnTo>
                  <a:pt x="0" y="138"/>
                </a:lnTo>
                <a:close/>
              </a:path>
            </a:pathLst>
          </a:custGeom>
          <a:solidFill>
            <a:schemeClr val="accent2"/>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354" name="Text Box 10"/>
          <p:cNvSpPr txBox="1">
            <a:spLocks noChangeArrowheads="1"/>
          </p:cNvSpPr>
          <p:nvPr/>
        </p:nvSpPr>
        <p:spPr bwMode="auto">
          <a:xfrm>
            <a:off x="4556125" y="465613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a:ea typeface="굴림" pitchFamily="34" charset="-127"/>
              </a:rPr>
              <a:t>=</a:t>
            </a:r>
          </a:p>
        </p:txBody>
      </p:sp>
      <p:graphicFrame>
        <p:nvGraphicFramePr>
          <p:cNvPr id="185355" name="Object 11"/>
          <p:cNvGraphicFramePr>
            <a:graphicFrameLocks noChangeAspect="1"/>
          </p:cNvGraphicFramePr>
          <p:nvPr/>
        </p:nvGraphicFramePr>
        <p:xfrm>
          <a:off x="3819525" y="5461001"/>
          <a:ext cx="368300" cy="398463"/>
        </p:xfrm>
        <a:graphic>
          <a:graphicData uri="http://schemas.openxmlformats.org/presentationml/2006/ole">
            <mc:AlternateContent xmlns:mc="http://schemas.openxmlformats.org/markup-compatibility/2006">
              <mc:Choice xmlns:v="urn:schemas-microsoft-com:vml" Requires="v">
                <p:oleObj spid="_x0000_s4109"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9525" y="5461001"/>
                        <a:ext cx="3683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6" name="Object 12"/>
          <p:cNvGraphicFramePr>
            <a:graphicFrameLocks noChangeAspect="1"/>
          </p:cNvGraphicFramePr>
          <p:nvPr/>
        </p:nvGraphicFramePr>
        <p:xfrm>
          <a:off x="5148263" y="5430839"/>
          <a:ext cx="398462" cy="428625"/>
        </p:xfrm>
        <a:graphic>
          <a:graphicData uri="http://schemas.openxmlformats.org/presentationml/2006/ole">
            <mc:AlternateContent xmlns:mc="http://schemas.openxmlformats.org/markup-compatibility/2006">
              <mc:Choice xmlns:v="urn:schemas-microsoft-com:vml" Requires="v">
                <p:oleObj spid="_x0000_s4110" name="Equation" r:id="rId8" imgW="164880" imgH="177480" progId="Equation.DSMT4">
                  <p:embed/>
                </p:oleObj>
              </mc:Choice>
              <mc:Fallback>
                <p:oleObj name="Equation" r:id="rId8" imgW="16488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5430839"/>
                        <a:ext cx="39846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7" name="Object 13"/>
          <p:cNvGraphicFramePr>
            <a:graphicFrameLocks noChangeAspect="1"/>
          </p:cNvGraphicFramePr>
          <p:nvPr/>
        </p:nvGraphicFramePr>
        <p:xfrm>
          <a:off x="6376989" y="5492751"/>
          <a:ext cx="338137" cy="366713"/>
        </p:xfrm>
        <a:graphic>
          <a:graphicData uri="http://schemas.openxmlformats.org/presentationml/2006/ole">
            <mc:AlternateContent xmlns:mc="http://schemas.openxmlformats.org/markup-compatibility/2006">
              <mc:Choice xmlns:v="urn:schemas-microsoft-com:vml" Requires="v">
                <p:oleObj spid="_x0000_s4111" name="Equation" r:id="rId10" imgW="139680" imgH="152280" progId="Equation.DSMT4">
                  <p:embed/>
                </p:oleObj>
              </mc:Choice>
              <mc:Fallback>
                <p:oleObj name="Equation" r:id="rId10" imgW="139680" imgH="1522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6989" y="5492751"/>
                        <a:ext cx="3381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8" name="Object 14"/>
          <p:cNvGraphicFramePr>
            <a:graphicFrameLocks noChangeAspect="1"/>
          </p:cNvGraphicFramePr>
          <p:nvPr/>
        </p:nvGraphicFramePr>
        <p:xfrm>
          <a:off x="7458075" y="5368925"/>
          <a:ext cx="520700" cy="490538"/>
        </p:xfrm>
        <a:graphic>
          <a:graphicData uri="http://schemas.openxmlformats.org/presentationml/2006/ole">
            <mc:AlternateContent xmlns:mc="http://schemas.openxmlformats.org/markup-compatibility/2006">
              <mc:Choice xmlns:v="urn:schemas-microsoft-com:vml" Requires="v">
                <p:oleObj spid="_x0000_s4112" name="Equation" r:id="rId12" imgW="215640" imgH="203040" progId="Equation.DSMT4">
                  <p:embed/>
                </p:oleObj>
              </mc:Choice>
              <mc:Fallback>
                <p:oleObj name="Equation" r:id="rId12" imgW="21564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5368925"/>
                        <a:ext cx="5207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More Formally</a:t>
            </a:r>
            <a:endParaRPr lang="en-IN" sz="2400" b="1" dirty="0">
              <a:solidFill>
                <a:srgbClr val="DFA267"/>
              </a:solidFill>
            </a:endParaRPr>
          </a:p>
        </p:txBody>
      </p:sp>
      <p:cxnSp>
        <p:nvCxnSpPr>
          <p:cNvPr id="16" name="Straight Connector 15">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17">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7218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8308" y="1341859"/>
            <a:ext cx="8371638" cy="4351338"/>
          </a:xfrm>
        </p:spPr>
        <p:txBody>
          <a:bodyPr>
            <a:normAutofit/>
          </a:bodyPr>
          <a:lstStyle/>
          <a:p>
            <a:r>
              <a:rPr lang="en-US" altLang="ko-KR" sz="2400" dirty="0">
                <a:ea typeface="굴림" pitchFamily="34" charset="-127"/>
                <a:sym typeface="Symbol" panose="05050102010706020507" pitchFamily="18" charset="2"/>
              </a:rPr>
              <a:t>The diagonal values of  (</a:t>
            </a:r>
            <a:r>
              <a:rPr lang="en-US" altLang="ko-KR" sz="2400" baseline="-25000" dirty="0">
                <a:ea typeface="굴림" pitchFamily="34" charset="-127"/>
                <a:cs typeface="Times New Roman" panose="02020603050405020304" pitchFamily="18" charset="0"/>
                <a:sym typeface="Symbol" panose="05050102010706020507" pitchFamily="18" charset="2"/>
              </a:rPr>
              <a:t>1</a:t>
            </a:r>
            <a:r>
              <a:rPr lang="en-US" altLang="ko-KR" sz="2400" dirty="0">
                <a:ea typeface="굴림" pitchFamily="34" charset="-127"/>
                <a:sym typeface="Symbol" panose="05050102010706020507" pitchFamily="18" charset="2"/>
              </a:rPr>
              <a:t>, …, </a:t>
            </a:r>
            <a:r>
              <a:rPr lang="en-US" altLang="ko-KR" sz="2400" baseline="-25000" dirty="0">
                <a:ea typeface="굴림" pitchFamily="34" charset="-127"/>
                <a:sym typeface="Symbol" panose="05050102010706020507" pitchFamily="18" charset="2"/>
              </a:rPr>
              <a:t>n</a:t>
            </a:r>
            <a:r>
              <a:rPr lang="en-US" altLang="ko-KR" sz="2400" dirty="0">
                <a:ea typeface="굴림" pitchFamily="34" charset="-127"/>
                <a:sym typeface="Symbol" panose="05050102010706020507" pitchFamily="18" charset="2"/>
              </a:rPr>
              <a:t>) are called the </a:t>
            </a:r>
            <a:r>
              <a:rPr lang="en-US" altLang="ko-KR" sz="2400" dirty="0">
                <a:solidFill>
                  <a:srgbClr val="F8AE36"/>
                </a:solidFill>
                <a:ea typeface="굴림" pitchFamily="34" charset="-127"/>
                <a:sym typeface="Symbol" panose="05050102010706020507" pitchFamily="18" charset="2"/>
              </a:rPr>
              <a:t>singular values</a:t>
            </a:r>
            <a:r>
              <a:rPr lang="en-US" altLang="ko-KR" sz="2400" dirty="0">
                <a:solidFill>
                  <a:schemeClr val="bg2"/>
                </a:solidFill>
                <a:ea typeface="굴림" pitchFamily="34" charset="-127"/>
                <a:sym typeface="Symbol" panose="05050102010706020507" pitchFamily="18" charset="2"/>
              </a:rPr>
              <a:t>. </a:t>
            </a:r>
            <a:r>
              <a:rPr lang="en-US" altLang="ko-KR" sz="2400" dirty="0">
                <a:ea typeface="굴림" pitchFamily="34" charset="-127"/>
                <a:sym typeface="Symbol" panose="05050102010706020507" pitchFamily="18" charset="2"/>
              </a:rPr>
              <a:t>It is accustomed to sort them: </a:t>
            </a:r>
            <a:r>
              <a:rPr lang="en-US" altLang="ko-KR" sz="2400" baseline="-25000" dirty="0">
                <a:ea typeface="굴림" pitchFamily="34" charset="-127"/>
                <a:sym typeface="Symbol" panose="05050102010706020507" pitchFamily="18" charset="2"/>
              </a:rPr>
              <a:t>1 </a:t>
            </a:r>
            <a:r>
              <a:rPr lang="en-US" altLang="ko-KR" sz="2400" dirty="0">
                <a:ea typeface="굴림" pitchFamily="34" charset="-127"/>
                <a:sym typeface="Symbol" panose="05050102010706020507" pitchFamily="18" charset="2"/>
              </a:rPr>
              <a:t>  </a:t>
            </a:r>
            <a:r>
              <a:rPr lang="en-US" altLang="ko-KR" sz="2400" baseline="-25000" dirty="0">
                <a:ea typeface="굴림" pitchFamily="34" charset="-127"/>
                <a:sym typeface="Symbol" panose="05050102010706020507" pitchFamily="18" charset="2"/>
              </a:rPr>
              <a:t>2</a:t>
            </a:r>
            <a:r>
              <a:rPr lang="en-US" altLang="ko-KR" sz="2400" dirty="0">
                <a:ea typeface="굴림" pitchFamily="34" charset="-127"/>
                <a:sym typeface="Symbol" panose="05050102010706020507" pitchFamily="18" charset="2"/>
              </a:rPr>
              <a:t> …  </a:t>
            </a:r>
            <a:r>
              <a:rPr lang="en-US" altLang="ko-KR" sz="2400" baseline="-25000" dirty="0">
                <a:ea typeface="굴림" pitchFamily="34" charset="-127"/>
                <a:sym typeface="Symbol" panose="05050102010706020507" pitchFamily="18" charset="2"/>
              </a:rPr>
              <a:t>n</a:t>
            </a:r>
            <a:endParaRPr lang="en-US" altLang="ko-KR" sz="2400" dirty="0">
              <a:ea typeface="굴림" pitchFamily="34" charset="-127"/>
              <a:sym typeface="Symbol" panose="05050102010706020507" pitchFamily="18" charset="2"/>
            </a:endParaRPr>
          </a:p>
          <a:p>
            <a:r>
              <a:rPr lang="en-US" altLang="ko-KR" sz="2400" dirty="0">
                <a:ea typeface="굴림" pitchFamily="34" charset="-127"/>
                <a:sym typeface="Symbol" panose="05050102010706020507" pitchFamily="18" charset="2"/>
              </a:rPr>
              <a:t>The columns of </a:t>
            </a:r>
            <a:r>
              <a:rPr lang="en-US" altLang="ko-KR" sz="2400" i="1" dirty="0">
                <a:ea typeface="굴림" pitchFamily="34" charset="-127"/>
                <a:sym typeface="Symbol" panose="05050102010706020507" pitchFamily="18" charset="2"/>
              </a:rPr>
              <a:t>U</a:t>
            </a:r>
            <a:r>
              <a:rPr lang="en-US" altLang="ko-KR" sz="2400" dirty="0">
                <a:ea typeface="굴림" pitchFamily="34" charset="-127"/>
                <a:sym typeface="Symbol" panose="05050102010706020507" pitchFamily="18" charset="2"/>
              </a:rPr>
              <a:t> (</a:t>
            </a:r>
            <a:r>
              <a:rPr lang="en-US" altLang="ko-KR" sz="2400" b="1" dirty="0">
                <a:ea typeface="굴림" pitchFamily="34" charset="-127"/>
                <a:sym typeface="Symbol" panose="05050102010706020507" pitchFamily="18" charset="2"/>
              </a:rPr>
              <a:t>u</a:t>
            </a:r>
            <a:r>
              <a:rPr lang="en-US" altLang="ko-KR" sz="2400" baseline="-25000" dirty="0">
                <a:ea typeface="굴림" pitchFamily="34" charset="-127"/>
                <a:sym typeface="Symbol" panose="05050102010706020507" pitchFamily="18" charset="2"/>
              </a:rPr>
              <a:t>1</a:t>
            </a:r>
            <a:r>
              <a:rPr lang="en-US" altLang="ko-KR" sz="2400" i="1" dirty="0">
                <a:ea typeface="굴림" pitchFamily="34" charset="-127"/>
                <a:sym typeface="Symbol" panose="05050102010706020507" pitchFamily="18" charset="2"/>
              </a:rPr>
              <a:t>, …, </a:t>
            </a:r>
            <a:r>
              <a:rPr lang="en-US" altLang="ko-KR" sz="2400" b="1" dirty="0">
                <a:ea typeface="굴림" pitchFamily="34" charset="-127"/>
                <a:sym typeface="Symbol" panose="05050102010706020507" pitchFamily="18" charset="2"/>
              </a:rPr>
              <a:t>u</a:t>
            </a:r>
            <a:r>
              <a:rPr lang="en-US" altLang="ko-KR" sz="2400" baseline="-25000" dirty="0">
                <a:ea typeface="굴림" pitchFamily="34" charset="-127"/>
                <a:sym typeface="Symbol" panose="05050102010706020507" pitchFamily="18" charset="2"/>
              </a:rPr>
              <a:t>n</a:t>
            </a:r>
            <a:r>
              <a:rPr lang="en-US" altLang="ko-KR" sz="2400" dirty="0">
                <a:ea typeface="굴림" pitchFamily="34" charset="-127"/>
                <a:sym typeface="Symbol" panose="05050102010706020507" pitchFamily="18" charset="2"/>
              </a:rPr>
              <a:t>) are called the </a:t>
            </a:r>
            <a:r>
              <a:rPr lang="en-US" altLang="ko-KR" sz="2400" dirty="0">
                <a:solidFill>
                  <a:srgbClr val="F8AE36"/>
                </a:solidFill>
                <a:ea typeface="굴림" pitchFamily="34" charset="-127"/>
                <a:sym typeface="Symbol" panose="05050102010706020507" pitchFamily="18" charset="2"/>
              </a:rPr>
              <a:t>left singular vectors</a:t>
            </a:r>
            <a:r>
              <a:rPr lang="en-US" altLang="ko-KR" sz="2400" dirty="0">
                <a:ea typeface="굴림" pitchFamily="34" charset="-127"/>
                <a:sym typeface="Symbol" panose="05050102010706020507" pitchFamily="18" charset="2"/>
              </a:rPr>
              <a:t>. They are the axes of the ellipsoid.</a:t>
            </a:r>
          </a:p>
          <a:p>
            <a:r>
              <a:rPr lang="en-US" altLang="ko-KR" sz="2400" dirty="0">
                <a:ea typeface="굴림" pitchFamily="34" charset="-127"/>
                <a:sym typeface="Symbol" panose="05050102010706020507" pitchFamily="18" charset="2"/>
              </a:rPr>
              <a:t>The columns of </a:t>
            </a:r>
            <a:r>
              <a:rPr lang="en-US" altLang="ko-KR" sz="2400" i="1" dirty="0">
                <a:ea typeface="굴림" pitchFamily="34" charset="-127"/>
                <a:sym typeface="Symbol" panose="05050102010706020507" pitchFamily="18" charset="2"/>
              </a:rPr>
              <a:t>V</a:t>
            </a:r>
            <a:r>
              <a:rPr lang="en-US" altLang="ko-KR" sz="2400" dirty="0">
                <a:ea typeface="굴림" pitchFamily="34" charset="-127"/>
                <a:sym typeface="Symbol" panose="05050102010706020507" pitchFamily="18" charset="2"/>
              </a:rPr>
              <a:t> (</a:t>
            </a:r>
            <a:r>
              <a:rPr lang="en-US" altLang="ko-KR" sz="2400" b="1" dirty="0">
                <a:ea typeface="굴림" pitchFamily="34" charset="-127"/>
                <a:sym typeface="Symbol" panose="05050102010706020507" pitchFamily="18" charset="2"/>
              </a:rPr>
              <a:t>v</a:t>
            </a:r>
            <a:r>
              <a:rPr lang="en-US" altLang="ko-KR" sz="2400" baseline="-25000" dirty="0">
                <a:ea typeface="굴림" pitchFamily="34" charset="-127"/>
                <a:sym typeface="Symbol" panose="05050102010706020507" pitchFamily="18" charset="2"/>
              </a:rPr>
              <a:t>1</a:t>
            </a:r>
            <a:r>
              <a:rPr lang="en-US" altLang="ko-KR" sz="2400" i="1" dirty="0">
                <a:ea typeface="굴림" pitchFamily="34" charset="-127"/>
                <a:sym typeface="Symbol" panose="05050102010706020507" pitchFamily="18" charset="2"/>
              </a:rPr>
              <a:t>, …, </a:t>
            </a:r>
            <a:r>
              <a:rPr lang="en-US" altLang="ko-KR" sz="2400" b="1" dirty="0" err="1">
                <a:ea typeface="굴림" pitchFamily="34" charset="-127"/>
                <a:sym typeface="Symbol" panose="05050102010706020507" pitchFamily="18" charset="2"/>
              </a:rPr>
              <a:t>v</a:t>
            </a:r>
            <a:r>
              <a:rPr lang="en-US" altLang="ko-KR" sz="2400" baseline="-25000" dirty="0" err="1">
                <a:ea typeface="굴림" pitchFamily="34" charset="-127"/>
                <a:sym typeface="Symbol" panose="05050102010706020507" pitchFamily="18" charset="2"/>
              </a:rPr>
              <a:t>n</a:t>
            </a:r>
            <a:r>
              <a:rPr lang="en-US" altLang="ko-KR" sz="2400" dirty="0">
                <a:ea typeface="굴림" pitchFamily="34" charset="-127"/>
                <a:sym typeface="Symbol" panose="05050102010706020507" pitchFamily="18" charset="2"/>
              </a:rPr>
              <a:t>) are called the </a:t>
            </a:r>
            <a:r>
              <a:rPr lang="en-US" altLang="ko-KR" sz="2400" dirty="0">
                <a:solidFill>
                  <a:srgbClr val="F8AE36"/>
                </a:solidFill>
                <a:ea typeface="굴림" pitchFamily="34" charset="-127"/>
                <a:sym typeface="Symbol" panose="05050102010706020507" pitchFamily="18" charset="2"/>
              </a:rPr>
              <a:t>right singular vectors</a:t>
            </a:r>
            <a:r>
              <a:rPr lang="en-US" altLang="ko-KR" sz="2400" dirty="0">
                <a:ea typeface="굴림" pitchFamily="34" charset="-127"/>
                <a:sym typeface="Symbol" panose="05050102010706020507" pitchFamily="18" charset="2"/>
              </a:rPr>
              <a:t>. They are the pre-images of the axes of the ellipsoid.</a:t>
            </a:r>
          </a:p>
        </p:txBody>
      </p:sp>
      <p:graphicFrame>
        <p:nvGraphicFramePr>
          <p:cNvPr id="186372" name="Object 4"/>
          <p:cNvGraphicFramePr>
            <a:graphicFrameLocks noChangeAspect="1"/>
          </p:cNvGraphicFramePr>
          <p:nvPr/>
        </p:nvGraphicFramePr>
        <p:xfrm>
          <a:off x="5086351" y="3584575"/>
          <a:ext cx="2130425" cy="630238"/>
        </p:xfrm>
        <a:graphic>
          <a:graphicData uri="http://schemas.openxmlformats.org/presentationml/2006/ole">
            <mc:AlternateContent xmlns:mc="http://schemas.openxmlformats.org/markup-compatibility/2006">
              <mc:Choice xmlns:v="urn:schemas-microsoft-com:vml" Requires="v">
                <p:oleObj spid="_x0000_s5132" name="Equation" r:id="rId4" imgW="685800" imgH="203040" progId="Equation.DSMT4">
                  <p:embed/>
                </p:oleObj>
              </mc:Choice>
              <mc:Fallback>
                <p:oleObj name="Equation" r:id="rId4" imgW="6858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351" y="3584575"/>
                        <a:ext cx="2130425"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3" name="Rectangle 5"/>
          <p:cNvSpPr>
            <a:spLocks noChangeArrowheads="1"/>
          </p:cNvSpPr>
          <p:nvPr/>
        </p:nvSpPr>
        <p:spPr bwMode="auto">
          <a:xfrm>
            <a:off x="3524250" y="4486275"/>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4" name="Rectangle 6"/>
          <p:cNvSpPr>
            <a:spLocks noChangeArrowheads="1"/>
          </p:cNvSpPr>
          <p:nvPr/>
        </p:nvSpPr>
        <p:spPr bwMode="auto">
          <a:xfrm>
            <a:off x="4981575" y="4486275"/>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5" name="Rectangle 7"/>
          <p:cNvSpPr>
            <a:spLocks noChangeArrowheads="1"/>
          </p:cNvSpPr>
          <p:nvPr/>
        </p:nvSpPr>
        <p:spPr bwMode="auto">
          <a:xfrm>
            <a:off x="6110288" y="4486275"/>
            <a:ext cx="1047750" cy="1047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6" name="Rectangle 8"/>
          <p:cNvSpPr>
            <a:spLocks noChangeArrowheads="1"/>
          </p:cNvSpPr>
          <p:nvPr/>
        </p:nvSpPr>
        <p:spPr bwMode="auto">
          <a:xfrm>
            <a:off x="7239000" y="4486275"/>
            <a:ext cx="1047750" cy="10477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7" name="Freeform 9"/>
          <p:cNvSpPr>
            <a:spLocks/>
          </p:cNvSpPr>
          <p:nvPr/>
        </p:nvSpPr>
        <p:spPr bwMode="auto">
          <a:xfrm>
            <a:off x="6105525" y="4486275"/>
            <a:ext cx="1047750" cy="1047750"/>
          </a:xfrm>
          <a:custGeom>
            <a:avLst/>
            <a:gdLst>
              <a:gd name="T0" fmla="*/ 0 w 660"/>
              <a:gd name="T1" fmla="*/ 138 h 660"/>
              <a:gd name="T2" fmla="*/ 0 w 660"/>
              <a:gd name="T3" fmla="*/ 0 h 660"/>
              <a:gd name="T4" fmla="*/ 144 w 660"/>
              <a:gd name="T5" fmla="*/ 0 h 660"/>
              <a:gd name="T6" fmla="*/ 660 w 660"/>
              <a:gd name="T7" fmla="*/ 516 h 660"/>
              <a:gd name="T8" fmla="*/ 660 w 660"/>
              <a:gd name="T9" fmla="*/ 660 h 660"/>
              <a:gd name="T10" fmla="*/ 486 w 660"/>
              <a:gd name="T11" fmla="*/ 660 h 660"/>
              <a:gd name="T12" fmla="*/ 0 w 660"/>
              <a:gd name="T13" fmla="*/ 138 h 660"/>
            </a:gdLst>
            <a:ahLst/>
            <a:cxnLst>
              <a:cxn ang="0">
                <a:pos x="T0" y="T1"/>
              </a:cxn>
              <a:cxn ang="0">
                <a:pos x="T2" y="T3"/>
              </a:cxn>
              <a:cxn ang="0">
                <a:pos x="T4" y="T5"/>
              </a:cxn>
              <a:cxn ang="0">
                <a:pos x="T6" y="T7"/>
              </a:cxn>
              <a:cxn ang="0">
                <a:pos x="T8" y="T9"/>
              </a:cxn>
              <a:cxn ang="0">
                <a:pos x="T10" y="T11"/>
              </a:cxn>
              <a:cxn ang="0">
                <a:pos x="T12" y="T13"/>
              </a:cxn>
            </a:cxnLst>
            <a:rect l="0" t="0" r="r" b="b"/>
            <a:pathLst>
              <a:path w="660" h="660">
                <a:moveTo>
                  <a:pt x="0" y="138"/>
                </a:moveTo>
                <a:lnTo>
                  <a:pt x="0" y="0"/>
                </a:lnTo>
                <a:lnTo>
                  <a:pt x="144" y="0"/>
                </a:lnTo>
                <a:lnTo>
                  <a:pt x="660" y="516"/>
                </a:lnTo>
                <a:lnTo>
                  <a:pt x="660" y="660"/>
                </a:lnTo>
                <a:lnTo>
                  <a:pt x="486" y="660"/>
                </a:lnTo>
                <a:lnTo>
                  <a:pt x="0" y="138"/>
                </a:lnTo>
                <a:close/>
              </a:path>
            </a:pathLst>
          </a:custGeom>
          <a:solidFill>
            <a:schemeClr val="accent2"/>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6378" name="Text Box 10"/>
          <p:cNvSpPr txBox="1">
            <a:spLocks noChangeArrowheads="1"/>
          </p:cNvSpPr>
          <p:nvPr/>
        </p:nvSpPr>
        <p:spPr bwMode="auto">
          <a:xfrm>
            <a:off x="4613275" y="4818063"/>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a:ea typeface="굴림" pitchFamily="34" charset="-127"/>
              </a:rPr>
              <a:t>=</a:t>
            </a:r>
          </a:p>
        </p:txBody>
      </p:sp>
      <p:graphicFrame>
        <p:nvGraphicFramePr>
          <p:cNvPr id="186379" name="Object 11"/>
          <p:cNvGraphicFramePr>
            <a:graphicFrameLocks noChangeAspect="1"/>
          </p:cNvGraphicFramePr>
          <p:nvPr/>
        </p:nvGraphicFramePr>
        <p:xfrm>
          <a:off x="3876675" y="5622926"/>
          <a:ext cx="368300" cy="398463"/>
        </p:xfrm>
        <a:graphic>
          <a:graphicData uri="http://schemas.openxmlformats.org/presentationml/2006/ole">
            <mc:AlternateContent xmlns:mc="http://schemas.openxmlformats.org/markup-compatibility/2006">
              <mc:Choice xmlns:v="urn:schemas-microsoft-com:vml" Requires="v">
                <p:oleObj spid="_x0000_s5133"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675" y="5622926"/>
                        <a:ext cx="3683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0" name="Object 12"/>
          <p:cNvGraphicFramePr>
            <a:graphicFrameLocks noChangeAspect="1"/>
          </p:cNvGraphicFramePr>
          <p:nvPr/>
        </p:nvGraphicFramePr>
        <p:xfrm>
          <a:off x="5205413" y="5621339"/>
          <a:ext cx="398462" cy="428625"/>
        </p:xfrm>
        <a:graphic>
          <a:graphicData uri="http://schemas.openxmlformats.org/presentationml/2006/ole">
            <mc:AlternateContent xmlns:mc="http://schemas.openxmlformats.org/markup-compatibility/2006">
              <mc:Choice xmlns:v="urn:schemas-microsoft-com:vml" Requires="v">
                <p:oleObj spid="_x0000_s5134" name="Equation" r:id="rId8" imgW="164880" imgH="177480" progId="Equation.DSMT4">
                  <p:embed/>
                </p:oleObj>
              </mc:Choice>
              <mc:Fallback>
                <p:oleObj name="Equation" r:id="rId8" imgW="16488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5413" y="5621339"/>
                        <a:ext cx="39846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1" name="Object 13"/>
          <p:cNvGraphicFramePr>
            <a:graphicFrameLocks noChangeAspect="1"/>
          </p:cNvGraphicFramePr>
          <p:nvPr/>
        </p:nvGraphicFramePr>
        <p:xfrm>
          <a:off x="6434139" y="5654676"/>
          <a:ext cx="338137" cy="366713"/>
        </p:xfrm>
        <a:graphic>
          <a:graphicData uri="http://schemas.openxmlformats.org/presentationml/2006/ole">
            <mc:AlternateContent xmlns:mc="http://schemas.openxmlformats.org/markup-compatibility/2006">
              <mc:Choice xmlns:v="urn:schemas-microsoft-com:vml" Requires="v">
                <p:oleObj spid="_x0000_s5135" name="Equation" r:id="rId10" imgW="139680" imgH="152280" progId="Equation.DSMT4">
                  <p:embed/>
                </p:oleObj>
              </mc:Choice>
              <mc:Fallback>
                <p:oleObj name="Equation" r:id="rId10" imgW="139680" imgH="1522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4139" y="5654676"/>
                        <a:ext cx="3381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2" name="Object 14"/>
          <p:cNvGraphicFramePr>
            <a:graphicFrameLocks noChangeAspect="1"/>
          </p:cNvGraphicFramePr>
          <p:nvPr/>
        </p:nvGraphicFramePr>
        <p:xfrm>
          <a:off x="7515225" y="5559425"/>
          <a:ext cx="520700" cy="490538"/>
        </p:xfrm>
        <a:graphic>
          <a:graphicData uri="http://schemas.openxmlformats.org/presentationml/2006/ole">
            <mc:AlternateContent xmlns:mc="http://schemas.openxmlformats.org/markup-compatibility/2006">
              <mc:Choice xmlns:v="urn:schemas-microsoft-com:vml" Requires="v">
                <p:oleObj spid="_x0000_s5136" name="Equation" r:id="rId12" imgW="215640" imgH="203040" progId="Equation.DSMT4">
                  <p:embed/>
                </p:oleObj>
              </mc:Choice>
              <mc:Fallback>
                <p:oleObj name="Equation" r:id="rId12" imgW="21564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15225" y="5559425"/>
                        <a:ext cx="5207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SVD More Formally</a:t>
            </a:r>
          </a:p>
        </p:txBody>
      </p:sp>
      <p:cxnSp>
        <p:nvCxnSpPr>
          <p:cNvPr id="16" name="Straight Connector 15">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17">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611300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547" name="Group 3"/>
          <p:cNvGrpSpPr>
            <a:grpSpLocks/>
          </p:cNvGrpSpPr>
          <p:nvPr/>
        </p:nvGrpSpPr>
        <p:grpSpPr bwMode="auto">
          <a:xfrm>
            <a:off x="3330172" y="2060060"/>
            <a:ext cx="3373438" cy="1189037"/>
            <a:chOff x="2213" y="1632"/>
            <a:chExt cx="2125" cy="749"/>
          </a:xfrm>
        </p:grpSpPr>
        <p:graphicFrame>
          <p:nvGraphicFramePr>
            <p:cNvPr id="364548" name="Object 4"/>
            <p:cNvGraphicFramePr>
              <a:graphicFrameLocks noChangeAspect="1"/>
            </p:cNvGraphicFramePr>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6152" name="Equation" r:id="rId4" imgW="672840" imgH="203040" progId="Equation.3">
                    <p:embed/>
                  </p:oleObj>
                </mc:Choice>
                <mc:Fallback>
                  <p:oleObj name="Equation" r:id="rId4" imgW="6728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49" name="Rectangle 5"/>
            <p:cNvSpPr>
              <a:spLocks noChangeArrowheads="1"/>
            </p:cNvSpPr>
            <p:nvPr/>
          </p:nvSpPr>
          <p:spPr bwMode="auto">
            <a:xfrm>
              <a:off x="2213" y="2125"/>
              <a:ext cx="508" cy="25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i="1">
                  <a:latin typeface="Lucida Sans" panose="020B0602030504020204" pitchFamily="34" charset="0"/>
                </a:rPr>
                <a:t>m</a:t>
              </a:r>
              <a:r>
                <a:rPr lang="en-US" sz="2000" i="1">
                  <a:latin typeface="Lucida Sans" panose="020B0602030504020204" pitchFamily="34" charset="0"/>
                  <a:sym typeface="Symbol" panose="05050102010706020507" pitchFamily="18" charset="2"/>
                </a:rPr>
                <a:t>m</a:t>
              </a:r>
              <a:endParaRPr lang="en-US" sz="2000" i="1">
                <a:latin typeface="Lucida Sans" panose="020B0602030504020204" pitchFamily="34" charset="0"/>
              </a:endParaRPr>
            </a:p>
          </p:txBody>
        </p:sp>
        <p:sp>
          <p:nvSpPr>
            <p:cNvPr id="364550" name="Rectangle 6"/>
            <p:cNvSpPr>
              <a:spLocks noChangeArrowheads="1"/>
            </p:cNvSpPr>
            <p:nvPr/>
          </p:nvSpPr>
          <p:spPr bwMode="auto">
            <a:xfrm>
              <a:off x="2862" y="2125"/>
              <a:ext cx="458" cy="25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i="1">
                  <a:latin typeface="Lucida Sans" panose="020B0602030504020204" pitchFamily="34" charset="0"/>
                </a:rPr>
                <a:t>m</a:t>
              </a:r>
              <a:r>
                <a:rPr lang="en-US" sz="2000" i="1">
                  <a:latin typeface="Lucida Sans" panose="020B0602030504020204" pitchFamily="34" charset="0"/>
                  <a:sym typeface="Symbol" panose="05050102010706020507" pitchFamily="18" charset="2"/>
                </a:rPr>
                <a:t>n</a:t>
              </a:r>
              <a:endParaRPr lang="en-US" sz="2000" i="1">
                <a:latin typeface="Lucida Sans" panose="020B0602030504020204" pitchFamily="34" charset="0"/>
              </a:endParaRPr>
            </a:p>
          </p:txBody>
        </p:sp>
        <p:sp>
          <p:nvSpPr>
            <p:cNvPr id="364551" name="Rectangle 7"/>
            <p:cNvSpPr>
              <a:spLocks noChangeArrowheads="1"/>
            </p:cNvSpPr>
            <p:nvPr/>
          </p:nvSpPr>
          <p:spPr bwMode="auto">
            <a:xfrm>
              <a:off x="3590" y="2125"/>
              <a:ext cx="748" cy="25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i="1">
                  <a:latin typeface="Lucida Sans" panose="020B0602030504020204" pitchFamily="34" charset="0"/>
                </a:rPr>
                <a:t>V </a:t>
              </a:r>
              <a:r>
                <a:rPr lang="en-US" sz="2000">
                  <a:latin typeface="Lucida Sans" panose="020B0602030504020204" pitchFamily="34" charset="0"/>
                </a:rPr>
                <a:t>is </a:t>
              </a:r>
              <a:r>
                <a:rPr lang="en-US" sz="2000" i="1">
                  <a:latin typeface="Lucida Sans" panose="020B0602030504020204" pitchFamily="34" charset="0"/>
                </a:rPr>
                <a:t>n</a:t>
              </a:r>
              <a:r>
                <a:rPr lang="en-US" sz="2000" i="1">
                  <a:latin typeface="Lucida Sans" panose="020B0602030504020204" pitchFamily="34" charset="0"/>
                  <a:sym typeface="Symbol" panose="05050102010706020507" pitchFamily="18" charset="2"/>
                </a:rPr>
                <a:t>n</a:t>
              </a:r>
              <a:endParaRPr lang="en-US" sz="2000" i="1">
                <a:latin typeface="Lucida Sans" panose="020B0602030504020204" pitchFamily="34" charset="0"/>
              </a:endParaRPr>
            </a:p>
          </p:txBody>
        </p:sp>
        <p:sp>
          <p:nvSpPr>
            <p:cNvPr id="364552" name="Line 8"/>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3" name="Line 9"/>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4" name="Line 10"/>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4555" name="Text Box 11"/>
          <p:cNvSpPr txBox="1">
            <a:spLocks noChangeArrowheads="1"/>
          </p:cNvSpPr>
          <p:nvPr/>
        </p:nvSpPr>
        <p:spPr bwMode="auto">
          <a:xfrm>
            <a:off x="802796" y="1410009"/>
            <a:ext cx="7278596" cy="830997"/>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For an </a:t>
            </a:r>
            <a:r>
              <a:rPr lang="en-US" sz="2400" i="1" dirty="0">
                <a:solidFill>
                  <a:srgbClr val="000000"/>
                </a:solidFill>
              </a:rPr>
              <a:t>m</a:t>
            </a:r>
            <a:r>
              <a:rPr lang="en-US" sz="2400" i="1" dirty="0">
                <a:solidFill>
                  <a:srgbClr val="000000"/>
                </a:solidFill>
                <a:sym typeface="Symbol" panose="05050102010706020507" pitchFamily="18" charset="2"/>
              </a:rPr>
              <a:t> </a:t>
            </a:r>
            <a:r>
              <a:rPr lang="en-US" sz="2400" i="1" dirty="0">
                <a:solidFill>
                  <a:srgbClr val="000000"/>
                </a:solidFill>
              </a:rPr>
              <a:t>n</a:t>
            </a:r>
            <a:r>
              <a:rPr lang="en-US" sz="2400" dirty="0">
                <a:solidFill>
                  <a:srgbClr val="000000"/>
                </a:solidFill>
              </a:rPr>
              <a:t> matrix </a:t>
            </a:r>
            <a:r>
              <a:rPr lang="en-US" sz="2400" b="1" dirty="0">
                <a:solidFill>
                  <a:srgbClr val="000000"/>
                </a:solidFill>
              </a:rPr>
              <a:t>A </a:t>
            </a:r>
            <a:r>
              <a:rPr lang="en-US" sz="2400" dirty="0">
                <a:solidFill>
                  <a:srgbClr val="000000"/>
                </a:solidFill>
              </a:rPr>
              <a:t>of rank </a:t>
            </a:r>
            <a:r>
              <a:rPr lang="en-US" sz="2400" i="1" dirty="0">
                <a:solidFill>
                  <a:srgbClr val="000000"/>
                </a:solidFill>
              </a:rPr>
              <a:t>r</a:t>
            </a:r>
            <a:r>
              <a:rPr lang="en-US" sz="2400" dirty="0">
                <a:solidFill>
                  <a:srgbClr val="000000"/>
                </a:solidFill>
              </a:rPr>
              <a:t> there exists a factorization</a:t>
            </a:r>
          </a:p>
          <a:p>
            <a:pPr algn="l"/>
            <a:r>
              <a:rPr lang="en-US" sz="2400" dirty="0">
                <a:solidFill>
                  <a:srgbClr val="000000"/>
                </a:solidFill>
              </a:rPr>
              <a:t>(Singular Value Decomposition = </a:t>
            </a:r>
            <a:r>
              <a:rPr lang="en-US" sz="2400" b="1" dirty="0">
                <a:solidFill>
                  <a:srgbClr val="000000"/>
                </a:solidFill>
              </a:rPr>
              <a:t>SVD</a:t>
            </a:r>
            <a:r>
              <a:rPr lang="en-US" sz="2400" dirty="0">
                <a:solidFill>
                  <a:srgbClr val="000000"/>
                </a:solidFill>
              </a:rPr>
              <a:t>) as follows:</a:t>
            </a:r>
          </a:p>
        </p:txBody>
      </p:sp>
      <p:sp>
        <p:nvSpPr>
          <p:cNvPr id="364556" name="Text Box 12"/>
          <p:cNvSpPr txBox="1">
            <a:spLocks noChangeArrowheads="1"/>
          </p:cNvSpPr>
          <p:nvPr/>
        </p:nvSpPr>
        <p:spPr bwMode="auto">
          <a:xfrm>
            <a:off x="105961" y="3576121"/>
            <a:ext cx="6855146" cy="46166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A50021"/>
              </a:buClr>
              <a:buSzPct val="60000"/>
              <a:buFont typeface="Wingdings" panose="05000000000000000000" pitchFamily="2" charset="2"/>
              <a:buNone/>
            </a:pPr>
            <a:r>
              <a:rPr lang="en-US" sz="2400" dirty="0">
                <a:solidFill>
                  <a:srgbClr val="000000"/>
                </a:solidFill>
              </a:rPr>
              <a:t>The columns of </a:t>
            </a:r>
            <a:r>
              <a:rPr lang="en-US" sz="2400" b="1" i="1" dirty="0">
                <a:solidFill>
                  <a:srgbClr val="000000"/>
                </a:solidFill>
              </a:rPr>
              <a:t>U</a:t>
            </a:r>
            <a:r>
              <a:rPr lang="en-US" sz="2400" dirty="0">
                <a:solidFill>
                  <a:srgbClr val="000000"/>
                </a:solidFill>
              </a:rPr>
              <a:t> are orthogonal eigenvectors of </a:t>
            </a:r>
            <a:r>
              <a:rPr lang="en-US" sz="2400" b="1" i="1" dirty="0">
                <a:solidFill>
                  <a:srgbClr val="000000"/>
                </a:solidFill>
              </a:rPr>
              <a:t>AA</a:t>
            </a:r>
            <a:r>
              <a:rPr lang="en-US" sz="2400" b="1" i="1" baseline="30000" dirty="0">
                <a:solidFill>
                  <a:srgbClr val="000000"/>
                </a:solidFill>
              </a:rPr>
              <a:t>T</a:t>
            </a:r>
            <a:r>
              <a:rPr lang="en-US" sz="2400" dirty="0">
                <a:solidFill>
                  <a:srgbClr val="000000"/>
                </a:solidFill>
              </a:rPr>
              <a:t>.</a:t>
            </a:r>
            <a:endParaRPr lang="en-US" sz="2400" dirty="0">
              <a:solidFill>
                <a:srgbClr val="000000"/>
              </a:solidFill>
              <a:latin typeface="Lucida Sans" panose="020B0602030504020204" pitchFamily="34" charset="0"/>
            </a:endParaRPr>
          </a:p>
        </p:txBody>
      </p:sp>
      <p:sp>
        <p:nvSpPr>
          <p:cNvPr id="364557" name="Text Box 13"/>
          <p:cNvSpPr txBox="1">
            <a:spLocks noChangeArrowheads="1"/>
          </p:cNvSpPr>
          <p:nvPr/>
        </p:nvSpPr>
        <p:spPr bwMode="auto">
          <a:xfrm>
            <a:off x="88498" y="4092060"/>
            <a:ext cx="6823215" cy="46166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A50021"/>
              </a:buClr>
              <a:buSzPct val="60000"/>
              <a:buFont typeface="Wingdings" panose="05000000000000000000" pitchFamily="2" charset="2"/>
              <a:buNone/>
            </a:pPr>
            <a:r>
              <a:rPr lang="en-US" sz="2400" dirty="0">
                <a:solidFill>
                  <a:srgbClr val="000000"/>
                </a:solidFill>
              </a:rPr>
              <a:t>The columns of </a:t>
            </a:r>
            <a:r>
              <a:rPr lang="en-US" sz="2400" b="1" i="1" dirty="0">
                <a:solidFill>
                  <a:srgbClr val="000000"/>
                </a:solidFill>
              </a:rPr>
              <a:t>V</a:t>
            </a:r>
            <a:r>
              <a:rPr lang="en-US" sz="2400" dirty="0">
                <a:solidFill>
                  <a:srgbClr val="000000"/>
                </a:solidFill>
              </a:rPr>
              <a:t> are orthogonal eigenvectors of </a:t>
            </a:r>
            <a:r>
              <a:rPr lang="en-US" sz="2400" b="1" i="1" dirty="0">
                <a:solidFill>
                  <a:srgbClr val="000000"/>
                </a:solidFill>
              </a:rPr>
              <a:t>A</a:t>
            </a:r>
            <a:r>
              <a:rPr lang="en-US" sz="2400" b="1" i="1" baseline="30000" dirty="0">
                <a:solidFill>
                  <a:srgbClr val="000000"/>
                </a:solidFill>
              </a:rPr>
              <a:t>T</a:t>
            </a:r>
            <a:r>
              <a:rPr lang="en-US" sz="2400" b="1" i="1" dirty="0">
                <a:solidFill>
                  <a:srgbClr val="000000"/>
                </a:solidFill>
              </a:rPr>
              <a:t>A</a:t>
            </a:r>
            <a:r>
              <a:rPr lang="en-US" sz="2400" dirty="0">
                <a:solidFill>
                  <a:srgbClr val="000000"/>
                </a:solidFill>
              </a:rPr>
              <a:t>.</a:t>
            </a:r>
            <a:endParaRPr lang="en-US" sz="2400" dirty="0">
              <a:solidFill>
                <a:srgbClr val="000000"/>
              </a:solidFill>
              <a:latin typeface="Lucida Sans" panose="020B0602030504020204" pitchFamily="34" charset="0"/>
            </a:endParaRPr>
          </a:p>
        </p:txBody>
      </p:sp>
      <p:grpSp>
        <p:nvGrpSpPr>
          <p:cNvPr id="364558" name="Group 14"/>
          <p:cNvGrpSpPr>
            <a:grpSpLocks/>
          </p:cNvGrpSpPr>
          <p:nvPr/>
        </p:nvGrpSpPr>
        <p:grpSpPr bwMode="auto">
          <a:xfrm>
            <a:off x="121835" y="4625460"/>
            <a:ext cx="8558212" cy="1558925"/>
            <a:chOff x="192" y="3248"/>
            <a:chExt cx="5391" cy="982"/>
          </a:xfrm>
        </p:grpSpPr>
        <p:graphicFrame>
          <p:nvGraphicFramePr>
            <p:cNvPr id="364559" name="Object 15"/>
            <p:cNvGraphicFramePr>
              <a:graphicFrameLocks noChangeAspect="1"/>
            </p:cNvGraphicFramePr>
            <p:nvPr/>
          </p:nvGraphicFramePr>
          <p:xfrm>
            <a:off x="2143" y="3552"/>
            <a:ext cx="737" cy="336"/>
          </p:xfrm>
          <a:graphic>
            <a:graphicData uri="http://schemas.openxmlformats.org/presentationml/2006/ole">
              <mc:AlternateContent xmlns:mc="http://schemas.openxmlformats.org/markup-compatibility/2006">
                <mc:Choice xmlns:v="urn:schemas-microsoft-com:vml" Requires="v">
                  <p:oleObj spid="_x0000_s6153" name="Equation" r:id="rId6" imgW="583920" imgH="266400" progId="Equation.3">
                    <p:embed/>
                  </p:oleObj>
                </mc:Choice>
                <mc:Fallback>
                  <p:oleObj name="Equation" r:id="rId6" imgW="58392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 y="3552"/>
                          <a:ext cx="7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60" name="Object 16"/>
            <p:cNvGraphicFramePr>
              <a:graphicFrameLocks noChangeAspect="1"/>
            </p:cNvGraphicFramePr>
            <p:nvPr/>
          </p:nvGraphicFramePr>
          <p:xfrm>
            <a:off x="1584" y="3888"/>
            <a:ext cx="1710" cy="342"/>
          </p:xfrm>
          <a:graphic>
            <a:graphicData uri="http://schemas.openxmlformats.org/presentationml/2006/ole">
              <mc:AlternateContent xmlns:mc="http://schemas.openxmlformats.org/markup-compatibility/2006">
                <mc:Choice xmlns:v="urn:schemas-microsoft-com:vml" Requires="v">
                  <p:oleObj spid="_x0000_s6154" name="Equation" r:id="rId8" imgW="1079280" imgH="215640" progId="Equation.3">
                    <p:embed/>
                  </p:oleObj>
                </mc:Choice>
                <mc:Fallback>
                  <p:oleObj name="Equation" r:id="rId8" imgW="10792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3888"/>
                          <a:ext cx="171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61" name="AutoShape 17"/>
            <p:cNvSpPr>
              <a:spLocks noChangeArrowheads="1"/>
            </p:cNvSpPr>
            <p:nvPr/>
          </p:nvSpPr>
          <p:spPr bwMode="auto">
            <a:xfrm>
              <a:off x="3535" y="3909"/>
              <a:ext cx="2048" cy="252"/>
            </a:xfrm>
            <a:prstGeom prst="leftArrowCallout">
              <a:avLst>
                <a:gd name="adj1" fmla="val 25000"/>
                <a:gd name="adj2" fmla="val 25000"/>
                <a:gd name="adj3" fmla="val 129297"/>
                <a:gd name="adj4" fmla="val 6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i="1">
                  <a:latin typeface="Lucida Sans" panose="020B0602030504020204" pitchFamily="34" charset="0"/>
                </a:rPr>
                <a:t>Singular values</a:t>
              </a:r>
              <a:r>
                <a:rPr lang="en-US" sz="2000">
                  <a:latin typeface="Lucida Sans" panose="020B0602030504020204" pitchFamily="34" charset="0"/>
                </a:rPr>
                <a:t>.</a:t>
              </a:r>
            </a:p>
          </p:txBody>
        </p:sp>
        <p:sp>
          <p:nvSpPr>
            <p:cNvPr id="364562" name="Text Box 18"/>
            <p:cNvSpPr txBox="1">
              <a:spLocks noChangeArrowheads="1"/>
            </p:cNvSpPr>
            <p:nvPr/>
          </p:nvSpPr>
          <p:spPr bwMode="auto">
            <a:xfrm>
              <a:off x="192" y="3248"/>
              <a:ext cx="4270" cy="291"/>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Eigenvalues </a:t>
              </a:r>
              <a:r>
                <a:rPr lang="en-US" sz="2400" dirty="0">
                  <a:solidFill>
                    <a:srgbClr val="000000"/>
                  </a:solidFill>
                  <a:sym typeface="Symbol" panose="05050102010706020507" pitchFamily="18" charset="2"/>
                </a:rPr>
                <a:t></a:t>
              </a:r>
              <a:r>
                <a:rPr lang="en-US" sz="2400" baseline="-25000" dirty="0">
                  <a:solidFill>
                    <a:srgbClr val="000000"/>
                  </a:solidFill>
                  <a:sym typeface="Symbol" panose="05050102010706020507" pitchFamily="18" charset="2"/>
                </a:rPr>
                <a:t>1 </a:t>
              </a:r>
              <a:r>
                <a:rPr lang="en-US" sz="2400" dirty="0">
                  <a:solidFill>
                    <a:srgbClr val="000000"/>
                  </a:solidFill>
                  <a:sym typeface="Symbol" panose="05050102010706020507" pitchFamily="18" charset="2"/>
                </a:rPr>
                <a:t>… </a:t>
              </a:r>
              <a:r>
                <a:rPr lang="en-US" sz="2400" baseline="-25000" dirty="0">
                  <a:solidFill>
                    <a:srgbClr val="000000"/>
                  </a:solidFill>
                  <a:sym typeface="Symbol" panose="05050102010706020507" pitchFamily="18" charset="2"/>
                </a:rPr>
                <a:t>r</a:t>
              </a:r>
              <a:r>
                <a:rPr lang="en-US" sz="2400" dirty="0">
                  <a:solidFill>
                    <a:srgbClr val="000000"/>
                  </a:solidFill>
                </a:rPr>
                <a:t> of </a:t>
              </a:r>
              <a:r>
                <a:rPr lang="en-US" sz="2400" b="1" i="1" dirty="0">
                  <a:solidFill>
                    <a:srgbClr val="000000"/>
                  </a:solidFill>
                </a:rPr>
                <a:t>AA</a:t>
              </a:r>
              <a:r>
                <a:rPr lang="en-US" sz="2400" b="1" i="1" baseline="30000" dirty="0">
                  <a:solidFill>
                    <a:srgbClr val="000000"/>
                  </a:solidFill>
                </a:rPr>
                <a:t>T </a:t>
              </a:r>
              <a:r>
                <a:rPr lang="en-US" sz="2400" dirty="0">
                  <a:solidFill>
                    <a:srgbClr val="000000"/>
                  </a:solidFill>
                </a:rPr>
                <a:t>are the eigenvalues of </a:t>
              </a:r>
              <a:r>
                <a:rPr lang="en-US" sz="2400" b="1" i="1" dirty="0">
                  <a:solidFill>
                    <a:srgbClr val="000000"/>
                  </a:solidFill>
                </a:rPr>
                <a:t>A</a:t>
              </a:r>
              <a:r>
                <a:rPr lang="en-US" sz="2400" b="1" i="1" baseline="30000" dirty="0">
                  <a:solidFill>
                    <a:srgbClr val="000000"/>
                  </a:solidFill>
                </a:rPr>
                <a:t>T</a:t>
              </a:r>
              <a:r>
                <a:rPr lang="en-US" sz="2400" b="1" i="1" dirty="0">
                  <a:solidFill>
                    <a:srgbClr val="000000"/>
                  </a:solidFill>
                </a:rPr>
                <a:t>A</a:t>
              </a:r>
              <a:r>
                <a:rPr lang="en-US" sz="2400" dirty="0">
                  <a:solidFill>
                    <a:srgbClr val="000000"/>
                  </a:solidFill>
                </a:rPr>
                <a:t>.</a:t>
              </a:r>
            </a:p>
          </p:txBody>
        </p:sp>
      </p:grpSp>
      <p:sp>
        <p:nvSpPr>
          <p:cNvPr id="19" name="Rectangle 1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Singular Values and Eigen Values Relation</a:t>
            </a:r>
            <a:endParaRPr lang="en-IN" sz="2400" b="1" dirty="0">
              <a:solidFill>
                <a:srgbClr val="DFA267"/>
              </a:solidFill>
            </a:endParaRPr>
          </a:p>
        </p:txBody>
      </p:sp>
      <p:cxnSp>
        <p:nvCxnSpPr>
          <p:cNvPr id="20" name="Straight Connector 19">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20"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2" name="Rectangle 2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2769061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Definition</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1212693" y="1549765"/>
            <a:ext cx="4781550" cy="638175"/>
          </a:xfrm>
          <a:prstGeom prst="rect">
            <a:avLst/>
          </a:prstGeom>
        </p:spPr>
      </p:pic>
      <p:sp>
        <p:nvSpPr>
          <p:cNvPr id="12" name="Rectangle 11">
            <a:extLst>
              <a:ext uri="{FF2B5EF4-FFF2-40B4-BE49-F238E27FC236}">
                <a16:creationId xmlns="" xmlns:a16="http://schemas.microsoft.com/office/drawing/2014/main" id="{620A7DEA-950C-4954-B3B7-2672370FABF4}"/>
              </a:ext>
            </a:extLst>
          </p:cNvPr>
          <p:cNvSpPr/>
          <p:nvPr/>
        </p:nvSpPr>
        <p:spPr>
          <a:xfrm>
            <a:off x="189430" y="2187940"/>
            <a:ext cx="7999758" cy="4524315"/>
          </a:xfrm>
          <a:prstGeom prst="rect">
            <a:avLst/>
          </a:prstGeom>
        </p:spPr>
        <p:txBody>
          <a:bodyPr wrap="square">
            <a:spAutoFit/>
          </a:bodyPr>
          <a:lstStyle/>
          <a:p>
            <a:pPr marL="342900" indent="-342900">
              <a:buFont typeface="Wingdings" panose="05000000000000000000" pitchFamily="2" charset="2"/>
              <a:buChar char="§"/>
            </a:pPr>
            <a:r>
              <a:rPr lang="en-IN" sz="2400" b="1" dirty="0" smtClean="0"/>
              <a:t>A : </a:t>
            </a:r>
            <a:r>
              <a:rPr lang="en-IN" sz="2400" b="1" dirty="0" smtClean="0">
                <a:solidFill>
                  <a:srgbClr val="C00000"/>
                </a:solidFill>
              </a:rPr>
              <a:t>Input Data Matrix</a:t>
            </a:r>
          </a:p>
          <a:p>
            <a:pPr marL="800100" lvl="1" indent="-342900">
              <a:buFont typeface="Wingdings" panose="05000000000000000000" pitchFamily="2" charset="2"/>
              <a:buChar char="§"/>
            </a:pPr>
            <a:r>
              <a:rPr lang="en-IN" sz="2400" b="1" dirty="0" smtClean="0"/>
              <a:t>m X n matrix (</a:t>
            </a:r>
            <a:r>
              <a:rPr lang="en-IN" sz="2400" b="1" dirty="0" err="1" smtClean="0"/>
              <a:t>eg</a:t>
            </a:r>
            <a:r>
              <a:rPr lang="en-IN" sz="2400" b="1" dirty="0" smtClean="0"/>
              <a:t>. m documents, n terms)</a:t>
            </a:r>
          </a:p>
          <a:p>
            <a:pPr lvl="1"/>
            <a:endParaRPr lang="en-IN" sz="2400" b="1" dirty="0" smtClean="0"/>
          </a:p>
          <a:p>
            <a:pPr marL="342900" indent="-342900">
              <a:buFont typeface="Wingdings" panose="05000000000000000000" pitchFamily="2" charset="2"/>
              <a:buChar char="§"/>
            </a:pPr>
            <a:r>
              <a:rPr lang="en-IN" sz="2400" b="1" dirty="0" smtClean="0"/>
              <a:t>U: </a:t>
            </a:r>
            <a:r>
              <a:rPr lang="en-IN" sz="2400" b="1" dirty="0" smtClean="0">
                <a:solidFill>
                  <a:srgbClr val="C00000"/>
                </a:solidFill>
              </a:rPr>
              <a:t>Left singular Vectors</a:t>
            </a:r>
          </a:p>
          <a:p>
            <a:pPr marL="800100" lvl="1" indent="-342900">
              <a:buFont typeface="Wingdings" panose="05000000000000000000" pitchFamily="2" charset="2"/>
              <a:buChar char="§"/>
            </a:pPr>
            <a:r>
              <a:rPr lang="en-IN" sz="2400" b="1" dirty="0"/>
              <a:t>m X </a:t>
            </a:r>
            <a:r>
              <a:rPr lang="en-IN" sz="2400" b="1" dirty="0" smtClean="0"/>
              <a:t>r </a:t>
            </a:r>
            <a:r>
              <a:rPr lang="en-IN" sz="2400" b="1" dirty="0"/>
              <a:t>matrix (</a:t>
            </a:r>
            <a:r>
              <a:rPr lang="en-IN" sz="2400" b="1" dirty="0" err="1"/>
              <a:t>eg</a:t>
            </a:r>
            <a:r>
              <a:rPr lang="en-IN" sz="2400" b="1" dirty="0"/>
              <a:t>. m documents, </a:t>
            </a:r>
            <a:r>
              <a:rPr lang="en-IN" sz="2400" b="1" dirty="0" smtClean="0"/>
              <a:t>r concepts)</a:t>
            </a:r>
            <a:endParaRPr lang="en-IN" sz="2400" b="1" dirty="0"/>
          </a:p>
          <a:p>
            <a:pPr marL="800100" lvl="1" indent="-342900">
              <a:buFont typeface="Wingdings" panose="05000000000000000000" pitchFamily="2" charset="2"/>
              <a:buChar char="§"/>
            </a:pPr>
            <a:endParaRPr lang="en-IN" sz="2400" b="1" dirty="0" smtClean="0"/>
          </a:p>
          <a:p>
            <a:pPr marL="342900" indent="-342900">
              <a:buFont typeface="Wingdings" panose="05000000000000000000" pitchFamily="2" charset="2"/>
              <a:buChar char="§"/>
            </a:pPr>
            <a:r>
              <a:rPr lang="en-IN"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2400" b="1"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Singular Values</a:t>
            </a:r>
          </a:p>
          <a:p>
            <a:pPr marL="800100" lvl="1" indent="-342900">
              <a:buFont typeface="Wingdings" panose="05000000000000000000" pitchFamily="2" charset="2"/>
              <a:buChar char="§"/>
            </a:pPr>
            <a:r>
              <a:rPr lang="en-IN" sz="2400" b="1" dirty="0" smtClean="0"/>
              <a:t>r </a:t>
            </a:r>
            <a:r>
              <a:rPr lang="en-IN" sz="2400" b="1" dirty="0"/>
              <a:t>X </a:t>
            </a:r>
            <a:r>
              <a:rPr lang="en-IN" sz="2400" b="1" dirty="0" smtClean="0"/>
              <a:t>r diagonal matrix (strength of each ‘concept’)</a:t>
            </a:r>
          </a:p>
          <a:p>
            <a:pPr marL="800100" lvl="1" indent="-342900">
              <a:buFont typeface="Wingdings" panose="05000000000000000000" pitchFamily="2" charset="2"/>
              <a:buChar char="§"/>
            </a:pPr>
            <a:r>
              <a:rPr lang="en-IN" sz="2400" b="1" dirty="0" smtClean="0"/>
              <a:t>(r: rank of the matrix A)</a:t>
            </a:r>
            <a:endParaRPr lang="en-IN" sz="2400" b="1" dirty="0"/>
          </a:p>
          <a:p>
            <a:pPr marL="800100" lvl="1" indent="-342900">
              <a:buFont typeface="Wingdings" panose="05000000000000000000" pitchFamily="2" charset="2"/>
              <a:buChar char="§"/>
            </a:pPr>
            <a:endParaRPr lang="en-IN"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
            </a:pPr>
            <a:r>
              <a:rPr lang="en-IN"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V: </a:t>
            </a:r>
            <a:r>
              <a:rPr lang="en-IN" sz="2400" b="1"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Right Singular Vectors</a:t>
            </a:r>
          </a:p>
          <a:p>
            <a:pPr marL="800100" lvl="1" indent="-342900">
              <a:buFont typeface="Wingdings" panose="05000000000000000000" pitchFamily="2" charset="2"/>
              <a:buChar char="§"/>
            </a:pPr>
            <a:r>
              <a:rPr lang="en-IN" sz="2400" b="1" dirty="0" smtClean="0"/>
              <a:t>n </a:t>
            </a:r>
            <a:r>
              <a:rPr lang="en-IN" sz="2400" b="1" dirty="0"/>
              <a:t>X </a:t>
            </a:r>
            <a:r>
              <a:rPr lang="en-IN" sz="2400" b="1" dirty="0" smtClean="0"/>
              <a:t>r </a:t>
            </a:r>
            <a:r>
              <a:rPr lang="en-IN" sz="2400" b="1" dirty="0"/>
              <a:t>matrix </a:t>
            </a:r>
            <a:r>
              <a:rPr lang="en-IN" sz="2400" b="1" dirty="0" smtClean="0"/>
              <a:t>(n terms and r concepts)</a:t>
            </a:r>
            <a:endParaRPr lang="en-IN" sz="2400" b="1" dirty="0"/>
          </a:p>
        </p:txBody>
      </p:sp>
    </p:spTree>
    <p:extLst>
      <p:ext uri="{BB962C8B-B14F-4D97-AF65-F5344CB8AC3E}">
        <p14:creationId xmlns:p14="http://schemas.microsoft.com/office/powerpoint/2010/main" val="17627202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Definition</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631065" y="2225496"/>
            <a:ext cx="5911403" cy="2381250"/>
          </a:xfrm>
          <a:prstGeom prst="rect">
            <a:avLst/>
          </a:prstGeom>
        </p:spPr>
      </p:pic>
    </p:spTree>
    <p:extLst>
      <p:ext uri="{BB962C8B-B14F-4D97-AF65-F5344CB8AC3E}">
        <p14:creationId xmlns:p14="http://schemas.microsoft.com/office/powerpoint/2010/main" val="3654827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Definition</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708338" y="1868853"/>
            <a:ext cx="6272011" cy="2219325"/>
          </a:xfrm>
          <a:prstGeom prst="rect">
            <a:avLst/>
          </a:prstGeom>
        </p:spPr>
      </p:pic>
      <p:sp>
        <p:nvSpPr>
          <p:cNvPr id="2" name="TextBox 1"/>
          <p:cNvSpPr txBox="1"/>
          <p:nvPr/>
        </p:nvSpPr>
        <p:spPr>
          <a:xfrm>
            <a:off x="3844343" y="4507607"/>
            <a:ext cx="1983347" cy="1569660"/>
          </a:xfrm>
          <a:prstGeom prst="rect">
            <a:avLst/>
          </a:prstGeom>
          <a:noFill/>
        </p:spPr>
        <p:txBody>
          <a:bodyPr wrap="square" rtlCol="0">
            <a:spAutoFit/>
          </a:bodyPr>
          <a:lstStyle/>
          <a:p>
            <a:r>
              <a:rPr lang="el-GR" sz="2400" b="1" dirty="0" smtClean="0">
                <a:ea typeface="SimSun" panose="02010600030101010101" pitchFamily="2" charset="-122"/>
              </a:rPr>
              <a:t>σ</a:t>
            </a:r>
            <a:r>
              <a:rPr lang="en-US" sz="2400" b="1" baseline="-25000" dirty="0" err="1" smtClean="0">
                <a:ea typeface="SimSun" panose="02010600030101010101" pitchFamily="2" charset="-122"/>
              </a:rPr>
              <a:t>i</a:t>
            </a:r>
            <a:r>
              <a:rPr lang="en-US" sz="2400" b="1" dirty="0" smtClean="0">
                <a:ea typeface="SimSun" panose="02010600030101010101" pitchFamily="2" charset="-122"/>
              </a:rPr>
              <a:t> … Scalar</a:t>
            </a:r>
          </a:p>
          <a:p>
            <a:r>
              <a:rPr lang="en-US" sz="2400" b="1" dirty="0" err="1" smtClean="0">
                <a:ea typeface="SimSun" panose="02010600030101010101" pitchFamily="2" charset="-122"/>
              </a:rPr>
              <a:t>u</a:t>
            </a:r>
            <a:r>
              <a:rPr lang="en-US" sz="2400" b="1" baseline="-25000" dirty="0" err="1" smtClean="0">
                <a:ea typeface="SimSun" panose="02010600030101010101" pitchFamily="2" charset="-122"/>
              </a:rPr>
              <a:t>i</a:t>
            </a:r>
            <a:r>
              <a:rPr lang="en-US" sz="2400" b="1" dirty="0" smtClean="0">
                <a:ea typeface="SimSun" panose="02010600030101010101" pitchFamily="2" charset="-122"/>
              </a:rPr>
              <a:t> </a:t>
            </a:r>
            <a:r>
              <a:rPr lang="en-US" sz="2400" b="1" dirty="0">
                <a:ea typeface="SimSun" panose="02010600030101010101" pitchFamily="2" charset="-122"/>
              </a:rPr>
              <a:t>… </a:t>
            </a:r>
            <a:r>
              <a:rPr lang="en-US" sz="2400" b="1" dirty="0" smtClean="0">
                <a:ea typeface="SimSun" panose="02010600030101010101" pitchFamily="2" charset="-122"/>
              </a:rPr>
              <a:t>Vector</a:t>
            </a:r>
            <a:endParaRPr lang="en-US" sz="2400" b="1" dirty="0">
              <a:ea typeface="SimSun" panose="02010600030101010101" pitchFamily="2" charset="-122"/>
            </a:endParaRPr>
          </a:p>
          <a:p>
            <a:r>
              <a:rPr lang="en-US" sz="2400" b="1" dirty="0" smtClean="0">
                <a:ea typeface="SimSun" panose="02010600030101010101" pitchFamily="2" charset="-122"/>
              </a:rPr>
              <a:t>v</a:t>
            </a:r>
            <a:r>
              <a:rPr lang="en-US" sz="2400" b="1" baseline="-25000" dirty="0" smtClean="0">
                <a:ea typeface="SimSun" panose="02010600030101010101" pitchFamily="2" charset="-122"/>
              </a:rPr>
              <a:t>i</a:t>
            </a:r>
            <a:r>
              <a:rPr lang="en-US" sz="2400" b="1" dirty="0" smtClean="0">
                <a:ea typeface="SimSun" panose="02010600030101010101" pitchFamily="2" charset="-122"/>
              </a:rPr>
              <a:t> </a:t>
            </a:r>
            <a:r>
              <a:rPr lang="en-US" sz="2400" b="1" dirty="0">
                <a:ea typeface="SimSun" panose="02010600030101010101" pitchFamily="2" charset="-122"/>
              </a:rPr>
              <a:t>… </a:t>
            </a:r>
            <a:r>
              <a:rPr lang="en-US" sz="2400" b="1" dirty="0" smtClean="0">
                <a:ea typeface="SimSun" panose="02010600030101010101" pitchFamily="2" charset="-122"/>
              </a:rPr>
              <a:t>Vector</a:t>
            </a:r>
            <a:endParaRPr lang="en-US" sz="2400" b="1" dirty="0">
              <a:ea typeface="SimSun" panose="02010600030101010101" pitchFamily="2" charset="-122"/>
            </a:endParaRPr>
          </a:p>
          <a:p>
            <a:endParaRPr lang="en-US" sz="2400" b="1" dirty="0"/>
          </a:p>
        </p:txBody>
      </p:sp>
    </p:spTree>
    <p:extLst>
      <p:ext uri="{BB962C8B-B14F-4D97-AF65-F5344CB8AC3E}">
        <p14:creationId xmlns:p14="http://schemas.microsoft.com/office/powerpoint/2010/main" val="2578906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a:extLst>
              <a:ext uri="{FF2B5EF4-FFF2-40B4-BE49-F238E27FC236}">
                <a16:creationId xmlns="" xmlns:a16="http://schemas.microsoft.com/office/drawing/2014/main" id="{8D566CC4-683E-4FA1-95AC-3A5DE9CB9D39}"/>
              </a:ext>
            </a:extLst>
          </p:cNvPr>
          <p:cNvSpPr/>
          <p:nvPr/>
        </p:nvSpPr>
        <p:spPr>
          <a:xfrm>
            <a:off x="393110" y="1677462"/>
            <a:ext cx="9468341" cy="2308324"/>
          </a:xfrm>
          <a:prstGeom prst="rect">
            <a:avLst/>
          </a:prstGeom>
          <a:gradFill>
            <a:gsLst>
              <a:gs pos="3000">
                <a:schemeClr val="accent1">
                  <a:lumMod val="45000"/>
                  <a:lumOff val="55000"/>
                </a:schemeClr>
              </a:gs>
              <a:gs pos="0">
                <a:schemeClr val="accent2">
                  <a:lumMod val="40000"/>
                  <a:lumOff val="60000"/>
                </a:schemeClr>
              </a:gs>
              <a:gs pos="6000">
                <a:schemeClr val="accent1">
                  <a:lumMod val="30000"/>
                  <a:lumOff val="70000"/>
                </a:schemeClr>
              </a:gs>
            </a:gsLst>
            <a:lin ang="5400000" scaled="1"/>
          </a:gradFill>
        </p:spPr>
        <p:txBody>
          <a:bodyPr wrap="square">
            <a:spAutoFit/>
          </a:bodyPr>
          <a:lstStyle/>
          <a:p>
            <a:r>
              <a:rPr lang="en-US" sz="2400" b="1" dirty="0"/>
              <a:t>PCA  creates a set of principal components </a:t>
            </a:r>
          </a:p>
          <a:p>
            <a:pPr marL="342900" indent="-342900">
              <a:buFont typeface="Arial" panose="020B0604020202020204" pitchFamily="34" charset="0"/>
              <a:buChar char="•"/>
            </a:pPr>
            <a:r>
              <a:rPr lang="en-US" sz="2400" b="1" dirty="0"/>
              <a:t>Rank ordered by variance</a:t>
            </a:r>
            <a:r>
              <a:rPr lang="en-US" sz="2400" dirty="0"/>
              <a:t> (the first component has higher variance than the second, and so on)</a:t>
            </a:r>
            <a:r>
              <a:rPr lang="en-US" sz="2400" b="1" dirty="0"/>
              <a:t> </a:t>
            </a:r>
          </a:p>
          <a:p>
            <a:pPr marL="342900" indent="-342900">
              <a:buFont typeface="Arial" panose="020B0604020202020204" pitchFamily="34" charset="0"/>
              <a:buChar char="•"/>
            </a:pPr>
            <a:r>
              <a:rPr lang="en-US" sz="2400" b="1" dirty="0"/>
              <a:t>Uncorrelated</a:t>
            </a:r>
          </a:p>
          <a:p>
            <a:pPr marL="342900" indent="-342900">
              <a:buFont typeface="Arial" panose="020B0604020202020204" pitchFamily="34" charset="0"/>
              <a:buChar char="•"/>
            </a:pPr>
            <a:r>
              <a:rPr lang="en-US" sz="2400" b="1" dirty="0"/>
              <a:t>Low in number</a:t>
            </a:r>
            <a:r>
              <a:rPr lang="en-US" sz="2400" dirty="0"/>
              <a:t> (we can throw away the lower ranked components as they contain little signal).</a:t>
            </a:r>
            <a:endParaRPr lang="en-IN" sz="2400" dirty="0"/>
          </a:p>
        </p:txBody>
      </p:sp>
      <p:sp>
        <p:nvSpPr>
          <p:cNvPr id="3" name="TextBox 2">
            <a:extLst>
              <a:ext uri="{FF2B5EF4-FFF2-40B4-BE49-F238E27FC236}">
                <a16:creationId xmlns="" xmlns:a16="http://schemas.microsoft.com/office/drawing/2014/main" id="{8B8B53D2-CDAD-4BD6-AA99-DE15F19D66BE}"/>
              </a:ext>
            </a:extLst>
          </p:cNvPr>
          <p:cNvSpPr txBox="1"/>
          <p:nvPr/>
        </p:nvSpPr>
        <p:spPr>
          <a:xfrm>
            <a:off x="534572" y="4389120"/>
            <a:ext cx="859536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Arial" panose="020B0604020202020204" pitchFamily="34" charset="0"/>
              <a:buChar char="•"/>
            </a:pPr>
            <a:r>
              <a:rPr lang="en-IN" sz="2400" dirty="0"/>
              <a:t>Trying to make sense of a large number of feature variables for prediction is very hard</a:t>
            </a:r>
          </a:p>
          <a:p>
            <a:pPr marL="342900" indent="-342900">
              <a:buFont typeface="Arial" panose="020B0604020202020204" pitchFamily="34" charset="0"/>
              <a:buChar char="•"/>
            </a:pPr>
            <a:r>
              <a:rPr lang="en-IN" sz="2400" dirty="0"/>
              <a:t>So we do dimensionality reduction – reducing feature space</a:t>
            </a:r>
          </a:p>
          <a:p>
            <a:pPr marL="800100" lvl="1" indent="-342900">
              <a:buFont typeface="Arial" panose="020B0604020202020204" pitchFamily="34" charset="0"/>
              <a:buChar char="•"/>
            </a:pPr>
            <a:r>
              <a:rPr lang="en-IN" sz="2400" dirty="0"/>
              <a:t>Feature Extraction</a:t>
            </a:r>
          </a:p>
          <a:p>
            <a:pPr marL="800100" lvl="1" indent="-342900">
              <a:buFont typeface="Arial" panose="020B0604020202020204" pitchFamily="34" charset="0"/>
              <a:buChar char="•"/>
            </a:pPr>
            <a:r>
              <a:rPr lang="en-IN" sz="2400" dirty="0"/>
              <a:t>Feature Elimination</a:t>
            </a:r>
          </a:p>
        </p:txBody>
      </p:sp>
    </p:spTree>
    <p:extLst>
      <p:ext uri="{BB962C8B-B14F-4D97-AF65-F5344CB8AC3E}">
        <p14:creationId xmlns:p14="http://schemas.microsoft.com/office/powerpoint/2010/main" val="4771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Properties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3" name="TextBox 2"/>
          <p:cNvSpPr txBox="1"/>
          <p:nvPr/>
        </p:nvSpPr>
        <p:spPr>
          <a:xfrm>
            <a:off x="515155" y="1513221"/>
            <a:ext cx="7776589" cy="4893647"/>
          </a:xfrm>
          <a:prstGeom prst="rect">
            <a:avLst/>
          </a:prstGeom>
          <a:noFill/>
        </p:spPr>
        <p:txBody>
          <a:bodyPr wrap="square" rtlCol="0">
            <a:spAutoFit/>
          </a:bodyPr>
          <a:lstStyle/>
          <a:p>
            <a:r>
              <a:rPr lang="en-US" sz="2400" dirty="0" smtClean="0"/>
              <a:t>It is always possible to decompose a real matrix A into </a:t>
            </a:r>
          </a:p>
          <a:p>
            <a:r>
              <a:rPr lang="en-US" sz="2400" b="1" dirty="0" smtClean="0"/>
              <a:t>A = U </a:t>
            </a:r>
            <a:r>
              <a:rPr lang="en-US" sz="2400" b="1" dirty="0" smtClean="0">
                <a:ea typeface="SimSun" panose="02010600030101010101" pitchFamily="2" charset="-122"/>
              </a:rPr>
              <a:t>∑ V</a:t>
            </a:r>
            <a:r>
              <a:rPr lang="en-US" sz="2400" b="1" baseline="30000" dirty="0" smtClean="0">
                <a:ea typeface="SimSun" panose="02010600030101010101" pitchFamily="2" charset="-122"/>
              </a:rPr>
              <a:t>T</a:t>
            </a:r>
            <a:r>
              <a:rPr lang="en-US" sz="2400" b="1" dirty="0" smtClean="0">
                <a:ea typeface="SimSun" panose="02010600030101010101" pitchFamily="2" charset="-122"/>
              </a:rPr>
              <a:t> </a:t>
            </a:r>
            <a:r>
              <a:rPr lang="en-US" sz="2400" dirty="0" smtClean="0">
                <a:ea typeface="SimSun" panose="02010600030101010101" pitchFamily="2" charset="-122"/>
              </a:rPr>
              <a:t>, where</a:t>
            </a:r>
          </a:p>
          <a:p>
            <a:pPr marL="342900" indent="-342900">
              <a:buFont typeface="Arial" panose="020B0604020202020204" pitchFamily="34" charset="0"/>
              <a:buChar char="•"/>
            </a:pPr>
            <a:r>
              <a:rPr lang="en-US" sz="2400" dirty="0" smtClean="0"/>
              <a:t>U, </a:t>
            </a:r>
            <a:r>
              <a:rPr lang="en-US" sz="2400" dirty="0" smtClean="0">
                <a:ea typeface="SimSun" panose="02010600030101010101" pitchFamily="2" charset="-122"/>
              </a:rPr>
              <a:t>∑,  V : unique</a:t>
            </a:r>
          </a:p>
          <a:p>
            <a:pPr marL="342900" indent="-342900">
              <a:buFont typeface="Arial" panose="020B0604020202020204" pitchFamily="34" charset="0"/>
              <a:buChar char="•"/>
            </a:pPr>
            <a:r>
              <a:rPr lang="en-US" sz="2400" dirty="0"/>
              <a:t>U</a:t>
            </a:r>
            <a:r>
              <a:rPr lang="en-US" sz="2400" dirty="0" smtClean="0"/>
              <a:t>,</a:t>
            </a:r>
            <a:r>
              <a:rPr lang="en-US" sz="2400" dirty="0" smtClean="0">
                <a:ea typeface="SimSun" panose="02010600030101010101" pitchFamily="2" charset="-122"/>
              </a:rPr>
              <a:t>  </a:t>
            </a:r>
            <a:r>
              <a:rPr lang="en-US" sz="2400" dirty="0">
                <a:ea typeface="SimSun" panose="02010600030101010101" pitchFamily="2" charset="-122"/>
              </a:rPr>
              <a:t>V : </a:t>
            </a:r>
            <a:r>
              <a:rPr lang="en-US" sz="2400" dirty="0" smtClean="0">
                <a:ea typeface="SimSun" panose="02010600030101010101" pitchFamily="2" charset="-122"/>
              </a:rPr>
              <a:t>column orthonormal</a:t>
            </a:r>
          </a:p>
          <a:p>
            <a:pPr marL="800100" lvl="1" indent="-342900">
              <a:buFont typeface="Arial" panose="020B0604020202020204" pitchFamily="34" charset="0"/>
              <a:buChar char="•"/>
            </a:pPr>
            <a:r>
              <a:rPr lang="en-US" sz="2400" dirty="0" smtClean="0">
                <a:ea typeface="SimSun" panose="02010600030101010101" pitchFamily="2" charset="-122"/>
              </a:rPr>
              <a:t>U</a:t>
            </a:r>
            <a:r>
              <a:rPr lang="en-US" sz="2400" baseline="30000" dirty="0" smtClean="0">
                <a:ea typeface="SimSun" panose="02010600030101010101" pitchFamily="2" charset="-122"/>
              </a:rPr>
              <a:t>T </a:t>
            </a:r>
            <a:r>
              <a:rPr lang="en-US" sz="2400" dirty="0" smtClean="0">
                <a:ea typeface="SimSun" panose="02010600030101010101" pitchFamily="2" charset="-122"/>
              </a:rPr>
              <a:t>U </a:t>
            </a:r>
            <a:r>
              <a:rPr lang="en-US" sz="2400" dirty="0">
                <a:ea typeface="SimSun" panose="02010600030101010101" pitchFamily="2" charset="-122"/>
              </a:rPr>
              <a:t>= </a:t>
            </a:r>
            <a:r>
              <a:rPr lang="en-US" sz="2400" dirty="0" smtClean="0">
                <a:ea typeface="SimSun" panose="02010600030101010101" pitchFamily="2" charset="-122"/>
              </a:rPr>
              <a:t>I ;V</a:t>
            </a:r>
            <a:r>
              <a:rPr lang="en-US" sz="2400" baseline="30000" dirty="0" smtClean="0">
                <a:ea typeface="SimSun" panose="02010600030101010101" pitchFamily="2" charset="-122"/>
              </a:rPr>
              <a:t>T </a:t>
            </a:r>
            <a:r>
              <a:rPr lang="en-US" sz="2400" dirty="0" smtClean="0">
                <a:ea typeface="SimSun" panose="02010600030101010101" pitchFamily="2" charset="-122"/>
              </a:rPr>
              <a:t>V = I (I: Identity matrix)</a:t>
            </a:r>
          </a:p>
          <a:p>
            <a:pPr marL="800100" lvl="1" indent="-342900">
              <a:buFont typeface="Arial" panose="020B0604020202020204" pitchFamily="34" charset="0"/>
              <a:buChar char="•"/>
            </a:pPr>
            <a:r>
              <a:rPr lang="en-US" sz="2400" dirty="0" smtClean="0">
                <a:ea typeface="SimSun" panose="02010600030101010101" pitchFamily="2" charset="-122"/>
              </a:rPr>
              <a:t>(Columns are orthogonal unit vectors)</a:t>
            </a:r>
          </a:p>
          <a:p>
            <a:pPr marL="342900" indent="-342900">
              <a:buFont typeface="Arial" panose="020B0604020202020204" pitchFamily="34" charset="0"/>
              <a:buChar char="•"/>
            </a:pPr>
            <a:r>
              <a:rPr lang="en-US" sz="2400" dirty="0">
                <a:ea typeface="SimSun" panose="02010600030101010101" pitchFamily="2" charset="-122"/>
              </a:rPr>
              <a:t>∑ </a:t>
            </a:r>
            <a:r>
              <a:rPr lang="en-US" sz="2400" dirty="0" smtClean="0">
                <a:ea typeface="SimSun" panose="02010600030101010101" pitchFamily="2" charset="-122"/>
              </a:rPr>
              <a:t>:diagonal</a:t>
            </a:r>
          </a:p>
          <a:p>
            <a:pPr marL="800100" lvl="1" indent="-342900">
              <a:buFont typeface="Arial" panose="020B0604020202020204" pitchFamily="34" charset="0"/>
              <a:buChar char="•"/>
            </a:pPr>
            <a:r>
              <a:rPr lang="en-US" sz="2400" dirty="0" smtClean="0">
                <a:ea typeface="SimSun" panose="02010600030101010101" pitchFamily="2" charset="-122"/>
              </a:rPr>
              <a:t>Entries (singular values) are positive, and sorted in decreasing order (</a:t>
            </a:r>
            <a:r>
              <a:rPr lang="el-GR" sz="2400" dirty="0" smtClean="0">
                <a:ea typeface="SimSun" panose="02010600030101010101" pitchFamily="2" charset="-122"/>
              </a:rPr>
              <a:t>σ</a:t>
            </a:r>
            <a:r>
              <a:rPr lang="en-US" sz="2400" baseline="-25000" dirty="0">
                <a:ea typeface="SimSun" panose="02010600030101010101" pitchFamily="2" charset="-122"/>
              </a:rPr>
              <a:t>1</a:t>
            </a:r>
            <a:r>
              <a:rPr lang="en-US" sz="2400" dirty="0" smtClean="0">
                <a:ea typeface="SimSun" panose="02010600030101010101" pitchFamily="2" charset="-122"/>
              </a:rPr>
              <a:t>≥</a:t>
            </a:r>
            <a:r>
              <a:rPr lang="el-GR" sz="2400" dirty="0" smtClean="0">
                <a:ea typeface="SimSun" panose="02010600030101010101" pitchFamily="2" charset="-122"/>
              </a:rPr>
              <a:t>σ</a:t>
            </a:r>
            <a:r>
              <a:rPr lang="en-US" sz="2400" baseline="-25000" dirty="0" smtClean="0">
                <a:ea typeface="SimSun" panose="02010600030101010101" pitchFamily="2" charset="-122"/>
              </a:rPr>
              <a:t>2</a:t>
            </a:r>
            <a:r>
              <a:rPr lang="en-US" sz="2400" dirty="0" smtClean="0">
                <a:ea typeface="SimSun" panose="02010600030101010101" pitchFamily="2" charset="-122"/>
              </a:rPr>
              <a:t>≥..</a:t>
            </a:r>
            <a:r>
              <a:rPr lang="el-GR" sz="2400" dirty="0">
                <a:ea typeface="SimSun" panose="02010600030101010101" pitchFamily="2" charset="-122"/>
              </a:rPr>
              <a:t> </a:t>
            </a:r>
            <a:r>
              <a:rPr lang="en-US" sz="2400" dirty="0" smtClean="0">
                <a:ea typeface="SimSun" panose="02010600030101010101" pitchFamily="2" charset="-122"/>
              </a:rPr>
              <a:t>≥0)</a:t>
            </a:r>
            <a:endParaRPr lang="en-US" sz="2400" dirty="0">
              <a:ea typeface="SimSun" panose="02010600030101010101" pitchFamily="2" charset="-122"/>
            </a:endParaRPr>
          </a:p>
          <a:p>
            <a:pPr marL="800100" lvl="1" indent="-342900">
              <a:buFont typeface="Arial" panose="020B0604020202020204" pitchFamily="34" charset="0"/>
              <a:buChar char="•"/>
            </a:pPr>
            <a:endParaRPr lang="en-US" sz="2400" dirty="0">
              <a:ea typeface="SimSun" panose="02010600030101010101" pitchFamily="2" charset="-122"/>
            </a:endParaRPr>
          </a:p>
          <a:p>
            <a:pPr marL="800100" lvl="1" indent="-342900">
              <a:buFont typeface="Arial" panose="020B0604020202020204" pitchFamily="34" charset="0"/>
              <a:buChar char="•"/>
            </a:pPr>
            <a:endParaRPr lang="en-US" sz="2400" dirty="0" smtClean="0">
              <a:ea typeface="SimSun" panose="02010600030101010101" pitchFamily="2" charset="-122"/>
            </a:endParaRPr>
          </a:p>
          <a:p>
            <a:pPr marL="800100" lvl="1" indent="-342900">
              <a:buFont typeface="Arial" panose="020B0604020202020204" pitchFamily="34" charset="0"/>
              <a:buChar char="•"/>
            </a:pPr>
            <a:endParaRPr lang="en-US" sz="2400" dirty="0">
              <a:ea typeface="SimSun" panose="02010600030101010101" pitchFamily="2" charset="-122"/>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3937846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858323" y="1648496"/>
            <a:ext cx="5787175" cy="3189331"/>
          </a:xfrm>
          <a:prstGeom prst="rect">
            <a:avLst/>
          </a:prstGeom>
        </p:spPr>
      </p:pic>
    </p:spTree>
    <p:extLst>
      <p:ext uri="{BB962C8B-B14F-4D97-AF65-F5344CB8AC3E}">
        <p14:creationId xmlns:p14="http://schemas.microsoft.com/office/powerpoint/2010/main" val="120769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5" name="Picture 4"/>
          <p:cNvPicPr>
            <a:picLocks noChangeAspect="1"/>
          </p:cNvPicPr>
          <p:nvPr/>
        </p:nvPicPr>
        <p:blipFill>
          <a:blip r:embed="rId3"/>
          <a:stretch>
            <a:fillRect/>
          </a:stretch>
        </p:blipFill>
        <p:spPr>
          <a:xfrm>
            <a:off x="853628" y="1868853"/>
            <a:ext cx="5848350" cy="3802681"/>
          </a:xfrm>
          <a:prstGeom prst="rect">
            <a:avLst/>
          </a:prstGeom>
        </p:spPr>
      </p:pic>
      <p:pic>
        <p:nvPicPr>
          <p:cNvPr id="7" name="Picture 6"/>
          <p:cNvPicPr>
            <a:picLocks noChangeAspect="1"/>
          </p:cNvPicPr>
          <p:nvPr/>
        </p:nvPicPr>
        <p:blipFill>
          <a:blip r:embed="rId4"/>
          <a:stretch>
            <a:fillRect/>
          </a:stretch>
        </p:blipFill>
        <p:spPr>
          <a:xfrm>
            <a:off x="6076113" y="2735888"/>
            <a:ext cx="2295525" cy="561975"/>
          </a:xfrm>
          <a:prstGeom prst="rect">
            <a:avLst/>
          </a:prstGeom>
        </p:spPr>
      </p:pic>
    </p:spTree>
    <p:extLst>
      <p:ext uri="{BB962C8B-B14F-4D97-AF65-F5344CB8AC3E}">
        <p14:creationId xmlns:p14="http://schemas.microsoft.com/office/powerpoint/2010/main" val="14864754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5" name="Picture 4"/>
          <p:cNvPicPr>
            <a:picLocks noChangeAspect="1"/>
          </p:cNvPicPr>
          <p:nvPr/>
        </p:nvPicPr>
        <p:blipFill>
          <a:blip r:embed="rId3"/>
          <a:stretch>
            <a:fillRect/>
          </a:stretch>
        </p:blipFill>
        <p:spPr>
          <a:xfrm>
            <a:off x="853628" y="2034862"/>
            <a:ext cx="5848350" cy="3636672"/>
          </a:xfrm>
          <a:prstGeom prst="rect">
            <a:avLst/>
          </a:prstGeom>
        </p:spPr>
      </p:pic>
      <p:pic>
        <p:nvPicPr>
          <p:cNvPr id="3" name="Picture 2"/>
          <p:cNvPicPr>
            <a:picLocks noChangeAspect="1"/>
          </p:cNvPicPr>
          <p:nvPr/>
        </p:nvPicPr>
        <p:blipFill>
          <a:blip r:embed="rId4"/>
          <a:stretch>
            <a:fillRect/>
          </a:stretch>
        </p:blipFill>
        <p:spPr>
          <a:xfrm>
            <a:off x="4141718" y="3035925"/>
            <a:ext cx="2028825" cy="523875"/>
          </a:xfrm>
          <a:prstGeom prst="rect">
            <a:avLst/>
          </a:prstGeom>
        </p:spPr>
      </p:pic>
    </p:spTree>
    <p:extLst>
      <p:ext uri="{BB962C8B-B14F-4D97-AF65-F5344CB8AC3E}">
        <p14:creationId xmlns:p14="http://schemas.microsoft.com/office/powerpoint/2010/main" val="21995967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2" name="Picture 1"/>
          <p:cNvPicPr>
            <a:picLocks noChangeAspect="1"/>
          </p:cNvPicPr>
          <p:nvPr/>
        </p:nvPicPr>
        <p:blipFill>
          <a:blip r:embed="rId3"/>
          <a:stretch>
            <a:fillRect/>
          </a:stretch>
        </p:blipFill>
        <p:spPr>
          <a:xfrm>
            <a:off x="75363" y="1513221"/>
            <a:ext cx="8296275" cy="5343525"/>
          </a:xfrm>
          <a:prstGeom prst="rect">
            <a:avLst/>
          </a:prstGeom>
        </p:spPr>
      </p:pic>
    </p:spTree>
    <p:extLst>
      <p:ext uri="{BB962C8B-B14F-4D97-AF65-F5344CB8AC3E}">
        <p14:creationId xmlns:p14="http://schemas.microsoft.com/office/powerpoint/2010/main" val="37101074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3" name="TextBox 2"/>
          <p:cNvSpPr txBox="1"/>
          <p:nvPr/>
        </p:nvSpPr>
        <p:spPr>
          <a:xfrm>
            <a:off x="543046" y="1727186"/>
            <a:ext cx="5821251" cy="1938992"/>
          </a:xfrm>
          <a:prstGeom prst="rect">
            <a:avLst/>
          </a:prstGeom>
          <a:noFill/>
        </p:spPr>
        <p:txBody>
          <a:bodyPr wrap="square" rtlCol="0">
            <a:spAutoFit/>
          </a:bodyPr>
          <a:lstStyle/>
          <a:p>
            <a:r>
              <a:rPr lang="en-US" sz="2400" b="1" dirty="0" smtClean="0">
                <a:solidFill>
                  <a:srgbClr val="C00000"/>
                </a:solidFill>
              </a:rPr>
              <a:t>‘movies’, ‘users’, and ‘concepts’:</a:t>
            </a:r>
          </a:p>
          <a:p>
            <a:pPr marL="800100" lvl="1" indent="-342900">
              <a:buFont typeface="Wingdings" panose="05000000000000000000" pitchFamily="2" charset="2"/>
              <a:buChar char="§"/>
            </a:pPr>
            <a:r>
              <a:rPr lang="en-US" sz="2400" dirty="0" smtClean="0"/>
              <a:t>U: user-to-concept similarity matrix</a:t>
            </a:r>
          </a:p>
          <a:p>
            <a:pPr marL="800100" lvl="1" indent="-342900">
              <a:buFont typeface="Wingdings" panose="05000000000000000000" pitchFamily="2" charset="2"/>
              <a:buChar char="§"/>
            </a:pPr>
            <a:r>
              <a:rPr lang="en-US" sz="2400" dirty="0" smtClean="0"/>
              <a:t>V: movie-to-concept similarity matrix</a:t>
            </a:r>
          </a:p>
          <a:p>
            <a:pPr marL="800100" lvl="1" indent="-342900">
              <a:buFont typeface="Wingdings" panose="05000000000000000000" pitchFamily="2" charset="2"/>
              <a:buChar char="§"/>
            </a:pPr>
            <a:r>
              <a:rPr lang="en-US" sz="2400" dirty="0" smtClean="0">
                <a:ea typeface="SimSun" panose="02010600030101010101" pitchFamily="2" charset="-122"/>
              </a:rPr>
              <a:t>∑: its diagonal elements: ‘strength’ of each concept</a:t>
            </a:r>
            <a:endParaRPr lang="en-US" sz="2400" dirty="0"/>
          </a:p>
        </p:txBody>
      </p:sp>
    </p:spTree>
    <p:extLst>
      <p:ext uri="{BB962C8B-B14F-4D97-AF65-F5344CB8AC3E}">
        <p14:creationId xmlns:p14="http://schemas.microsoft.com/office/powerpoint/2010/main" val="8415346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1170099" y="2846232"/>
            <a:ext cx="6720226" cy="2869506"/>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141839" y="1685473"/>
            <a:ext cx="7999758" cy="461665"/>
          </a:xfrm>
          <a:prstGeom prst="rect">
            <a:avLst/>
          </a:prstGeom>
        </p:spPr>
        <p:txBody>
          <a:bodyPr wrap="square">
            <a:spAutoFit/>
          </a:bodyPr>
          <a:lstStyle/>
          <a:p>
            <a:r>
              <a:rPr lang="en-IN" sz="2400" b="1" dirty="0" smtClean="0">
                <a:solidFill>
                  <a:srgbClr val="C00000"/>
                </a:solidFill>
              </a:rPr>
              <a:t>How exactly is Dimension reduction done?</a:t>
            </a:r>
            <a:endParaRPr lang="en-IN" sz="2400" b="1" dirty="0">
              <a:solidFill>
                <a:srgbClr val="C00000"/>
              </a:solidFill>
            </a:endParaRPr>
          </a:p>
        </p:txBody>
      </p:sp>
    </p:spTree>
    <p:extLst>
      <p:ext uri="{BB962C8B-B14F-4D97-AF65-F5344CB8AC3E}">
        <p14:creationId xmlns:p14="http://schemas.microsoft.com/office/powerpoint/2010/main" val="34281602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854767" y="2885485"/>
            <a:ext cx="5524500" cy="3165104"/>
          </a:xfrm>
          <a:prstGeom prst="rect">
            <a:avLst/>
          </a:prstGeom>
        </p:spPr>
      </p:pic>
      <p:cxnSp>
        <p:nvCxnSpPr>
          <p:cNvPr id="9" name="Straight Arrow Connector 8"/>
          <p:cNvCxnSpPr/>
          <p:nvPr/>
        </p:nvCxnSpPr>
        <p:spPr>
          <a:xfrm flipH="1" flipV="1">
            <a:off x="5406912" y="4354412"/>
            <a:ext cx="1944710" cy="45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620A7DEA-950C-4954-B3B7-2672370FABF4}"/>
              </a:ext>
            </a:extLst>
          </p:cNvPr>
          <p:cNvSpPr/>
          <p:nvPr/>
        </p:nvSpPr>
        <p:spPr>
          <a:xfrm>
            <a:off x="141839" y="1685473"/>
            <a:ext cx="7999758" cy="830997"/>
          </a:xfrm>
          <a:prstGeom prst="rect">
            <a:avLst/>
          </a:prstGeom>
        </p:spPr>
        <p:txBody>
          <a:bodyPr wrap="square">
            <a:spAutoFit/>
          </a:bodyPr>
          <a:lstStyle/>
          <a:p>
            <a:r>
              <a:rPr lang="en-IN" sz="2400" b="1" dirty="0" smtClean="0">
                <a:solidFill>
                  <a:srgbClr val="C00000"/>
                </a:solidFill>
              </a:rPr>
              <a:t>How exactly is Dimension reduction done?</a:t>
            </a:r>
          </a:p>
          <a:p>
            <a:r>
              <a:rPr lang="en-IN" sz="2400" b="1" dirty="0">
                <a:solidFill>
                  <a:srgbClr val="C00000"/>
                </a:solidFill>
              </a:rPr>
              <a:t>	</a:t>
            </a:r>
            <a:r>
              <a:rPr lang="en-IN" sz="2400" b="1" dirty="0" smtClean="0">
                <a:solidFill>
                  <a:srgbClr val="C00000"/>
                </a:solidFill>
              </a:rPr>
              <a:t>-</a:t>
            </a:r>
            <a:r>
              <a:rPr lang="en-IN" sz="2400" b="1" dirty="0" smtClean="0"/>
              <a:t>Set smallest singular values to zero</a:t>
            </a:r>
            <a:endParaRPr lang="en-IN" sz="2400" b="1" dirty="0"/>
          </a:p>
        </p:txBody>
      </p:sp>
    </p:spTree>
    <p:extLst>
      <p:ext uri="{BB962C8B-B14F-4D97-AF65-F5344CB8AC3E}">
        <p14:creationId xmlns:p14="http://schemas.microsoft.com/office/powerpoint/2010/main" val="7784075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SVD: Example (USERS TO MOVIES)</a:t>
            </a:r>
            <a:endParaRPr lang="en-IN" sz="2400" b="1" dirty="0">
              <a:solidFill>
                <a:srgbClr val="DFA267"/>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9" name="Rectangle 8">
            <a:extLst>
              <a:ext uri="{FF2B5EF4-FFF2-40B4-BE49-F238E27FC236}">
                <a16:creationId xmlns="" xmlns:a16="http://schemas.microsoft.com/office/drawing/2014/main" id="{620A7DEA-950C-4954-B3B7-2672370FABF4}"/>
              </a:ext>
            </a:extLst>
          </p:cNvPr>
          <p:cNvSpPr/>
          <p:nvPr/>
        </p:nvSpPr>
        <p:spPr>
          <a:xfrm>
            <a:off x="141839" y="1685473"/>
            <a:ext cx="7999758" cy="830997"/>
          </a:xfrm>
          <a:prstGeom prst="rect">
            <a:avLst/>
          </a:prstGeom>
        </p:spPr>
        <p:txBody>
          <a:bodyPr wrap="square">
            <a:spAutoFit/>
          </a:bodyPr>
          <a:lstStyle/>
          <a:p>
            <a:r>
              <a:rPr lang="en-IN" sz="2400" b="1" dirty="0" smtClean="0">
                <a:solidFill>
                  <a:srgbClr val="C00000"/>
                </a:solidFill>
              </a:rPr>
              <a:t>How exactly is Dimension reduction done?</a:t>
            </a:r>
          </a:p>
          <a:p>
            <a:r>
              <a:rPr lang="en-IN" sz="2400" b="1" dirty="0">
                <a:solidFill>
                  <a:srgbClr val="C00000"/>
                </a:solidFill>
              </a:rPr>
              <a:t>	</a:t>
            </a:r>
            <a:r>
              <a:rPr lang="en-IN" sz="2400" b="1" dirty="0" smtClean="0">
                <a:solidFill>
                  <a:srgbClr val="C00000"/>
                </a:solidFill>
              </a:rPr>
              <a:t>-</a:t>
            </a:r>
            <a:r>
              <a:rPr lang="en-IN" sz="2400" b="1" dirty="0" smtClean="0"/>
              <a:t>Set smallest singular values to zero</a:t>
            </a:r>
            <a:endParaRPr lang="en-IN" sz="2400" b="1" dirty="0"/>
          </a:p>
        </p:txBody>
      </p:sp>
      <p:pic>
        <p:nvPicPr>
          <p:cNvPr id="5" name="Picture 4"/>
          <p:cNvPicPr>
            <a:picLocks noChangeAspect="1"/>
          </p:cNvPicPr>
          <p:nvPr/>
        </p:nvPicPr>
        <p:blipFill>
          <a:blip r:embed="rId3"/>
          <a:stretch>
            <a:fillRect/>
          </a:stretch>
        </p:blipFill>
        <p:spPr>
          <a:xfrm>
            <a:off x="618186" y="2885484"/>
            <a:ext cx="7523411" cy="3450922"/>
          </a:xfrm>
          <a:prstGeom prst="rect">
            <a:avLst/>
          </a:prstGeom>
        </p:spPr>
      </p:pic>
    </p:spTree>
    <p:extLst>
      <p:ext uri="{BB962C8B-B14F-4D97-AF65-F5344CB8AC3E}">
        <p14:creationId xmlns:p14="http://schemas.microsoft.com/office/powerpoint/2010/main" val="3756333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427335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TextBox 1">
            <a:extLst>
              <a:ext uri="{FF2B5EF4-FFF2-40B4-BE49-F238E27FC236}">
                <a16:creationId xmlns="" xmlns:a16="http://schemas.microsoft.com/office/drawing/2014/main" id="{6FAED18E-647B-4FD8-A2CF-7C3156D456BE}"/>
              </a:ext>
            </a:extLst>
          </p:cNvPr>
          <p:cNvSpPr txBox="1"/>
          <p:nvPr/>
        </p:nvSpPr>
        <p:spPr>
          <a:xfrm>
            <a:off x="371880" y="1316458"/>
            <a:ext cx="8693834" cy="5170646"/>
          </a:xfrm>
          <a:prstGeom prst="rect">
            <a:avLst/>
          </a:prstGeom>
          <a:noFill/>
        </p:spPr>
        <p:txBody>
          <a:bodyPr wrap="square" rtlCol="0">
            <a:spAutoFit/>
          </a:bodyPr>
          <a:lstStyle/>
          <a:p>
            <a:r>
              <a:rPr lang="en-IN" sz="2400" b="1" u="sng" dirty="0"/>
              <a:t>Feature Elimination</a:t>
            </a:r>
            <a:r>
              <a:rPr lang="en-IN" sz="2400" dirty="0"/>
              <a:t>:  Drop ones that don’t contribute to the prediction. Prevents overfitting and easy to interpret but signals from features that you dropped are lost.</a:t>
            </a:r>
          </a:p>
          <a:p>
            <a:endParaRPr lang="en-IN" sz="2400" dirty="0"/>
          </a:p>
          <a:p>
            <a:r>
              <a:rPr lang="en-IN" sz="2400" b="1" u="sng" dirty="0"/>
              <a:t>Feature Extraction: </a:t>
            </a:r>
          </a:p>
          <a:p>
            <a:pPr marL="742950" lvl="1" indent="-285750">
              <a:buFont typeface="Arial" panose="020B0604020202020204" pitchFamily="34" charset="0"/>
              <a:buChar char="•"/>
            </a:pPr>
            <a:r>
              <a:rPr lang="en-IN" sz="2400" dirty="0"/>
              <a:t>Create new variables ( may be the same number of them ) which </a:t>
            </a:r>
            <a:r>
              <a:rPr lang="en-IN" sz="2400" b="1" i="1" u="sng" dirty="0"/>
              <a:t>each of these new variables is a combination of the earlier variables</a:t>
            </a:r>
          </a:p>
          <a:p>
            <a:pPr marL="742950" lvl="1" indent="-285750">
              <a:buFont typeface="Arial" panose="020B0604020202020204" pitchFamily="34" charset="0"/>
              <a:buChar char="•"/>
            </a:pPr>
            <a:r>
              <a:rPr lang="en-IN" sz="2400" dirty="0"/>
              <a:t>Each of these new variables also contain a signal on how well they predict the target variable</a:t>
            </a:r>
          </a:p>
          <a:p>
            <a:pPr marL="742950" lvl="1" indent="-285750">
              <a:buFont typeface="Arial" panose="020B0604020202020204" pitchFamily="34" charset="0"/>
              <a:buChar char="•"/>
            </a:pPr>
            <a:r>
              <a:rPr lang="en-IN" sz="2400" dirty="0"/>
              <a:t>We </a:t>
            </a:r>
            <a:r>
              <a:rPr lang="en-IN" sz="2400" i="1" dirty="0"/>
              <a:t>order (rank ) the new variable in their order of how well they predict the target variable</a:t>
            </a:r>
          </a:p>
          <a:p>
            <a:pPr marL="742950" lvl="1" indent="-285750">
              <a:buFont typeface="Arial" panose="020B0604020202020204" pitchFamily="34" charset="0"/>
              <a:buChar char="•"/>
            </a:pPr>
            <a:r>
              <a:rPr lang="en-IN" sz="2400" dirty="0"/>
              <a:t>Less </a:t>
            </a:r>
            <a:r>
              <a:rPr lang="en-IN" sz="2400" b="1" i="1" dirty="0"/>
              <a:t>Significant ones can be chopped off</a:t>
            </a:r>
          </a:p>
          <a:p>
            <a:pPr marL="742950" lvl="1" indent="-285750">
              <a:buFont typeface="Arial" panose="020B0604020202020204" pitchFamily="34" charset="0"/>
              <a:buChar char="•"/>
            </a:pPr>
            <a:endParaRPr lang="en-IN" dirty="0"/>
          </a:p>
        </p:txBody>
      </p:sp>
      <p:sp>
        <p:nvSpPr>
          <p:cNvPr id="3" name="TextBox 2">
            <a:extLst>
              <a:ext uri="{FF2B5EF4-FFF2-40B4-BE49-F238E27FC236}">
                <a16:creationId xmlns="" xmlns:a16="http://schemas.microsoft.com/office/drawing/2014/main" id="{E0FB7353-7285-481F-9313-3DF2D7F5380F}"/>
              </a:ext>
            </a:extLst>
          </p:cNvPr>
          <p:cNvSpPr txBox="1"/>
          <p:nvPr/>
        </p:nvSpPr>
        <p:spPr>
          <a:xfrm>
            <a:off x="9214338" y="2349305"/>
            <a:ext cx="2869810" cy="1200329"/>
          </a:xfrm>
          <a:prstGeom prst="rect">
            <a:avLst/>
          </a:prstGeom>
          <a:blipFill>
            <a:blip r:embed="rId3"/>
            <a:tile tx="0" ty="0" sx="100000" sy="100000" flip="none" algn="tl"/>
          </a:blipFill>
        </p:spPr>
        <p:txBody>
          <a:bodyPr wrap="square" rtlCol="0">
            <a:spAutoFit/>
          </a:bodyPr>
          <a:lstStyle/>
          <a:p>
            <a:r>
              <a:rPr lang="en-IN" dirty="0"/>
              <a:t>Retained variables contain most valuable parts of the old variables – thus some amount of signal is retained</a:t>
            </a:r>
          </a:p>
        </p:txBody>
      </p:sp>
    </p:spTree>
    <p:extLst>
      <p:ext uri="{BB962C8B-B14F-4D97-AF65-F5344CB8AC3E}">
        <p14:creationId xmlns:p14="http://schemas.microsoft.com/office/powerpoint/2010/main" val="27521945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627765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27374984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4259053" cy="830997"/>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705379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6956799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Grp="1" noChangeAspect="1" noChangeArrowheads="1"/>
          </p:cNvPicPr>
          <p:nvPr>
            <p:ph idx="1"/>
          </p:nvPr>
        </p:nvPicPr>
        <p:blipFill>
          <a:blip r:embed="rId2" cstate="print"/>
          <a:srcRect/>
          <a:stretch>
            <a:fillRect/>
          </a:stretch>
        </p:blipFill>
        <p:spPr bwMode="auto">
          <a:xfrm>
            <a:off x="232012" y="1126433"/>
            <a:ext cx="5403092" cy="3354167"/>
          </a:xfrm>
          <a:prstGeom prst="rect">
            <a:avLst/>
          </a:prstGeom>
          <a:noFill/>
          <a:ln w="9525">
            <a:noFill/>
            <a:miter lim="800000"/>
            <a:headEnd/>
            <a:tailEnd/>
          </a:ln>
        </p:spPr>
      </p:pic>
      <p:sp>
        <p:nvSpPr>
          <p:cNvPr id="5" name="Rectangle 4"/>
          <p:cNvSpPr/>
          <p:nvPr/>
        </p:nvSpPr>
        <p:spPr>
          <a:xfrm>
            <a:off x="605049" y="4441294"/>
            <a:ext cx="6314365" cy="646331"/>
          </a:xfrm>
          <a:prstGeom prst="rect">
            <a:avLst/>
          </a:prstGeom>
        </p:spPr>
        <p:txBody>
          <a:bodyPr wrap="square">
            <a:spAutoFit/>
          </a:bodyPr>
          <a:lstStyle/>
          <a:p>
            <a:r>
              <a:rPr lang="en-US" dirty="0" smtClean="0"/>
              <a:t>(a) What is the maximum number of association rules that can be extracted from this data (including rules that have zero support)?</a:t>
            </a:r>
            <a:endParaRPr lang="en-US" dirty="0"/>
          </a:p>
        </p:txBody>
      </p:sp>
      <p:sp>
        <p:nvSpPr>
          <p:cNvPr id="6" name="Rectangle 5"/>
          <p:cNvSpPr/>
          <p:nvPr/>
        </p:nvSpPr>
        <p:spPr>
          <a:xfrm>
            <a:off x="573206" y="5098409"/>
            <a:ext cx="5854890" cy="646331"/>
          </a:xfrm>
          <a:prstGeom prst="rect">
            <a:avLst/>
          </a:prstGeom>
        </p:spPr>
        <p:txBody>
          <a:bodyPr wrap="square">
            <a:spAutoFit/>
          </a:bodyPr>
          <a:lstStyle/>
          <a:p>
            <a:r>
              <a:rPr lang="en-US" dirty="0" smtClean="0"/>
              <a:t>(b) What is the maximum size of frequent </a:t>
            </a:r>
            <a:r>
              <a:rPr lang="en-US" dirty="0" err="1" smtClean="0"/>
              <a:t>itemsets</a:t>
            </a:r>
            <a:r>
              <a:rPr lang="en-US" dirty="0" smtClean="0"/>
              <a:t> that can be extracted (assuming </a:t>
            </a:r>
            <a:r>
              <a:rPr lang="en-US" dirty="0" err="1" smtClean="0"/>
              <a:t>minsup</a:t>
            </a:r>
            <a:r>
              <a:rPr lang="en-US" dirty="0" smtClean="0"/>
              <a:t> &gt; 0)?</a:t>
            </a:r>
            <a:endParaRPr lang="en-US" dirty="0"/>
          </a:p>
        </p:txBody>
      </p:sp>
      <p:sp>
        <p:nvSpPr>
          <p:cNvPr id="7" name="Rectangle 6"/>
          <p:cNvSpPr/>
          <p:nvPr/>
        </p:nvSpPr>
        <p:spPr>
          <a:xfrm>
            <a:off x="559557" y="5743601"/>
            <a:ext cx="5868538" cy="646331"/>
          </a:xfrm>
          <a:prstGeom prst="rect">
            <a:avLst/>
          </a:prstGeom>
        </p:spPr>
        <p:txBody>
          <a:bodyPr wrap="square">
            <a:spAutoFit/>
          </a:bodyPr>
          <a:lstStyle/>
          <a:p>
            <a:r>
              <a:rPr lang="en-US" dirty="0" smtClean="0"/>
              <a:t>(c) Write an expression for the maximum number of size-3 </a:t>
            </a:r>
            <a:r>
              <a:rPr lang="en-US" dirty="0" err="1" smtClean="0"/>
              <a:t>itemsets</a:t>
            </a:r>
            <a:r>
              <a:rPr lang="en-US" dirty="0" smtClean="0"/>
              <a:t> that can be derived from this data set.</a:t>
            </a:r>
            <a:endParaRPr lang="en-US" dirty="0"/>
          </a:p>
        </p:txBody>
      </p:sp>
      <p:sp>
        <p:nvSpPr>
          <p:cNvPr id="8" name="Rectangle 7"/>
          <p:cNvSpPr/>
          <p:nvPr/>
        </p:nvSpPr>
        <p:spPr>
          <a:xfrm>
            <a:off x="5500047" y="2232378"/>
            <a:ext cx="4804013" cy="646331"/>
          </a:xfrm>
          <a:prstGeom prst="rect">
            <a:avLst/>
          </a:prstGeom>
        </p:spPr>
        <p:txBody>
          <a:bodyPr wrap="square">
            <a:spAutoFit/>
          </a:bodyPr>
          <a:lstStyle/>
          <a:p>
            <a:r>
              <a:rPr lang="en-US" dirty="0" smtClean="0"/>
              <a:t>(d) Find an </a:t>
            </a:r>
            <a:r>
              <a:rPr lang="en-US" dirty="0" err="1" smtClean="0"/>
              <a:t>itemset</a:t>
            </a:r>
            <a:r>
              <a:rPr lang="en-US" dirty="0" smtClean="0"/>
              <a:t> (of size 2 or larger) that has the largest support. </a:t>
            </a:r>
            <a:endParaRPr lang="en-US" dirty="0"/>
          </a:p>
        </p:txBody>
      </p:sp>
      <p:sp>
        <p:nvSpPr>
          <p:cNvPr id="9" name="Rectangle 8"/>
          <p:cNvSpPr/>
          <p:nvPr/>
        </p:nvSpPr>
        <p:spPr>
          <a:xfrm>
            <a:off x="5663819" y="2914766"/>
            <a:ext cx="4790366" cy="923330"/>
          </a:xfrm>
          <a:prstGeom prst="rect">
            <a:avLst/>
          </a:prstGeom>
        </p:spPr>
        <p:txBody>
          <a:bodyPr wrap="square">
            <a:spAutoFit/>
          </a:bodyPr>
          <a:lstStyle/>
          <a:p>
            <a:r>
              <a:rPr lang="en-US" dirty="0" smtClean="0"/>
              <a:t>(e) Find a pair of items, a and b, such that the rules {a} −→ {b} and {b} −→ {a} have the same confidence</a:t>
            </a:r>
            <a:endParaRPr lang="en-US" dirty="0"/>
          </a:p>
        </p:txBody>
      </p:sp>
      <p:cxnSp>
        <p:nvCxnSpPr>
          <p:cNvPr id="10" name="Straight Connector 9">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024" y="518615"/>
            <a:ext cx="7751928" cy="461665"/>
          </a:xfrm>
          <a:prstGeom prst="rect">
            <a:avLst/>
          </a:prstGeom>
          <a:noFill/>
        </p:spPr>
        <p:txBody>
          <a:bodyPr wrap="square" rtlCol="0">
            <a:spAutoFit/>
          </a:bodyPr>
          <a:lstStyle/>
          <a:p>
            <a:r>
              <a:rPr lang="en-IN" sz="2400" b="1" dirty="0" smtClean="0"/>
              <a:t>Practice Question 1</a:t>
            </a:r>
            <a:endParaRPr lang="en-US" sz="2400" b="1" dirty="0"/>
          </a:p>
        </p:txBody>
      </p:sp>
      <p:pic>
        <p:nvPicPr>
          <p:cNvPr id="12" name="Picture 11"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6692800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0"/>
            <a:ext cx="10515600" cy="1325563"/>
          </a:xfrm>
        </p:spPr>
        <p:txBody>
          <a:bodyPr>
            <a:normAutofit/>
          </a:bodyPr>
          <a:lstStyle/>
          <a:p>
            <a:r>
              <a:rPr lang="en-IN" sz="2400" b="1" dirty="0" smtClean="0">
                <a:latin typeface="+mn-lt"/>
              </a:rPr>
              <a:t>Practice Question 2</a:t>
            </a:r>
            <a:endParaRPr lang="en-US" sz="2400" b="1" dirty="0">
              <a:latin typeface="+mn-lt"/>
            </a:endParaRPr>
          </a:p>
        </p:txBody>
      </p:sp>
      <p:sp>
        <p:nvSpPr>
          <p:cNvPr id="3" name="Content Placeholder 2"/>
          <p:cNvSpPr>
            <a:spLocks noGrp="1"/>
          </p:cNvSpPr>
          <p:nvPr>
            <p:ph idx="1"/>
          </p:nvPr>
        </p:nvSpPr>
        <p:spPr>
          <a:xfrm>
            <a:off x="442415" y="1129589"/>
            <a:ext cx="8142027" cy="4351338"/>
          </a:xfrm>
        </p:spPr>
        <p:txBody>
          <a:bodyPr>
            <a:normAutofit/>
          </a:bodyPr>
          <a:lstStyle/>
          <a:p>
            <a:pPr algn="just"/>
            <a:r>
              <a:rPr lang="en-US" sz="2400" dirty="0" smtClean="0"/>
              <a:t>Consider the following set of frequent 3-itemsets: {1, 2, 3}, {1, 2, 4}, {1, 2, 5}, {1, 3, 4}, {1, 3, 5}, {2, 3, 4}, {2, 3, 5}, {3, 4, 5}. Assume that there are only five items in the data set.</a:t>
            </a:r>
          </a:p>
          <a:p>
            <a:pPr algn="just"/>
            <a:r>
              <a:rPr lang="en-US" sz="2400" dirty="0" smtClean="0"/>
              <a:t>(a) List all candidate 4-itemsets obtained by a candidate generation procedure using the Fk−1 × F1 merging strategy.</a:t>
            </a:r>
          </a:p>
          <a:p>
            <a:pPr algn="just"/>
            <a:r>
              <a:rPr lang="en-US" sz="2400" dirty="0" smtClean="0"/>
              <a:t>(b) List all candidate 4-itemsets obtained by the candidate generation procedure in </a:t>
            </a:r>
            <a:r>
              <a:rPr lang="en-US" sz="2400" dirty="0" err="1" smtClean="0"/>
              <a:t>Apriori</a:t>
            </a:r>
            <a:r>
              <a:rPr lang="en-US" sz="2400" dirty="0" smtClean="0"/>
              <a:t>.</a:t>
            </a:r>
          </a:p>
          <a:p>
            <a:pPr algn="just"/>
            <a:r>
              <a:rPr lang="en-US" sz="2400" dirty="0" smtClean="0"/>
              <a:t>(c) List all candidate 4-itemsets that survive the candidate pruning step of the </a:t>
            </a:r>
            <a:r>
              <a:rPr lang="en-US" sz="2400" dirty="0" err="1" smtClean="0"/>
              <a:t>Apriori</a:t>
            </a:r>
            <a:r>
              <a:rPr lang="en-US" sz="2400" dirty="0" smtClean="0"/>
              <a:t> algorithm.</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p14="http://schemas.microsoft.com/office/powerpoint/2010/main">
        <mc:Choice Requires="p14">
          <p:contentPart p14:bwMode="auto" r:id="rId3">
            <p14:nvContentPartPr>
              <p14:cNvPr id="109572" name="Ink 4"/>
              <p14:cNvContentPartPr>
                <a14:cpLocks xmlns:a14="http://schemas.microsoft.com/office/drawing/2010/main" noRot="1" noChangeAspect="1" noEditPoints="1" noChangeArrowheads="1" noChangeShapeType="1"/>
              </p14:cNvContentPartPr>
              <p14:nvPr/>
            </p14:nvContentPartPr>
            <p14:xfrm>
              <a:off x="2549525" y="4905375"/>
              <a:ext cx="39688" cy="71438"/>
            </p14:xfrm>
          </p:contentPart>
        </mc:Choice>
        <mc:Fallback xmlns="">
          <p:pic>
            <p:nvPicPr>
              <p:cNvPr id="109572" name="Ink 4"/>
              <p:cNvPicPr>
                <a:picLocks noRot="1" noChangeAspect="1" noEditPoints="1" noChangeArrowheads="1" noChangeShapeType="1"/>
              </p:cNvPicPr>
              <p:nvPr/>
            </p:nvPicPr>
            <p:blipFill>
              <a:blip r:embed="rId4"/>
              <a:stretch>
                <a:fillRect/>
              </a:stretch>
            </p:blipFill>
            <p:spPr>
              <a:xfrm>
                <a:off x="2545917" y="4901406"/>
                <a:ext cx="47265" cy="78654"/>
              </a:xfrm>
              <a:prstGeom prst="rect">
                <a:avLst/>
              </a:prstGeom>
            </p:spPr>
          </p:pic>
        </mc:Fallback>
      </mc:AlternateContent>
    </p:spTree>
    <p:extLst>
      <p:ext uri="{BB962C8B-B14F-4D97-AF65-F5344CB8AC3E}">
        <p14:creationId xmlns:p14="http://schemas.microsoft.com/office/powerpoint/2010/main" val="27402382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4450" name="Picture 2"/>
          <p:cNvPicPr>
            <a:picLocks noChangeAspect="1" noChangeArrowheads="1"/>
          </p:cNvPicPr>
          <p:nvPr/>
        </p:nvPicPr>
        <p:blipFill>
          <a:blip r:embed="rId3" cstate="print"/>
          <a:srcRect/>
          <a:stretch>
            <a:fillRect/>
          </a:stretch>
        </p:blipFill>
        <p:spPr bwMode="auto">
          <a:xfrm>
            <a:off x="523733" y="1261494"/>
            <a:ext cx="4116505" cy="3101286"/>
          </a:xfrm>
          <a:prstGeom prst="rect">
            <a:avLst/>
          </a:prstGeom>
          <a:noFill/>
          <a:ln w="9525">
            <a:noFill/>
            <a:miter lim="800000"/>
            <a:headEnd/>
            <a:tailEnd/>
          </a:ln>
        </p:spPr>
      </p:pic>
      <p:sp>
        <p:nvSpPr>
          <p:cNvPr id="9" name="Rectangle 8"/>
          <p:cNvSpPr/>
          <p:nvPr/>
        </p:nvSpPr>
        <p:spPr>
          <a:xfrm>
            <a:off x="4249003" y="1580825"/>
            <a:ext cx="6096000" cy="3970318"/>
          </a:xfrm>
          <a:prstGeom prst="rect">
            <a:avLst/>
          </a:prstGeom>
        </p:spPr>
        <p:txBody>
          <a:bodyPr>
            <a:spAutoFit/>
          </a:bodyPr>
          <a:lstStyle/>
          <a:p>
            <a:pPr marL="342900" indent="-342900" algn="just">
              <a:buAutoNum type="alphaLcParenBoth"/>
            </a:pPr>
            <a:r>
              <a:rPr lang="en-US" dirty="0" smtClean="0"/>
              <a:t>Draw an </a:t>
            </a:r>
            <a:r>
              <a:rPr lang="en-US" dirty="0" err="1" smtClean="0"/>
              <a:t>itemset</a:t>
            </a:r>
            <a:r>
              <a:rPr lang="en-US" dirty="0" smtClean="0"/>
              <a:t> lattice representing the data set given in Table 6.3. Label each node in the lattice with the following letter(s): </a:t>
            </a:r>
          </a:p>
          <a:p>
            <a:pPr marL="342900" indent="-342900" algn="just"/>
            <a:r>
              <a:rPr lang="en-US" dirty="0" smtClean="0"/>
              <a:t>• N: If the </a:t>
            </a:r>
            <a:r>
              <a:rPr lang="en-US" dirty="0" err="1" smtClean="0"/>
              <a:t>itemset</a:t>
            </a:r>
            <a:r>
              <a:rPr lang="en-US" dirty="0" smtClean="0"/>
              <a:t> is not considered to be a candidate </a:t>
            </a:r>
            <a:r>
              <a:rPr lang="en-US" dirty="0" err="1" smtClean="0"/>
              <a:t>itemset</a:t>
            </a:r>
            <a:r>
              <a:rPr lang="en-US" dirty="0" smtClean="0"/>
              <a:t> by the </a:t>
            </a:r>
            <a:r>
              <a:rPr lang="en-US" dirty="0" err="1" smtClean="0"/>
              <a:t>Apriori</a:t>
            </a:r>
            <a:r>
              <a:rPr lang="en-US" dirty="0" smtClean="0"/>
              <a:t> algorithm. There are two reasons for an </a:t>
            </a:r>
            <a:r>
              <a:rPr lang="en-US" dirty="0" err="1" smtClean="0"/>
              <a:t>itemset</a:t>
            </a:r>
            <a:r>
              <a:rPr lang="en-US" dirty="0" smtClean="0"/>
              <a:t> not to be considered as a candidate </a:t>
            </a:r>
            <a:r>
              <a:rPr lang="en-US" dirty="0" err="1" smtClean="0"/>
              <a:t>itemset</a:t>
            </a:r>
            <a:r>
              <a:rPr lang="en-US" dirty="0" smtClean="0"/>
              <a:t>: (1) it is not generated at all during the candidate generation step, or (2) it is generated during the candidate generation step but is subsequently removed during the candidate pruning step because one of its subsets is found to be infrequent.</a:t>
            </a:r>
          </a:p>
          <a:p>
            <a:pPr marL="342900" indent="-342900" algn="just"/>
            <a:r>
              <a:rPr lang="en-US" dirty="0" smtClean="0"/>
              <a:t> • F: If the candidate </a:t>
            </a:r>
            <a:r>
              <a:rPr lang="en-US" dirty="0" err="1" smtClean="0"/>
              <a:t>itemset</a:t>
            </a:r>
            <a:r>
              <a:rPr lang="en-US" dirty="0" smtClean="0"/>
              <a:t> is found to be frequent by the </a:t>
            </a:r>
            <a:r>
              <a:rPr lang="en-US" dirty="0" err="1" smtClean="0"/>
              <a:t>Apriori</a:t>
            </a:r>
            <a:r>
              <a:rPr lang="en-US" dirty="0" smtClean="0"/>
              <a:t> algorithm. </a:t>
            </a:r>
          </a:p>
          <a:p>
            <a:pPr marL="342900" indent="-342900" algn="just"/>
            <a:r>
              <a:rPr lang="en-US" dirty="0" smtClean="0"/>
              <a:t>• I: If the candidate </a:t>
            </a:r>
            <a:r>
              <a:rPr lang="en-US" dirty="0" err="1" smtClean="0"/>
              <a:t>itemset</a:t>
            </a:r>
            <a:r>
              <a:rPr lang="en-US" dirty="0" smtClean="0"/>
              <a:t> is found to be infrequent after support counting.</a:t>
            </a:r>
          </a:p>
        </p:txBody>
      </p:sp>
      <p:sp>
        <p:nvSpPr>
          <p:cNvPr id="10" name="Rectangle 9"/>
          <p:cNvSpPr/>
          <p:nvPr/>
        </p:nvSpPr>
        <p:spPr>
          <a:xfrm>
            <a:off x="536812" y="4716270"/>
            <a:ext cx="3653051" cy="923330"/>
          </a:xfrm>
          <a:prstGeom prst="rect">
            <a:avLst/>
          </a:prstGeom>
        </p:spPr>
        <p:txBody>
          <a:bodyPr wrap="square">
            <a:spAutoFit/>
          </a:bodyPr>
          <a:lstStyle/>
          <a:p>
            <a:pPr algn="just"/>
            <a:r>
              <a:rPr lang="en-US" dirty="0" smtClean="0"/>
              <a:t>(b) What is the percentage of frequent </a:t>
            </a:r>
            <a:r>
              <a:rPr lang="en-US" dirty="0" err="1" smtClean="0"/>
              <a:t>itemsets</a:t>
            </a:r>
            <a:r>
              <a:rPr lang="en-US" dirty="0" smtClean="0"/>
              <a:t> (with respect to all </a:t>
            </a:r>
            <a:r>
              <a:rPr lang="en-US" dirty="0" err="1" smtClean="0"/>
              <a:t>itemsets</a:t>
            </a:r>
            <a:r>
              <a:rPr lang="en-US" dirty="0" smtClean="0"/>
              <a:t> in the lattice)?</a:t>
            </a:r>
            <a:endParaRPr lang="en-US" dirty="0"/>
          </a:p>
        </p:txBody>
      </p:sp>
      <p:sp>
        <p:nvSpPr>
          <p:cNvPr id="11" name="Rectangle 10"/>
          <p:cNvSpPr/>
          <p:nvPr/>
        </p:nvSpPr>
        <p:spPr>
          <a:xfrm>
            <a:off x="577754" y="5610957"/>
            <a:ext cx="8593541" cy="1200329"/>
          </a:xfrm>
          <a:prstGeom prst="rect">
            <a:avLst/>
          </a:prstGeom>
        </p:spPr>
        <p:txBody>
          <a:bodyPr wrap="square">
            <a:spAutoFit/>
          </a:bodyPr>
          <a:lstStyle/>
          <a:p>
            <a:pPr algn="just"/>
            <a:r>
              <a:rPr lang="en-US" dirty="0" smtClean="0"/>
              <a:t>(c) What is the pruning ratio of the </a:t>
            </a:r>
            <a:r>
              <a:rPr lang="en-US" dirty="0" err="1" smtClean="0"/>
              <a:t>Apriori</a:t>
            </a:r>
            <a:r>
              <a:rPr lang="en-US" dirty="0" smtClean="0"/>
              <a:t> algorithm on this data set? (Pruning ratio is defined as the percentage of </a:t>
            </a:r>
            <a:r>
              <a:rPr lang="en-US" dirty="0" err="1" smtClean="0"/>
              <a:t>itemsets</a:t>
            </a:r>
            <a:r>
              <a:rPr lang="en-US" dirty="0" smtClean="0"/>
              <a:t> not considered to be a candidate because (1) they are not generated during candidate generation or (2) they are pruned during the candidate pruning step.)</a:t>
            </a:r>
            <a:endParaRPr lang="en-US" dirty="0"/>
          </a:p>
        </p:txBody>
      </p:sp>
      <p:sp>
        <p:nvSpPr>
          <p:cNvPr id="12" name="TextBox 11"/>
          <p:cNvSpPr txBox="1"/>
          <p:nvPr/>
        </p:nvSpPr>
        <p:spPr>
          <a:xfrm>
            <a:off x="300251" y="395785"/>
            <a:ext cx="7287904" cy="461665"/>
          </a:xfrm>
          <a:prstGeom prst="rect">
            <a:avLst/>
          </a:prstGeom>
          <a:noFill/>
        </p:spPr>
        <p:txBody>
          <a:bodyPr wrap="square" rtlCol="0">
            <a:spAutoFit/>
          </a:bodyPr>
          <a:lstStyle/>
          <a:p>
            <a:r>
              <a:rPr lang="en-IN" sz="2400" b="1" dirty="0" smtClean="0"/>
              <a:t>Practice Question 3</a:t>
            </a:r>
            <a:endParaRPr lang="en-US" sz="2400" b="1" dirty="0"/>
          </a:p>
        </p:txBody>
      </p:sp>
    </p:spTree>
    <p:extLst>
      <p:ext uri="{BB962C8B-B14F-4D97-AF65-F5344CB8AC3E}">
        <p14:creationId xmlns:p14="http://schemas.microsoft.com/office/powerpoint/2010/main" val="25839921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19" y="1179478"/>
            <a:ext cx="7119582" cy="5632311"/>
          </a:xfrm>
          <a:prstGeom prst="rect">
            <a:avLst/>
          </a:prstGeom>
        </p:spPr>
        <p:txBody>
          <a:bodyPr wrap="square">
            <a:spAutoFit/>
          </a:bodyPr>
          <a:lstStyle/>
          <a:p>
            <a:r>
              <a:rPr lang="en-US" dirty="0" smtClean="0"/>
              <a:t>The </a:t>
            </a:r>
            <a:r>
              <a:rPr lang="en-US" dirty="0" err="1" smtClean="0"/>
              <a:t>Apriori</a:t>
            </a:r>
            <a:r>
              <a:rPr lang="en-US" dirty="0" smtClean="0"/>
              <a:t> algorithm uses a hash tree data structure to efficiently count the support of candidate </a:t>
            </a:r>
            <a:r>
              <a:rPr lang="en-US" dirty="0" err="1" smtClean="0"/>
              <a:t>itemsets</a:t>
            </a:r>
            <a:r>
              <a:rPr lang="en-US" dirty="0" smtClean="0"/>
              <a:t>. Consider the hash tree for candidate 3- </a:t>
            </a:r>
            <a:r>
              <a:rPr lang="en-US" dirty="0" err="1" smtClean="0"/>
              <a:t>itemsets</a:t>
            </a:r>
            <a:r>
              <a:rPr lang="en-US" dirty="0" smtClean="0"/>
              <a:t> shown in figure below:</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marL="342900" indent="-342900">
              <a:buAutoNum type="alphaLcParenBoth"/>
            </a:pPr>
            <a:r>
              <a:rPr lang="en-US" dirty="0" smtClean="0"/>
              <a:t>Given a transaction that contains items {1, 3, 4, 5, 8}, which of the hash tree leaf nodes will be visited when finding the candidates of the transaction?</a:t>
            </a:r>
          </a:p>
          <a:p>
            <a:pPr marL="342900" indent="-342900">
              <a:buAutoNum type="alphaLcParenBoth"/>
            </a:pPr>
            <a:r>
              <a:rPr lang="en-US" dirty="0" smtClean="0"/>
              <a:t>(b) Use the visited leaf nodes in part (b) to determine the candidate </a:t>
            </a:r>
            <a:r>
              <a:rPr lang="en-US" dirty="0" err="1" smtClean="0"/>
              <a:t>itemsets</a:t>
            </a:r>
            <a:r>
              <a:rPr lang="en-US" dirty="0" smtClean="0"/>
              <a:t> that are contained in the transaction {1, 3, 4, 5, 8}.</a:t>
            </a:r>
          </a:p>
          <a:p>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0" y="111174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179" y="265173"/>
            <a:ext cx="933598" cy="1398963"/>
          </a:xfrm>
          <a:prstGeom prst="rect">
            <a:avLst/>
          </a:prstGeom>
        </p:spPr>
      </p:pic>
      <p:sp>
        <p:nvSpPr>
          <p:cNvPr id="7" name="TextBox 6"/>
          <p:cNvSpPr txBox="1"/>
          <p:nvPr/>
        </p:nvSpPr>
        <p:spPr>
          <a:xfrm>
            <a:off x="614149" y="464024"/>
            <a:ext cx="5745708" cy="461665"/>
          </a:xfrm>
          <a:prstGeom prst="rect">
            <a:avLst/>
          </a:prstGeom>
          <a:noFill/>
        </p:spPr>
        <p:txBody>
          <a:bodyPr wrap="square" rtlCol="0">
            <a:spAutoFit/>
          </a:bodyPr>
          <a:lstStyle/>
          <a:p>
            <a:r>
              <a:rPr lang="en-IN" sz="2400" b="1" dirty="0" smtClean="0"/>
              <a:t>Practice Question 4</a:t>
            </a:r>
            <a:endParaRPr lang="en-US" sz="2400" b="1" dirty="0"/>
          </a:p>
        </p:txBody>
      </p:sp>
      <p:pic>
        <p:nvPicPr>
          <p:cNvPr id="106498" name="Picture 2"/>
          <p:cNvPicPr>
            <a:picLocks noChangeAspect="1" noChangeArrowheads="1"/>
          </p:cNvPicPr>
          <p:nvPr/>
        </p:nvPicPr>
        <p:blipFill>
          <a:blip r:embed="rId3" cstate="print"/>
          <a:srcRect/>
          <a:stretch>
            <a:fillRect/>
          </a:stretch>
        </p:blipFill>
        <p:spPr bwMode="auto">
          <a:xfrm>
            <a:off x="2456597" y="2076992"/>
            <a:ext cx="5827594" cy="3015147"/>
          </a:xfrm>
          <a:prstGeom prst="rect">
            <a:avLst/>
          </a:prstGeom>
          <a:noFill/>
          <a:ln w="9525">
            <a:noFill/>
            <a:miter lim="800000"/>
            <a:headEnd/>
            <a:tailEnd/>
          </a:ln>
        </p:spPr>
      </p:pic>
    </p:spTree>
    <p:extLst>
      <p:ext uri="{BB962C8B-B14F-4D97-AF65-F5344CB8AC3E}">
        <p14:creationId xmlns:p14="http://schemas.microsoft.com/office/powerpoint/2010/main" val="34266205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630" y="1604582"/>
            <a:ext cx="9671714" cy="5078313"/>
          </a:xfrm>
          <a:prstGeom prst="rect">
            <a:avLst/>
          </a:prstGeom>
        </p:spPr>
        <p:txBody>
          <a:bodyPr wrap="square">
            <a:spAutoFit/>
          </a:bodyPr>
          <a:lstStyle/>
          <a:p>
            <a:pPr algn="just"/>
            <a:r>
              <a:rPr lang="en-US" dirty="0" smtClean="0"/>
              <a:t>Consider the following set of candidate 3-itemsets: {1, 2, 3}, {1, 2, 6}, {1, 3, 4}, {2, 3, 4}, {2, 4, 5}, {3, 4, 6}, {4, 5, 6}</a:t>
            </a:r>
          </a:p>
          <a:p>
            <a:pPr marL="342900" indent="-342900" algn="just">
              <a:buAutoNum type="alphaLcParenBoth"/>
            </a:pPr>
            <a:r>
              <a:rPr lang="en-US" dirty="0" smtClean="0"/>
              <a:t>Construct a hash tree for the above candidate 3-itemsets. Assume the tree uses a hash function where all odd-numbered items are hashed to the left child of a node, while the even-numbered items are hashed to the right child. A candidate k-</a:t>
            </a:r>
            <a:r>
              <a:rPr lang="en-US" dirty="0" err="1" smtClean="0"/>
              <a:t>itemset</a:t>
            </a:r>
            <a:r>
              <a:rPr lang="en-US" dirty="0" smtClean="0"/>
              <a:t> is inserted into the tree by hashing on each successive item in the candidate and then following the appropriate branch of the tree according to the hash value. Once a leaf node is reached, the candidate is inserted based on one of the following conditions: </a:t>
            </a:r>
          </a:p>
          <a:p>
            <a:pPr marL="342900" indent="-342900" algn="just"/>
            <a:r>
              <a:rPr lang="en-US" b="1" dirty="0" smtClean="0"/>
              <a:t>Condition 1</a:t>
            </a:r>
            <a:r>
              <a:rPr lang="en-US" dirty="0" smtClean="0"/>
              <a:t>: If the depth of the leaf node is equal to k (the root is assumed to be at depth 0), then the candidate is inserted regardless of the number of </a:t>
            </a:r>
            <a:r>
              <a:rPr lang="en-US" dirty="0" err="1" smtClean="0"/>
              <a:t>itemsets</a:t>
            </a:r>
            <a:r>
              <a:rPr lang="en-US" dirty="0" smtClean="0"/>
              <a:t> already stored at the node.</a:t>
            </a:r>
          </a:p>
          <a:p>
            <a:pPr marL="342900" indent="-342900" algn="just"/>
            <a:r>
              <a:rPr lang="en-US" dirty="0" smtClean="0"/>
              <a:t> </a:t>
            </a:r>
            <a:r>
              <a:rPr lang="en-US" b="1" dirty="0" smtClean="0"/>
              <a:t>Condition 2:</a:t>
            </a:r>
            <a:r>
              <a:rPr lang="en-US" dirty="0" smtClean="0"/>
              <a:t> If the depth of the leaf node is less than k, then the candidate can be inserted as long as the number of </a:t>
            </a:r>
            <a:r>
              <a:rPr lang="en-US" dirty="0" err="1" smtClean="0"/>
              <a:t>itemsets</a:t>
            </a:r>
            <a:r>
              <a:rPr lang="en-US" dirty="0" smtClean="0"/>
              <a:t> stored at the node is less than </a:t>
            </a:r>
            <a:r>
              <a:rPr lang="en-US" dirty="0" err="1" smtClean="0"/>
              <a:t>maxsize</a:t>
            </a:r>
            <a:r>
              <a:rPr lang="en-US" dirty="0" smtClean="0"/>
              <a:t>. Assume </a:t>
            </a:r>
            <a:r>
              <a:rPr lang="en-US" dirty="0" err="1" smtClean="0"/>
              <a:t>maxsize</a:t>
            </a:r>
            <a:r>
              <a:rPr lang="en-US" dirty="0" smtClean="0"/>
              <a:t> = 2 for this question. </a:t>
            </a:r>
          </a:p>
          <a:p>
            <a:pPr marL="342900" indent="-342900" algn="just"/>
            <a:r>
              <a:rPr lang="en-US" b="1" dirty="0" smtClean="0"/>
              <a:t>Condition 3: </a:t>
            </a:r>
            <a:r>
              <a:rPr lang="en-US" dirty="0" smtClean="0"/>
              <a:t>If the depth of the leaf node is less than k and the number of </a:t>
            </a:r>
            <a:r>
              <a:rPr lang="en-US" dirty="0" err="1" smtClean="0"/>
              <a:t>itemsets</a:t>
            </a:r>
            <a:r>
              <a:rPr lang="en-US" dirty="0" smtClean="0"/>
              <a:t> stored at the node is equal to </a:t>
            </a:r>
            <a:r>
              <a:rPr lang="en-US" dirty="0" err="1" smtClean="0"/>
              <a:t>maxsize</a:t>
            </a:r>
            <a:r>
              <a:rPr lang="en-US" dirty="0" smtClean="0"/>
              <a:t>, then the leaf node is converted into an internal node. New leaf nodes are created as children of the old leaf node. Candidate </a:t>
            </a:r>
            <a:r>
              <a:rPr lang="en-US" dirty="0" err="1" smtClean="0"/>
              <a:t>itemsets</a:t>
            </a:r>
            <a:r>
              <a:rPr lang="en-US" dirty="0" smtClean="0"/>
              <a:t> previously stored in the old leaf node are distributed to the children based on their hash values. The new candidate is also hashed to its appropriate leaf node.</a:t>
            </a:r>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p:cNvSpPr txBox="1"/>
          <p:nvPr/>
        </p:nvSpPr>
        <p:spPr>
          <a:xfrm>
            <a:off x="464024" y="682388"/>
            <a:ext cx="5131558" cy="461665"/>
          </a:xfrm>
          <a:prstGeom prst="rect">
            <a:avLst/>
          </a:prstGeom>
          <a:noFill/>
        </p:spPr>
        <p:txBody>
          <a:bodyPr wrap="square" rtlCol="0">
            <a:spAutoFit/>
          </a:bodyPr>
          <a:lstStyle/>
          <a:p>
            <a:r>
              <a:rPr lang="en-IN" sz="2400" b="1" dirty="0" smtClean="0"/>
              <a:t>Practice Question 5</a:t>
            </a:r>
            <a:endParaRPr lang="en-US" sz="2400" b="1" dirty="0"/>
          </a:p>
        </p:txBody>
      </p:sp>
      <mc:AlternateContent xmlns:mc="http://schemas.openxmlformats.org/markup-compatibility/2006" xmlns:p14="http://schemas.microsoft.com/office/powerpoint/2010/main">
        <mc:Choice Requires="p14">
          <p:contentPart p14:bwMode="auto" r:id="rId3">
            <p14:nvContentPartPr>
              <p14:cNvPr id="110594" name="Ink 2"/>
              <p14:cNvContentPartPr>
                <a14:cpLocks xmlns:a14="http://schemas.microsoft.com/office/drawing/2010/main" noRot="1" noChangeAspect="1" noEditPoints="1" noChangeArrowheads="1" noChangeShapeType="1"/>
              </p14:cNvContentPartPr>
              <p14:nvPr/>
            </p14:nvContentPartPr>
            <p14:xfrm>
              <a:off x="8712200" y="2465388"/>
              <a:ext cx="1066800" cy="17462"/>
            </p14:xfrm>
          </p:contentPart>
        </mc:Choice>
        <mc:Fallback xmlns="">
          <p:pic>
            <p:nvPicPr>
              <p:cNvPr id="110594" name="Ink 2"/>
              <p:cNvPicPr>
                <a:picLocks noRot="1" noChangeAspect="1" noEditPoints="1" noChangeArrowheads="1" noChangeShapeType="1"/>
              </p:cNvPicPr>
              <p:nvPr/>
            </p:nvPicPr>
            <p:blipFill>
              <a:blip r:embed="rId4"/>
              <a:stretch>
                <a:fillRect/>
              </a:stretch>
            </p:blipFill>
            <p:spPr>
              <a:xfrm>
                <a:off x="8707161" y="2459204"/>
                <a:ext cx="1078677" cy="29831"/>
              </a:xfrm>
              <a:prstGeom prst="rect">
                <a:avLst/>
              </a:prstGeom>
            </p:spPr>
          </p:pic>
        </mc:Fallback>
      </mc:AlternateContent>
    </p:spTree>
    <p:extLst>
      <p:ext uri="{BB962C8B-B14F-4D97-AF65-F5344CB8AC3E}">
        <p14:creationId xmlns:p14="http://schemas.microsoft.com/office/powerpoint/2010/main" val="40337248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Solutions </a:t>
            </a:r>
            <a:endParaRPr lang="en-IN" sz="2400" b="1" dirty="0">
              <a:solidFill>
                <a:srgbClr val="DFA267"/>
              </a:solidFill>
            </a:endParaRP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19636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Need For Principal Component Analysis (PCA)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1">
            <a:extLst>
              <a:ext uri="{FF2B5EF4-FFF2-40B4-BE49-F238E27FC236}">
                <a16:creationId xmlns="" xmlns:a16="http://schemas.microsoft.com/office/drawing/2014/main" id="{5BCAAE28-43BF-4A1F-9AE8-8E4A60352ECD}"/>
              </a:ext>
            </a:extLst>
          </p:cNvPr>
          <p:cNvSpPr/>
          <p:nvPr/>
        </p:nvSpPr>
        <p:spPr>
          <a:xfrm>
            <a:off x="598883" y="1513221"/>
            <a:ext cx="9150028" cy="3046988"/>
          </a:xfrm>
          <a:prstGeom prst="rect">
            <a:avLst/>
          </a:prstGeom>
        </p:spPr>
        <p:txBody>
          <a:bodyPr wrap="square">
            <a:spAutoFit/>
          </a:bodyPr>
          <a:lstStyle/>
          <a:p>
            <a:r>
              <a:rPr lang="en-US" sz="2400" dirty="0"/>
              <a:t>Principal component analysis is a technique for feature extraction </a:t>
            </a:r>
          </a:p>
          <a:p>
            <a:pPr marL="342900" indent="-342900">
              <a:buFont typeface="Arial" panose="020B0604020202020204" pitchFamily="34" charset="0"/>
              <a:buChar char="•"/>
            </a:pPr>
            <a:r>
              <a:rPr lang="en-US" sz="2400" dirty="0"/>
              <a:t>It combines our input variables in a specific way, then we can drop the “least important” variables</a:t>
            </a:r>
          </a:p>
          <a:p>
            <a:endParaRPr lang="en-US" sz="2400" dirty="0"/>
          </a:p>
          <a:p>
            <a:pPr marL="342900" indent="-342900">
              <a:buFont typeface="Arial" panose="020B0604020202020204" pitchFamily="34" charset="0"/>
              <a:buChar char="•"/>
            </a:pPr>
            <a:r>
              <a:rPr lang="en-US" sz="2400" dirty="0"/>
              <a:t>Still retaining the most valuable parts of all of the variables!</a:t>
            </a:r>
          </a:p>
          <a:p>
            <a:endParaRPr lang="en-IN" sz="2400" dirty="0"/>
          </a:p>
          <a:p>
            <a:pPr marL="342900" indent="-342900">
              <a:buFont typeface="Arial" panose="020B0604020202020204" pitchFamily="34" charset="0"/>
              <a:buChar char="•"/>
            </a:pPr>
            <a:r>
              <a:rPr lang="en-IN" sz="2400" dirty="0"/>
              <a:t>The assumptions of the model gives us the additional benefit of linear independence</a:t>
            </a:r>
          </a:p>
        </p:txBody>
      </p:sp>
      <p:sp>
        <p:nvSpPr>
          <p:cNvPr id="3" name="Rectangle 2">
            <a:extLst>
              <a:ext uri="{FF2B5EF4-FFF2-40B4-BE49-F238E27FC236}">
                <a16:creationId xmlns="" xmlns:a16="http://schemas.microsoft.com/office/drawing/2014/main" id="{7816F3F1-DA44-454E-9A24-3F5AABD4DB3C}"/>
              </a:ext>
            </a:extLst>
          </p:cNvPr>
          <p:cNvSpPr/>
          <p:nvPr/>
        </p:nvSpPr>
        <p:spPr>
          <a:xfrm>
            <a:off x="895644" y="4756971"/>
            <a:ext cx="8628184" cy="2123658"/>
          </a:xfrm>
          <a:prstGeom prst="rect">
            <a:avLst/>
          </a:prstGeom>
        </p:spPr>
        <p:txBody>
          <a:bodyPr wrap="square">
            <a:spAutoFit/>
          </a:bodyPr>
          <a:lstStyle/>
          <a:p>
            <a:pPr marL="342900" indent="-342900">
              <a:buFont typeface="Arial" panose="020B0604020202020204" pitchFamily="34" charset="0"/>
              <a:buChar char="•"/>
            </a:pPr>
            <a:r>
              <a:rPr lang="en-US" sz="2200" b="1" u="sng" dirty="0"/>
              <a:t>When should I use PCA?</a:t>
            </a:r>
          </a:p>
          <a:p>
            <a:pPr marL="342900" indent="-342900">
              <a:buFont typeface="Arial" panose="020B0604020202020204" pitchFamily="34" charset="0"/>
              <a:buChar char="•"/>
            </a:pPr>
            <a:r>
              <a:rPr lang="en-US" sz="2200" dirty="0"/>
              <a:t>Do you want to </a:t>
            </a:r>
            <a:r>
              <a:rPr lang="en-US" sz="2200" b="1" dirty="0"/>
              <a:t>reduce the number of variables</a:t>
            </a:r>
            <a:r>
              <a:rPr lang="en-US" sz="2200" dirty="0"/>
              <a:t>, but aren’t able to identify variables to completely remove from consideration?</a:t>
            </a:r>
          </a:p>
          <a:p>
            <a:pPr marL="342900" indent="-342900">
              <a:buFont typeface="Arial" panose="020B0604020202020204" pitchFamily="34" charset="0"/>
              <a:buChar char="•"/>
            </a:pPr>
            <a:r>
              <a:rPr lang="en-US" sz="2200" dirty="0"/>
              <a:t>Do you want to ensure your variables </a:t>
            </a:r>
            <a:r>
              <a:rPr lang="en-US" sz="2200" b="1" dirty="0"/>
              <a:t>are independent </a:t>
            </a:r>
            <a:r>
              <a:rPr lang="en-US" sz="2200" dirty="0"/>
              <a:t>of one another?</a:t>
            </a:r>
          </a:p>
          <a:p>
            <a:pPr marL="342900" indent="-342900">
              <a:buFont typeface="Arial" panose="020B0604020202020204" pitchFamily="34" charset="0"/>
              <a:buChar char="•"/>
            </a:pPr>
            <a:r>
              <a:rPr lang="en-US" sz="2200" dirty="0"/>
              <a:t>Are you comfortable making your independent variables </a:t>
            </a:r>
            <a:r>
              <a:rPr lang="en-US" sz="2200" b="1" dirty="0"/>
              <a:t>less interpretable</a:t>
            </a:r>
            <a:r>
              <a:rPr lang="en-US" sz="2000" dirty="0"/>
              <a:t>?</a:t>
            </a:r>
            <a:endParaRPr lang="en-IN" sz="2000" dirty="0"/>
          </a:p>
        </p:txBody>
      </p:sp>
      <p:sp>
        <p:nvSpPr>
          <p:cNvPr id="4" name="Rectangle 3">
            <a:extLst>
              <a:ext uri="{FF2B5EF4-FFF2-40B4-BE49-F238E27FC236}">
                <a16:creationId xmlns="" xmlns:a16="http://schemas.microsoft.com/office/drawing/2014/main" id="{790917F8-53E8-47B0-A470-238B0A27B9CA}"/>
              </a:ext>
            </a:extLst>
          </p:cNvPr>
          <p:cNvSpPr/>
          <p:nvPr/>
        </p:nvSpPr>
        <p:spPr>
          <a:xfrm>
            <a:off x="1012874" y="2869809"/>
            <a:ext cx="7891975" cy="559191"/>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09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endParaRPr lang="en-US" sz="2400" b="1" dirty="0">
              <a:latin typeface="+mn-lt"/>
            </a:endParaRPr>
          </a:p>
        </p:txBody>
      </p:sp>
      <p:sp>
        <p:nvSpPr>
          <p:cNvPr id="3" name="Content Placeholder 2"/>
          <p:cNvSpPr>
            <a:spLocks noGrp="1"/>
          </p:cNvSpPr>
          <p:nvPr>
            <p:ph idx="1"/>
          </p:nvPr>
        </p:nvSpPr>
        <p:spPr>
          <a:xfrm>
            <a:off x="387824" y="1539022"/>
            <a:ext cx="10515600" cy="4351338"/>
          </a:xfrm>
        </p:spPr>
        <p:txBody>
          <a:bodyPr>
            <a:normAutofit fontScale="85000" lnSpcReduction="20000"/>
          </a:bodyPr>
          <a:lstStyle/>
          <a:p>
            <a:pPr>
              <a:buNone/>
            </a:pPr>
            <a:r>
              <a:rPr lang="en-IN" b="1" dirty="0" smtClean="0"/>
              <a:t>Answer 1</a:t>
            </a:r>
          </a:p>
          <a:p>
            <a:r>
              <a:rPr lang="en-US" dirty="0" smtClean="0"/>
              <a:t>a)There are six items in the data set. Therefore the total number of rules is 602.</a:t>
            </a:r>
          </a:p>
          <a:p>
            <a:r>
              <a:rPr lang="en-IN" dirty="0" smtClean="0"/>
              <a:t>b) </a:t>
            </a:r>
            <a:r>
              <a:rPr lang="en-US" dirty="0" smtClean="0"/>
              <a:t>Because the longest transaction contains 4 items, the maximum size of frequent </a:t>
            </a:r>
            <a:r>
              <a:rPr lang="en-US" dirty="0" err="1" smtClean="0"/>
              <a:t>itemset</a:t>
            </a:r>
            <a:r>
              <a:rPr lang="en-US" dirty="0" smtClean="0"/>
              <a:t> is 4.</a:t>
            </a:r>
          </a:p>
          <a:p>
            <a:r>
              <a:rPr lang="en-IN" dirty="0" smtClean="0"/>
              <a:t>c)</a:t>
            </a:r>
            <a:r>
              <a:rPr lang="en-US" dirty="0" smtClean="0"/>
              <a:t> </a:t>
            </a:r>
            <a:r>
              <a:rPr lang="en-US" baseline="30000" dirty="0" smtClean="0"/>
              <a:t>6</a:t>
            </a:r>
            <a:r>
              <a:rPr lang="en-US" dirty="0" smtClean="0"/>
              <a:t>C</a:t>
            </a:r>
            <a:r>
              <a:rPr lang="en-US" baseline="-25000" dirty="0" smtClean="0"/>
              <a:t>3 </a:t>
            </a:r>
            <a:r>
              <a:rPr lang="en-US" dirty="0" smtClean="0"/>
              <a:t>= 20</a:t>
            </a:r>
          </a:p>
          <a:p>
            <a:r>
              <a:rPr lang="en-IN" dirty="0" smtClean="0"/>
              <a:t>d)</a:t>
            </a:r>
            <a:r>
              <a:rPr lang="en-US" dirty="0" smtClean="0"/>
              <a:t> {Bread, Butter}. </a:t>
            </a:r>
          </a:p>
          <a:p>
            <a:r>
              <a:rPr lang="en-IN" dirty="0" smtClean="0"/>
              <a:t>e)</a:t>
            </a:r>
            <a:r>
              <a:rPr lang="en-US" dirty="0" smtClean="0"/>
              <a:t> (Beer, Cookies) or (Bread, Butter).</a:t>
            </a:r>
          </a:p>
          <a:p>
            <a:pPr>
              <a:buNone/>
            </a:pPr>
            <a:r>
              <a:rPr lang="en-IN" b="1" dirty="0" smtClean="0"/>
              <a:t>Answer 2</a:t>
            </a:r>
            <a:endParaRPr lang="en-IN" dirty="0" smtClean="0">
              <a:solidFill>
                <a:srgbClr val="FF0000"/>
              </a:solidFill>
            </a:endParaRPr>
          </a:p>
          <a:p>
            <a:r>
              <a:rPr lang="en-IN" dirty="0" err="1" smtClean="0">
                <a:solidFill>
                  <a:srgbClr val="FF0000"/>
                </a:solidFill>
              </a:rPr>
              <a:t>Ans</a:t>
            </a:r>
            <a:r>
              <a:rPr lang="en-IN" dirty="0" smtClean="0">
                <a:solidFill>
                  <a:srgbClr val="FF0000"/>
                </a:solidFill>
              </a:rPr>
              <a:t> a) </a:t>
            </a:r>
            <a:r>
              <a:rPr lang="en-US" dirty="0" smtClean="0">
                <a:solidFill>
                  <a:srgbClr val="FF0000"/>
                </a:solidFill>
              </a:rPr>
              <a:t>{1, 2, 3, 4},{1, 2, 3, 5},{1, 2, 3, 6}. {1, 2, 4, 5},{1, 2, 4, 6},{1, 2, 5, 6}, {1, 3, 4, 5},{1, 3, 4, 6},{2, 3, 4, 5}. {2, 3, 4, 6},{2, 3, 5, 6}.</a:t>
            </a:r>
          </a:p>
          <a:p>
            <a:r>
              <a:rPr lang="en-IN" dirty="0" smtClean="0">
                <a:solidFill>
                  <a:srgbClr val="FF0000"/>
                </a:solidFill>
              </a:rPr>
              <a:t>b) </a:t>
            </a:r>
            <a:r>
              <a:rPr lang="en-US" dirty="0" smtClean="0">
                <a:solidFill>
                  <a:srgbClr val="FF0000"/>
                </a:solidFill>
              </a:rPr>
              <a:t>{1, 2, 3, 4}, {1, 2, 3, 5}, {1, 2, 4, 5}, {2, 3, 4, 5}, {2, 3, 4, 6}.</a:t>
            </a:r>
          </a:p>
          <a:p>
            <a:r>
              <a:rPr lang="en-IN" dirty="0" smtClean="0">
                <a:solidFill>
                  <a:srgbClr val="FF0000"/>
                </a:solidFill>
              </a:rPr>
              <a:t>c)</a:t>
            </a:r>
            <a:r>
              <a:rPr lang="en-US" dirty="0" smtClean="0">
                <a:solidFill>
                  <a:srgbClr val="FF0000"/>
                </a:solidFill>
              </a:rPr>
              <a:t> {1, 2, 3, 4}</a:t>
            </a:r>
          </a:p>
          <a:p>
            <a:endParaRPr lang="en-US"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64852113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131" y="4416020"/>
            <a:ext cx="6096000" cy="1754326"/>
          </a:xfrm>
          <a:prstGeom prst="rect">
            <a:avLst/>
          </a:prstGeom>
        </p:spPr>
        <p:txBody>
          <a:bodyPr>
            <a:spAutoFit/>
          </a:bodyPr>
          <a:lstStyle/>
          <a:p>
            <a:r>
              <a:rPr lang="en-US" dirty="0" smtClean="0"/>
              <a:t>b) Percentage of frequent </a:t>
            </a:r>
            <a:r>
              <a:rPr lang="en-US" dirty="0" err="1" smtClean="0"/>
              <a:t>itemsets</a:t>
            </a:r>
            <a:r>
              <a:rPr lang="en-US" dirty="0" smtClean="0"/>
              <a:t> = 16/32 = 50.0% (including the null set).</a:t>
            </a:r>
          </a:p>
          <a:p>
            <a:endParaRPr lang="en-IN" dirty="0" smtClean="0"/>
          </a:p>
          <a:p>
            <a:r>
              <a:rPr lang="en-US" dirty="0" smtClean="0"/>
              <a:t>c) Pruning ratio is the ratio of N to the total number of </a:t>
            </a:r>
            <a:r>
              <a:rPr lang="en-US" dirty="0" err="1" smtClean="0"/>
              <a:t>itemsets</a:t>
            </a:r>
            <a:r>
              <a:rPr lang="en-US" dirty="0" smtClean="0"/>
              <a:t>. Since the count of N = 11, therefore pruning ratio is 11/32 = 34.4%.</a:t>
            </a:r>
            <a:endParaRPr lang="en-US" dirty="0"/>
          </a:p>
        </p:txBody>
      </p:sp>
      <p:pic>
        <p:nvPicPr>
          <p:cNvPr id="105474" name="Picture 2"/>
          <p:cNvPicPr>
            <a:picLocks noChangeAspect="1" noChangeArrowheads="1"/>
          </p:cNvPicPr>
          <p:nvPr/>
        </p:nvPicPr>
        <p:blipFill>
          <a:blip r:embed="rId2" cstate="print"/>
          <a:srcRect/>
          <a:stretch>
            <a:fillRect/>
          </a:stretch>
        </p:blipFill>
        <p:spPr bwMode="auto">
          <a:xfrm>
            <a:off x="801166" y="914756"/>
            <a:ext cx="5176553" cy="3469510"/>
          </a:xfrm>
          <a:prstGeom prst="rect">
            <a:avLst/>
          </a:prstGeom>
          <a:noFill/>
          <a:ln w="9525">
            <a:noFill/>
            <a:miter lim="800000"/>
            <a:headEnd/>
            <a:tailEnd/>
          </a:ln>
        </p:spPr>
      </p:pic>
      <p:cxnSp>
        <p:nvCxnSpPr>
          <p:cNvPr id="6" name="Straight Connector 5">
            <a:extLst>
              <a:ext uri="{FF2B5EF4-FFF2-40B4-BE49-F238E27FC236}">
                <a16:creationId xmlns="" xmlns:a16="http://schemas.microsoft.com/office/drawing/2014/main" id="{A4293697-6E2C-4331-B4E1-C58B355192F4}"/>
              </a:ext>
            </a:extLst>
          </p:cNvPr>
          <p:cNvCxnSpPr>
            <a:cxnSpLocks/>
          </p:cNvCxnSpPr>
          <p:nvPr/>
        </p:nvCxnSpPr>
        <p:spPr>
          <a:xfrm>
            <a:off x="0" y="109809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4179" y="251526"/>
            <a:ext cx="933598" cy="1398963"/>
          </a:xfrm>
          <a:prstGeom prst="rect">
            <a:avLst/>
          </a:prstGeom>
        </p:spPr>
      </p:pic>
      <p:sp>
        <p:nvSpPr>
          <p:cNvPr id="8" name="TextBox 7"/>
          <p:cNvSpPr txBox="1"/>
          <p:nvPr/>
        </p:nvSpPr>
        <p:spPr>
          <a:xfrm>
            <a:off x="477672" y="532263"/>
            <a:ext cx="4244453" cy="461665"/>
          </a:xfrm>
          <a:prstGeom prst="rect">
            <a:avLst/>
          </a:prstGeom>
          <a:noFill/>
        </p:spPr>
        <p:txBody>
          <a:bodyPr wrap="square" rtlCol="0">
            <a:spAutoFit/>
          </a:bodyPr>
          <a:lstStyle/>
          <a:p>
            <a:r>
              <a:rPr lang="en-IN" sz="2400" b="1" dirty="0" smtClean="0"/>
              <a:t>Answer 3</a:t>
            </a:r>
            <a:endParaRPr lang="en-US" sz="2400" b="1" dirty="0"/>
          </a:p>
        </p:txBody>
      </p:sp>
    </p:spTree>
    <p:extLst>
      <p:ext uri="{BB962C8B-B14F-4D97-AF65-F5344CB8AC3E}">
        <p14:creationId xmlns:p14="http://schemas.microsoft.com/office/powerpoint/2010/main" val="14317492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mn-lt"/>
              </a:rPr>
              <a:t>Answer 4</a:t>
            </a:r>
            <a:endParaRPr lang="en-US" sz="2400" b="1" dirty="0">
              <a:latin typeface="+mn-lt"/>
            </a:endParaRPr>
          </a:p>
        </p:txBody>
      </p:sp>
      <p:sp>
        <p:nvSpPr>
          <p:cNvPr id="3" name="Content Placeholder 2"/>
          <p:cNvSpPr>
            <a:spLocks noGrp="1"/>
          </p:cNvSpPr>
          <p:nvPr>
            <p:ph idx="1"/>
          </p:nvPr>
        </p:nvSpPr>
        <p:spPr/>
        <p:txBody>
          <a:bodyPr/>
          <a:lstStyle/>
          <a:p>
            <a:r>
              <a:rPr lang="en-US" dirty="0" err="1" smtClean="0"/>
              <a:t>Ans</a:t>
            </a:r>
            <a:r>
              <a:rPr lang="en-US" dirty="0" smtClean="0"/>
              <a:t> a)The leaf nodes visited are L1, L3, L5, L9, and L11.</a:t>
            </a:r>
          </a:p>
          <a:p>
            <a:r>
              <a:rPr lang="en-IN" dirty="0" smtClean="0"/>
              <a:t>b) </a:t>
            </a:r>
            <a:r>
              <a:rPr lang="en-US" dirty="0" smtClean="0"/>
              <a:t>The candidates contained in the transaction are {1, 4, 5}, {1, 5, 8}, and {4, 5, 8}.</a:t>
            </a:r>
          </a:p>
          <a:p>
            <a:endParaRPr lang="en-US"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2684809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Grp="1" noChangeAspect="1" noChangeArrowheads="1"/>
          </p:cNvPicPr>
          <p:nvPr>
            <p:ph idx="1"/>
          </p:nvPr>
        </p:nvPicPr>
        <p:blipFill>
          <a:blip r:embed="rId2" cstate="print"/>
          <a:srcRect/>
          <a:stretch>
            <a:fillRect/>
          </a:stretch>
        </p:blipFill>
        <p:spPr bwMode="auto">
          <a:xfrm>
            <a:off x="2320119" y="2004434"/>
            <a:ext cx="5757081" cy="3044610"/>
          </a:xfrm>
          <a:prstGeom prst="rect">
            <a:avLst/>
          </a:prstGeom>
          <a:noFill/>
          <a:ln w="9525">
            <a:noFill/>
            <a:miter lim="800000"/>
            <a:headEnd/>
            <a:tailEnd/>
          </a:ln>
        </p:spPr>
      </p:pic>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p:cNvSpPr txBox="1"/>
          <p:nvPr/>
        </p:nvSpPr>
        <p:spPr>
          <a:xfrm>
            <a:off x="409433" y="682388"/>
            <a:ext cx="5199797" cy="461665"/>
          </a:xfrm>
          <a:prstGeom prst="rect">
            <a:avLst/>
          </a:prstGeom>
          <a:noFill/>
        </p:spPr>
        <p:txBody>
          <a:bodyPr wrap="square" rtlCol="0">
            <a:spAutoFit/>
          </a:bodyPr>
          <a:lstStyle/>
          <a:p>
            <a:r>
              <a:rPr lang="en-IN" sz="2400" b="1" dirty="0" smtClean="0"/>
              <a:t>Answer 5</a:t>
            </a:r>
            <a:endParaRPr lang="en-US" sz="2400" b="1" dirty="0"/>
          </a:p>
        </p:txBody>
      </p:sp>
    </p:spTree>
    <p:extLst>
      <p:ext uri="{BB962C8B-B14F-4D97-AF65-F5344CB8AC3E}">
        <p14:creationId xmlns:p14="http://schemas.microsoft.com/office/powerpoint/2010/main" val="32085653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2525783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5AA98F8770640BD118009C1F290C9" ma:contentTypeVersion="3" ma:contentTypeDescription="Create a new document." ma:contentTypeScope="" ma:versionID="da2595571a56f6a7b4b73b0249c17f92">
  <xsd:schema xmlns:xsd="http://www.w3.org/2001/XMLSchema" xmlns:xs="http://www.w3.org/2001/XMLSchema" xmlns:p="http://schemas.microsoft.com/office/2006/metadata/properties" xmlns:ns2="ff9c1de0-9162-4dca-a67d-0018a8076cd2" targetNamespace="http://schemas.microsoft.com/office/2006/metadata/properties" ma:root="true" ma:fieldsID="767a0cbc573b3b1d391a92a0f6629191" ns2:_="">
    <xsd:import namespace="ff9c1de0-9162-4dca-a67d-0018a8076c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c1de0-9162-4dca-a67d-0018a8076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7DED7F-30F1-4FBC-B55A-888A9624AB9A}"/>
</file>

<file path=customXml/itemProps2.xml><?xml version="1.0" encoding="utf-8"?>
<ds:datastoreItem xmlns:ds="http://schemas.openxmlformats.org/officeDocument/2006/customXml" ds:itemID="{F19BBEAE-6D6C-488E-BFAC-C9967D568075}"/>
</file>

<file path=customXml/itemProps3.xml><?xml version="1.0" encoding="utf-8"?>
<ds:datastoreItem xmlns:ds="http://schemas.openxmlformats.org/officeDocument/2006/customXml" ds:itemID="{2BEAA2D1-02FC-4F11-AF55-E211F63F6B35}"/>
</file>

<file path=docProps/app.xml><?xml version="1.0" encoding="utf-8"?>
<Properties xmlns="http://schemas.openxmlformats.org/officeDocument/2006/extended-properties" xmlns:vt="http://schemas.openxmlformats.org/officeDocument/2006/docPropsVTypes">
  <TotalTime>1530</TotalTime>
  <Words>4726</Words>
  <Application>Microsoft Office PowerPoint</Application>
  <PresentationFormat>Widescreen</PresentationFormat>
  <Paragraphs>593</Paragraphs>
  <Slides>94</Slides>
  <Notes>11</Notes>
  <HiddenSlides>15</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8" baseType="lpstr">
      <vt:lpstr>Arial Unicode MS</vt:lpstr>
      <vt:lpstr>맑은 고딕</vt:lpstr>
      <vt:lpstr>SimSun</vt:lpstr>
      <vt:lpstr>Arial</vt:lpstr>
      <vt:lpstr>Calibri</vt:lpstr>
      <vt:lpstr>Calibri Light</vt:lpstr>
      <vt:lpstr>굴림</vt:lpstr>
      <vt:lpstr>Lucida Sans</vt:lpstr>
      <vt:lpstr>medium-content-serif-font</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 2</vt:lpstr>
      <vt:lpstr>PowerPoint Presentation</vt:lpstr>
      <vt:lpstr>PowerPoint Presentation</vt:lpstr>
      <vt:lpstr>PowerPoint Presentation</vt:lpstr>
      <vt:lpstr>PowerPoint Presentation</vt:lpstr>
      <vt:lpstr>PowerPoint Presentation</vt:lpstr>
      <vt:lpstr>PowerPoint Presentation</vt:lpstr>
      <vt:lpstr>Answer 4</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126</cp:revision>
  <dcterms:created xsi:type="dcterms:W3CDTF">2020-06-03T14:19:11Z</dcterms:created>
  <dcterms:modified xsi:type="dcterms:W3CDTF">2020-11-17T06:37:08Z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0x010100A9E5AA98F8770640BD118009C1F290C9</vt:lpwstr>
  </property>
</Properties>
</file>