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ink/ink2.xml" ContentType="application/inkml+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ink/ink1.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57" r:id="rId2"/>
    <p:sldId id="358" r:id="rId3"/>
    <p:sldId id="416" r:id="rId4"/>
    <p:sldId id="418" r:id="rId5"/>
    <p:sldId id="419" r:id="rId6"/>
    <p:sldId id="421" r:id="rId7"/>
    <p:sldId id="423" r:id="rId8"/>
    <p:sldId id="44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04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00" autoAdjust="0"/>
    <p:restoredTop sz="94660"/>
  </p:normalViewPr>
  <p:slideViewPr>
    <p:cSldViewPr snapToGrid="0">
      <p:cViewPr varScale="1">
        <p:scale>
          <a:sx n="71" d="100"/>
          <a:sy n="71" d="100"/>
        </p:scale>
        <p:origin x="82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0-28T03:27:05.3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84 7 30,'0'0'243,"0"0"-30,0-4-34,0 4-38,0 0-41,0 0-32,10-3-44,-10 3-40,12 0-72,-12 0-61,0 0-162,0 0 71</inkml:trace>
  <inkml:trace contextRef="#ctx0" brushRef="#br0" timeOffset="168">-2 188 101,'-3'3'225,"3"-3"-37,0 0-58,0 0-57,0 0-56,13 6-140,-7-5-133,-6-1 60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0-28T03:27:42.64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98 45 3,'0'0'75,"-5"-3"-5,5 3-10,0 0 3,-8-2 1,8 2-9,-5-2-2,5 2 11,-5-1-5,5 1-3,-8 0 7,8 0 0,-10-1 2,5 1-3,-1-3-6,6 3-1,-11-2-4,2 0-2,6 1 2,3 1-3,0 0 0,-11-3-9,11 3-2,-8-1 0,8 1-7,-4-1-2,4 1-6,0 0 0,0 0-9,0 0 4,0 0-6,0 0 2,0 0 0,0 0 3,0 0 1,0 0 0,19 2-3,-12-2 6,2 0 0,4 1-1,-4-1 3,6 2-2,6-4 5,-6 4-1,4-1 1,2-1-3,-1 0 1,3 1 0,5-2 2,4 3 0,1 2-8,-1-3 2,0-2 1,1 2-6,2 1 0,2 1 1,-1-1 1,-2-2-7,6 5 0,-3-5 1,1 0 3,0 0-3,1 0-1,1 0-1,-4-4-3,3 1 0,-1 0-1,0 1 0,0-3-3,-1 4 1,2-4-1,1 3 0,-1 0 1,11-4-2,-11 4 2,2 2-4,13-2 1,-3-2-3,1 1 0,-11 2-4,11 0 0,2 0-4,2 1 4,-2 2-5,-2 2 2,1 2 1,1 0-1,-4-5 0,1 1 0,-11 0-2,13-1 4,-13 2-6,12-2 1,3-2 2,-3-1-4,-11 1-1,-1-1 2,11 0 5,-14 0-7,1-1 1,-1 6 6,-1-3 2,-4 0 2,2 0 3,-2 0 3,0 0 2,-4 0 5,0 2 4,-7-1 0,7 0 3,-8 0 3,1 3 4,-1-3-2,-2 0 3,4 2 0,-4-3 3,0 0 1,-2 0-3,-6 0 5,4 2 2,-1-2-1,-3 0 6,2 0-1,-6-2 5,2 2 2,-8 0-2,9 0 3,-5-3-1,-4 3-1,6-1-6,-6 1-4,8-1 0,-8 1-7,6-2-3,-6 2 0,0 0 6,0 0-12,0 0-1,0 0-7,0 0-11,0 0-16,0 0-20,0 0-27,0 0-32,0 0-30,0 0-27,0 0-27,0 0-136,0 0-346,-1-4 154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A0CF2-0574-4603-885C-421ABD880586}" type="datetimeFigureOut">
              <a:rPr lang="en-US" smtClean="0"/>
              <a:pPr/>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3592F-E60D-40FC-AC12-E784D27390BC}" type="slidenum">
              <a:rPr lang="en-US" smtClean="0"/>
              <a:pPr/>
              <a:t>‹#›</a:t>
            </a:fld>
            <a:endParaRPr lang="en-US"/>
          </a:p>
        </p:txBody>
      </p:sp>
    </p:spTree>
    <p:extLst>
      <p:ext uri="{BB962C8B-B14F-4D97-AF65-F5344CB8AC3E}">
        <p14:creationId xmlns:p14="http://schemas.microsoft.com/office/powerpoint/2010/main" val="368783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04-11-2020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04-11-2020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04-11-2020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04-11-2020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04-11-2020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04-11-2020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04-11-2020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04-11-2020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04-11-2020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04-11-2020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04-11-2020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04-11-2020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694786" y="2745564"/>
            <a:ext cx="7497214" cy="646331"/>
          </a:xfrm>
          <a:prstGeom prst="rect">
            <a:avLst/>
          </a:prstGeom>
        </p:spPr>
        <p:txBody>
          <a:bodyPr wrap="square">
            <a:spAutoFit/>
          </a:bodyPr>
          <a:lstStyle/>
          <a:p>
            <a:r>
              <a:rPr lang="en-US" sz="3600" b="1" dirty="0" smtClean="0">
                <a:solidFill>
                  <a:schemeClr val="accent2">
                    <a:lumMod val="75000"/>
                  </a:schemeClr>
                </a:solidFill>
              </a:rPr>
              <a:t>MACHINE INTELLIGENCE</a:t>
            </a:r>
            <a:endParaRPr lang="en-US" sz="3600" b="1" dirty="0">
              <a:solidFill>
                <a:schemeClr val="accent2">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4259053" cy="830997"/>
          </a:xfrm>
          <a:prstGeom prst="rect">
            <a:avLst/>
          </a:prstGeom>
        </p:spPr>
        <p:txBody>
          <a:bodyPr wrap="square">
            <a:spAutoFit/>
          </a:bodyPr>
          <a:lstStyle/>
          <a:p>
            <a:r>
              <a:rPr lang="en-US" sz="2400" dirty="0"/>
              <a:t>Department of </a:t>
            </a:r>
            <a:r>
              <a:rPr lang="en-US" sz="2400" dirty="0" smtClean="0"/>
              <a:t>Computer Science and </a:t>
            </a:r>
            <a:r>
              <a:rPr lang="en-US" sz="2400" dirty="0"/>
              <a:t>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01921"/>
            <a:ext cx="7497214" cy="646331"/>
          </a:xfrm>
          <a:prstGeom prst="rect">
            <a:avLst/>
          </a:prstGeom>
        </p:spPr>
        <p:txBody>
          <a:bodyPr wrap="square">
            <a:spAutoFit/>
          </a:bodyPr>
          <a:lstStyle/>
          <a:p>
            <a:r>
              <a:rPr lang="en-US" sz="3600" b="1" cap="all" dirty="0" smtClean="0"/>
              <a:t>MACHINE INTELLIGENCE</a:t>
            </a:r>
            <a:endParaRPr lang="en-US" sz="3600" b="1" cap="all" dirty="0"/>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Module 4 [Unsupervised Learning]</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and </a:t>
            </a:r>
            <a:r>
              <a:rPr lang="en-US" sz="2000" dirty="0"/>
              <a:t>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p:cNvPicPr>
            <a:picLocks noGrp="1" noChangeAspect="1" noChangeArrowheads="1"/>
          </p:cNvPicPr>
          <p:nvPr>
            <p:ph idx="1"/>
          </p:nvPr>
        </p:nvPicPr>
        <p:blipFill>
          <a:blip r:embed="rId2" cstate="print"/>
          <a:srcRect/>
          <a:stretch>
            <a:fillRect/>
          </a:stretch>
        </p:blipFill>
        <p:spPr bwMode="auto">
          <a:xfrm>
            <a:off x="232012" y="1126433"/>
            <a:ext cx="5403092" cy="3354167"/>
          </a:xfrm>
          <a:prstGeom prst="rect">
            <a:avLst/>
          </a:prstGeom>
          <a:noFill/>
          <a:ln w="9525">
            <a:noFill/>
            <a:miter lim="800000"/>
            <a:headEnd/>
            <a:tailEnd/>
          </a:ln>
        </p:spPr>
      </p:pic>
      <p:sp>
        <p:nvSpPr>
          <p:cNvPr id="5" name="Rectangle 4"/>
          <p:cNvSpPr/>
          <p:nvPr/>
        </p:nvSpPr>
        <p:spPr>
          <a:xfrm>
            <a:off x="605049" y="4441294"/>
            <a:ext cx="6314365" cy="646331"/>
          </a:xfrm>
          <a:prstGeom prst="rect">
            <a:avLst/>
          </a:prstGeom>
        </p:spPr>
        <p:txBody>
          <a:bodyPr wrap="square">
            <a:spAutoFit/>
          </a:bodyPr>
          <a:lstStyle/>
          <a:p>
            <a:r>
              <a:rPr lang="en-US" dirty="0" smtClean="0"/>
              <a:t>(a) What is the maximum number of association rules that can be extracted from this data (including rules that have zero support)?</a:t>
            </a:r>
            <a:endParaRPr lang="en-US" dirty="0"/>
          </a:p>
        </p:txBody>
      </p:sp>
      <p:sp>
        <p:nvSpPr>
          <p:cNvPr id="6" name="Rectangle 5"/>
          <p:cNvSpPr/>
          <p:nvPr/>
        </p:nvSpPr>
        <p:spPr>
          <a:xfrm>
            <a:off x="573206" y="5098409"/>
            <a:ext cx="5854890" cy="646331"/>
          </a:xfrm>
          <a:prstGeom prst="rect">
            <a:avLst/>
          </a:prstGeom>
        </p:spPr>
        <p:txBody>
          <a:bodyPr wrap="square">
            <a:spAutoFit/>
          </a:bodyPr>
          <a:lstStyle/>
          <a:p>
            <a:r>
              <a:rPr lang="en-US" dirty="0" smtClean="0"/>
              <a:t>(b) What is the maximum size of frequent </a:t>
            </a:r>
            <a:r>
              <a:rPr lang="en-US" dirty="0" err="1" smtClean="0"/>
              <a:t>itemsets</a:t>
            </a:r>
            <a:r>
              <a:rPr lang="en-US" dirty="0" smtClean="0"/>
              <a:t> that can be extracted (assuming </a:t>
            </a:r>
            <a:r>
              <a:rPr lang="en-US" dirty="0" err="1" smtClean="0"/>
              <a:t>minsup</a:t>
            </a:r>
            <a:r>
              <a:rPr lang="en-US" dirty="0" smtClean="0"/>
              <a:t> &gt; 0)?</a:t>
            </a:r>
            <a:endParaRPr lang="en-US" dirty="0"/>
          </a:p>
        </p:txBody>
      </p:sp>
      <p:sp>
        <p:nvSpPr>
          <p:cNvPr id="7" name="Rectangle 6"/>
          <p:cNvSpPr/>
          <p:nvPr/>
        </p:nvSpPr>
        <p:spPr>
          <a:xfrm>
            <a:off x="559557" y="5743601"/>
            <a:ext cx="5868538" cy="646331"/>
          </a:xfrm>
          <a:prstGeom prst="rect">
            <a:avLst/>
          </a:prstGeom>
        </p:spPr>
        <p:txBody>
          <a:bodyPr wrap="square">
            <a:spAutoFit/>
          </a:bodyPr>
          <a:lstStyle/>
          <a:p>
            <a:r>
              <a:rPr lang="en-US" dirty="0" smtClean="0"/>
              <a:t>(c) Write an expression for the maximum number of size-3 </a:t>
            </a:r>
            <a:r>
              <a:rPr lang="en-US" dirty="0" err="1" smtClean="0"/>
              <a:t>itemsets</a:t>
            </a:r>
            <a:r>
              <a:rPr lang="en-US" dirty="0" smtClean="0"/>
              <a:t> that can be derived from this data set.</a:t>
            </a:r>
            <a:endParaRPr lang="en-US" dirty="0"/>
          </a:p>
        </p:txBody>
      </p:sp>
      <p:sp>
        <p:nvSpPr>
          <p:cNvPr id="8" name="Rectangle 7"/>
          <p:cNvSpPr/>
          <p:nvPr/>
        </p:nvSpPr>
        <p:spPr>
          <a:xfrm>
            <a:off x="5500047" y="2232378"/>
            <a:ext cx="4804013" cy="646331"/>
          </a:xfrm>
          <a:prstGeom prst="rect">
            <a:avLst/>
          </a:prstGeom>
        </p:spPr>
        <p:txBody>
          <a:bodyPr wrap="square">
            <a:spAutoFit/>
          </a:bodyPr>
          <a:lstStyle/>
          <a:p>
            <a:r>
              <a:rPr lang="en-US" dirty="0" smtClean="0"/>
              <a:t>(d) Find an </a:t>
            </a:r>
            <a:r>
              <a:rPr lang="en-US" dirty="0" err="1" smtClean="0"/>
              <a:t>itemset</a:t>
            </a:r>
            <a:r>
              <a:rPr lang="en-US" dirty="0" smtClean="0"/>
              <a:t> (of size 2 or larger) that has the largest support. </a:t>
            </a:r>
            <a:endParaRPr lang="en-US" dirty="0"/>
          </a:p>
        </p:txBody>
      </p:sp>
      <p:sp>
        <p:nvSpPr>
          <p:cNvPr id="9" name="Rectangle 8"/>
          <p:cNvSpPr/>
          <p:nvPr/>
        </p:nvSpPr>
        <p:spPr>
          <a:xfrm>
            <a:off x="5663819" y="2914766"/>
            <a:ext cx="4790366" cy="923330"/>
          </a:xfrm>
          <a:prstGeom prst="rect">
            <a:avLst/>
          </a:prstGeom>
        </p:spPr>
        <p:txBody>
          <a:bodyPr wrap="square">
            <a:spAutoFit/>
          </a:bodyPr>
          <a:lstStyle/>
          <a:p>
            <a:r>
              <a:rPr lang="en-US" dirty="0" smtClean="0"/>
              <a:t>(e) Find a pair of items, a and b, such that the rules {a} −→ {b} and {b} −→ {a} have the same confidence</a:t>
            </a:r>
            <a:endParaRPr lang="en-US" dirty="0"/>
          </a:p>
        </p:txBody>
      </p:sp>
      <p:cxnSp>
        <p:nvCxnSpPr>
          <p:cNvPr id="10" name="Straight Connector 9">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4024" y="518615"/>
            <a:ext cx="7751928" cy="461665"/>
          </a:xfrm>
          <a:prstGeom prst="rect">
            <a:avLst/>
          </a:prstGeom>
          <a:noFill/>
        </p:spPr>
        <p:txBody>
          <a:bodyPr wrap="square" rtlCol="0">
            <a:spAutoFit/>
          </a:bodyPr>
          <a:lstStyle/>
          <a:p>
            <a:r>
              <a:rPr lang="en-IN" sz="2400" b="1" dirty="0" smtClean="0"/>
              <a:t>Practice Question 1</a:t>
            </a:r>
            <a:endParaRPr lang="en-US" sz="2400" b="1" dirty="0"/>
          </a:p>
        </p:txBody>
      </p:sp>
      <p:pic>
        <p:nvPicPr>
          <p:cNvPr id="12" name="Picture 11"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824" y="0"/>
            <a:ext cx="10515600" cy="1325563"/>
          </a:xfrm>
        </p:spPr>
        <p:txBody>
          <a:bodyPr>
            <a:normAutofit/>
          </a:bodyPr>
          <a:lstStyle/>
          <a:p>
            <a:r>
              <a:rPr lang="en-IN" sz="2400" b="1" dirty="0" smtClean="0">
                <a:latin typeface="+mn-lt"/>
              </a:rPr>
              <a:t>Practice Question 2</a:t>
            </a:r>
            <a:endParaRPr lang="en-US" sz="2400" b="1" dirty="0">
              <a:latin typeface="+mn-lt"/>
            </a:endParaRPr>
          </a:p>
        </p:txBody>
      </p:sp>
      <p:sp>
        <p:nvSpPr>
          <p:cNvPr id="3" name="Content Placeholder 2"/>
          <p:cNvSpPr>
            <a:spLocks noGrp="1"/>
          </p:cNvSpPr>
          <p:nvPr>
            <p:ph idx="1"/>
          </p:nvPr>
        </p:nvSpPr>
        <p:spPr>
          <a:xfrm>
            <a:off x="442415" y="1129589"/>
            <a:ext cx="8142027" cy="4351338"/>
          </a:xfrm>
        </p:spPr>
        <p:txBody>
          <a:bodyPr>
            <a:normAutofit/>
          </a:bodyPr>
          <a:lstStyle/>
          <a:p>
            <a:pPr algn="just"/>
            <a:r>
              <a:rPr lang="en-US" sz="2400" dirty="0" smtClean="0"/>
              <a:t>Consider the following set of frequent 3-itemsets: {1, 2, 3}, {1, 2, 4}, {1, 2, 5}, {1, 3, 4}, {1, 3, 5}, {2, 3, 4}, {2, 3, 5}, {3, 4, 5}. Assume that there are only five items in the data set.</a:t>
            </a:r>
          </a:p>
          <a:p>
            <a:pPr algn="just"/>
            <a:r>
              <a:rPr lang="en-US" sz="2400" dirty="0" smtClean="0"/>
              <a:t>(a) List all candidate 4-itemsets obtained by a candidate generation procedure using the Fk−1 × F1 merging strategy.</a:t>
            </a:r>
          </a:p>
          <a:p>
            <a:pPr algn="just"/>
            <a:r>
              <a:rPr lang="en-US" sz="2400" dirty="0" smtClean="0"/>
              <a:t>(b) List all candidate 4-itemsets obtained by the candidate generation procedure in </a:t>
            </a:r>
            <a:r>
              <a:rPr lang="en-US" sz="2400" dirty="0" err="1" smtClean="0"/>
              <a:t>Apriori</a:t>
            </a:r>
            <a:r>
              <a:rPr lang="en-US" sz="2400" dirty="0" smtClean="0"/>
              <a:t>.</a:t>
            </a:r>
          </a:p>
          <a:p>
            <a:pPr algn="just"/>
            <a:r>
              <a:rPr lang="en-US" sz="2400" dirty="0" smtClean="0"/>
              <a:t>(c) List all candidate 4-itemsets that survive the candidate pruning step of the </a:t>
            </a:r>
            <a:r>
              <a:rPr lang="en-US" sz="2400" dirty="0" err="1" smtClean="0"/>
              <a:t>Apriori</a:t>
            </a:r>
            <a:r>
              <a:rPr lang="en-US" sz="2400" dirty="0" smtClean="0"/>
              <a:t> algorithm.</a:t>
            </a:r>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0" y="108444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xmlns:p14="http://schemas.microsoft.com/office/powerpoint/2010/main">
        <mc:Choice Requires="p14">
          <p:contentPart p14:bwMode="auto" r:id="rId3">
            <p14:nvContentPartPr>
              <p14:cNvPr id="109572" name="Ink 4"/>
              <p14:cNvContentPartPr>
                <a14:cpLocks xmlns:a14="http://schemas.microsoft.com/office/drawing/2010/main" noRot="1" noChangeAspect="1" noEditPoints="1" noChangeArrowheads="1" noChangeShapeType="1"/>
              </p14:cNvContentPartPr>
              <p14:nvPr/>
            </p14:nvContentPartPr>
            <p14:xfrm>
              <a:off x="2549525" y="4905375"/>
              <a:ext cx="39688" cy="71438"/>
            </p14:xfrm>
          </p:contentPart>
        </mc:Choice>
        <mc:Fallback xmlns="">
          <p:pic>
            <p:nvPicPr>
              <p:cNvPr id="109572" name="Ink 4"/>
              <p:cNvPicPr>
                <a:picLocks noRot="1" noChangeAspect="1" noEditPoints="1" noChangeArrowheads="1" noChangeShapeType="1"/>
              </p:cNvPicPr>
              <p:nvPr/>
            </p:nvPicPr>
            <p:blipFill>
              <a:blip r:embed="rId4"/>
              <a:stretch>
                <a:fillRect/>
              </a:stretch>
            </p:blipFill>
            <p:spPr>
              <a:xfrm>
                <a:off x="2545917" y="4901406"/>
                <a:ext cx="47265" cy="78654"/>
              </a:xfrm>
              <a:prstGeom prst="rect">
                <a:avLst/>
              </a:prstGeom>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0" y="108444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104450" name="Picture 2"/>
          <p:cNvPicPr>
            <a:picLocks noChangeAspect="1" noChangeArrowheads="1"/>
          </p:cNvPicPr>
          <p:nvPr/>
        </p:nvPicPr>
        <p:blipFill>
          <a:blip r:embed="rId3" cstate="print"/>
          <a:srcRect/>
          <a:stretch>
            <a:fillRect/>
          </a:stretch>
        </p:blipFill>
        <p:spPr bwMode="auto">
          <a:xfrm>
            <a:off x="523733" y="1261494"/>
            <a:ext cx="4116505" cy="3101286"/>
          </a:xfrm>
          <a:prstGeom prst="rect">
            <a:avLst/>
          </a:prstGeom>
          <a:noFill/>
          <a:ln w="9525">
            <a:noFill/>
            <a:miter lim="800000"/>
            <a:headEnd/>
            <a:tailEnd/>
          </a:ln>
        </p:spPr>
      </p:pic>
      <p:sp>
        <p:nvSpPr>
          <p:cNvPr id="9" name="Rectangle 8"/>
          <p:cNvSpPr/>
          <p:nvPr/>
        </p:nvSpPr>
        <p:spPr>
          <a:xfrm>
            <a:off x="4249003" y="1580825"/>
            <a:ext cx="6096000" cy="3970318"/>
          </a:xfrm>
          <a:prstGeom prst="rect">
            <a:avLst/>
          </a:prstGeom>
        </p:spPr>
        <p:txBody>
          <a:bodyPr>
            <a:spAutoFit/>
          </a:bodyPr>
          <a:lstStyle/>
          <a:p>
            <a:pPr marL="342900" indent="-342900" algn="just">
              <a:buAutoNum type="alphaLcParenBoth"/>
            </a:pPr>
            <a:r>
              <a:rPr lang="en-US" dirty="0" smtClean="0"/>
              <a:t>Draw an </a:t>
            </a:r>
            <a:r>
              <a:rPr lang="en-US" dirty="0" err="1" smtClean="0"/>
              <a:t>itemset</a:t>
            </a:r>
            <a:r>
              <a:rPr lang="en-US" dirty="0" smtClean="0"/>
              <a:t> lattice representing the data set given in Table 6.3. Label each node in the lattice with the following letter(s): </a:t>
            </a:r>
          </a:p>
          <a:p>
            <a:pPr marL="342900" indent="-342900" algn="just"/>
            <a:r>
              <a:rPr lang="en-US" dirty="0" smtClean="0"/>
              <a:t>• N: If the </a:t>
            </a:r>
            <a:r>
              <a:rPr lang="en-US" dirty="0" err="1" smtClean="0"/>
              <a:t>itemset</a:t>
            </a:r>
            <a:r>
              <a:rPr lang="en-US" dirty="0" smtClean="0"/>
              <a:t> is not considered to be a candidate </a:t>
            </a:r>
            <a:r>
              <a:rPr lang="en-US" dirty="0" err="1" smtClean="0"/>
              <a:t>itemset</a:t>
            </a:r>
            <a:r>
              <a:rPr lang="en-US" dirty="0" smtClean="0"/>
              <a:t> by the </a:t>
            </a:r>
            <a:r>
              <a:rPr lang="en-US" dirty="0" err="1" smtClean="0"/>
              <a:t>Apriori</a:t>
            </a:r>
            <a:r>
              <a:rPr lang="en-US" dirty="0" smtClean="0"/>
              <a:t> algorithm. There are two reasons for an </a:t>
            </a:r>
            <a:r>
              <a:rPr lang="en-US" dirty="0" err="1" smtClean="0"/>
              <a:t>itemset</a:t>
            </a:r>
            <a:r>
              <a:rPr lang="en-US" dirty="0" smtClean="0"/>
              <a:t> not to be considered as a candidate </a:t>
            </a:r>
            <a:r>
              <a:rPr lang="en-US" dirty="0" err="1" smtClean="0"/>
              <a:t>itemset</a:t>
            </a:r>
            <a:r>
              <a:rPr lang="en-US" dirty="0" smtClean="0"/>
              <a:t>: (1) it is not generated at all during the candidate generation step, or (2) it is generated during the candidate generation step but is subsequently removed during the candidate pruning step because one of its subsets is found to be infrequent.</a:t>
            </a:r>
          </a:p>
          <a:p>
            <a:pPr marL="342900" indent="-342900" algn="just"/>
            <a:r>
              <a:rPr lang="en-US" dirty="0" smtClean="0"/>
              <a:t> • F: If the candidate </a:t>
            </a:r>
            <a:r>
              <a:rPr lang="en-US" dirty="0" err="1" smtClean="0"/>
              <a:t>itemset</a:t>
            </a:r>
            <a:r>
              <a:rPr lang="en-US" dirty="0" smtClean="0"/>
              <a:t> is found to be frequent by the </a:t>
            </a:r>
            <a:r>
              <a:rPr lang="en-US" dirty="0" err="1" smtClean="0"/>
              <a:t>Apriori</a:t>
            </a:r>
            <a:r>
              <a:rPr lang="en-US" dirty="0" smtClean="0"/>
              <a:t> algorithm. </a:t>
            </a:r>
          </a:p>
          <a:p>
            <a:pPr marL="342900" indent="-342900" algn="just"/>
            <a:r>
              <a:rPr lang="en-US" dirty="0" smtClean="0"/>
              <a:t>• I: If the candidate </a:t>
            </a:r>
            <a:r>
              <a:rPr lang="en-US" dirty="0" err="1" smtClean="0"/>
              <a:t>itemset</a:t>
            </a:r>
            <a:r>
              <a:rPr lang="en-US" dirty="0" smtClean="0"/>
              <a:t> is found to be infrequent after support counting.</a:t>
            </a:r>
          </a:p>
        </p:txBody>
      </p:sp>
      <p:sp>
        <p:nvSpPr>
          <p:cNvPr id="10" name="Rectangle 9"/>
          <p:cNvSpPr/>
          <p:nvPr/>
        </p:nvSpPr>
        <p:spPr>
          <a:xfrm>
            <a:off x="536812" y="4716270"/>
            <a:ext cx="3653051" cy="923330"/>
          </a:xfrm>
          <a:prstGeom prst="rect">
            <a:avLst/>
          </a:prstGeom>
        </p:spPr>
        <p:txBody>
          <a:bodyPr wrap="square">
            <a:spAutoFit/>
          </a:bodyPr>
          <a:lstStyle/>
          <a:p>
            <a:pPr algn="just"/>
            <a:r>
              <a:rPr lang="en-US" dirty="0" smtClean="0"/>
              <a:t>(b) What is the percentage of frequent </a:t>
            </a:r>
            <a:r>
              <a:rPr lang="en-US" dirty="0" err="1" smtClean="0"/>
              <a:t>itemsets</a:t>
            </a:r>
            <a:r>
              <a:rPr lang="en-US" dirty="0" smtClean="0"/>
              <a:t> (with respect to all </a:t>
            </a:r>
            <a:r>
              <a:rPr lang="en-US" dirty="0" err="1" smtClean="0"/>
              <a:t>itemsets</a:t>
            </a:r>
            <a:r>
              <a:rPr lang="en-US" dirty="0" smtClean="0"/>
              <a:t> in the lattice)?</a:t>
            </a:r>
            <a:endParaRPr lang="en-US" dirty="0"/>
          </a:p>
        </p:txBody>
      </p:sp>
      <p:sp>
        <p:nvSpPr>
          <p:cNvPr id="11" name="Rectangle 10"/>
          <p:cNvSpPr/>
          <p:nvPr/>
        </p:nvSpPr>
        <p:spPr>
          <a:xfrm>
            <a:off x="577754" y="5610957"/>
            <a:ext cx="8593541" cy="1200329"/>
          </a:xfrm>
          <a:prstGeom prst="rect">
            <a:avLst/>
          </a:prstGeom>
        </p:spPr>
        <p:txBody>
          <a:bodyPr wrap="square">
            <a:spAutoFit/>
          </a:bodyPr>
          <a:lstStyle/>
          <a:p>
            <a:pPr algn="just"/>
            <a:r>
              <a:rPr lang="en-US" dirty="0" smtClean="0"/>
              <a:t>(c) What is the pruning ratio of the </a:t>
            </a:r>
            <a:r>
              <a:rPr lang="en-US" dirty="0" err="1" smtClean="0"/>
              <a:t>Apriori</a:t>
            </a:r>
            <a:r>
              <a:rPr lang="en-US" dirty="0" smtClean="0"/>
              <a:t> algorithm on this data set? (Pruning ratio is defined as the percentage of </a:t>
            </a:r>
            <a:r>
              <a:rPr lang="en-US" dirty="0" err="1" smtClean="0"/>
              <a:t>itemsets</a:t>
            </a:r>
            <a:r>
              <a:rPr lang="en-US" dirty="0" smtClean="0"/>
              <a:t> not considered to be a candidate because (1) they are not generated during candidate generation or (2) they are pruned during the candidate pruning step.)</a:t>
            </a:r>
            <a:endParaRPr lang="en-US" dirty="0"/>
          </a:p>
        </p:txBody>
      </p:sp>
      <p:sp>
        <p:nvSpPr>
          <p:cNvPr id="12" name="TextBox 11"/>
          <p:cNvSpPr txBox="1"/>
          <p:nvPr/>
        </p:nvSpPr>
        <p:spPr>
          <a:xfrm>
            <a:off x="300251" y="395785"/>
            <a:ext cx="7287904" cy="461665"/>
          </a:xfrm>
          <a:prstGeom prst="rect">
            <a:avLst/>
          </a:prstGeom>
          <a:noFill/>
        </p:spPr>
        <p:txBody>
          <a:bodyPr wrap="square" rtlCol="0">
            <a:spAutoFit/>
          </a:bodyPr>
          <a:lstStyle/>
          <a:p>
            <a:r>
              <a:rPr lang="en-IN" sz="2400" b="1" dirty="0" smtClean="0"/>
              <a:t>Practice Question 3</a:t>
            </a:r>
            <a:endParaRPr lang="en-US" sz="2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6119" y="1179478"/>
            <a:ext cx="7119582" cy="5632311"/>
          </a:xfrm>
          <a:prstGeom prst="rect">
            <a:avLst/>
          </a:prstGeom>
        </p:spPr>
        <p:txBody>
          <a:bodyPr wrap="square">
            <a:spAutoFit/>
          </a:bodyPr>
          <a:lstStyle/>
          <a:p>
            <a:r>
              <a:rPr lang="en-US" dirty="0" smtClean="0"/>
              <a:t>The </a:t>
            </a:r>
            <a:r>
              <a:rPr lang="en-US" dirty="0" err="1" smtClean="0"/>
              <a:t>Apriori</a:t>
            </a:r>
            <a:r>
              <a:rPr lang="en-US" dirty="0" smtClean="0"/>
              <a:t> algorithm uses a hash tree data structure to efficiently count the support of candidate </a:t>
            </a:r>
            <a:r>
              <a:rPr lang="en-US" dirty="0" err="1" smtClean="0"/>
              <a:t>itemsets</a:t>
            </a:r>
            <a:r>
              <a:rPr lang="en-US" dirty="0" smtClean="0"/>
              <a:t>. Consider the hash tree for candidate 3- </a:t>
            </a:r>
            <a:r>
              <a:rPr lang="en-US" dirty="0" err="1" smtClean="0"/>
              <a:t>itemsets</a:t>
            </a:r>
            <a:r>
              <a:rPr lang="en-US" dirty="0" smtClean="0"/>
              <a:t> shown in figure below:</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pPr marL="342900" indent="-342900">
              <a:buAutoNum type="alphaLcParenBoth"/>
            </a:pPr>
            <a:r>
              <a:rPr lang="en-US" dirty="0" smtClean="0"/>
              <a:t>Given a transaction that contains items {1, 3, 4, 5, 8}, which of the hash tree leaf nodes will be visited when finding the candidates of the transaction?</a:t>
            </a:r>
          </a:p>
          <a:p>
            <a:pPr marL="342900" indent="-342900">
              <a:buAutoNum type="alphaLcParenBoth"/>
            </a:pPr>
            <a:r>
              <a:rPr lang="en-US" dirty="0" smtClean="0"/>
              <a:t>(b) Use the visited leaf nodes in part (b) to determine the candidate </a:t>
            </a:r>
            <a:r>
              <a:rPr lang="en-US" dirty="0" err="1" smtClean="0"/>
              <a:t>itemsets</a:t>
            </a:r>
            <a:r>
              <a:rPr lang="en-US" dirty="0" smtClean="0"/>
              <a:t> that are contained in the transaction {1, 3, 4, 5, 8}.</a:t>
            </a:r>
          </a:p>
          <a:p>
            <a:endParaRPr lang="en-US" dirty="0"/>
          </a:p>
        </p:txBody>
      </p:sp>
      <p:cxnSp>
        <p:nvCxnSpPr>
          <p:cNvPr id="5" name="Straight Connector 4">
            <a:extLst>
              <a:ext uri="{FF2B5EF4-FFF2-40B4-BE49-F238E27FC236}">
                <a16:creationId xmlns="" xmlns:a16="http://schemas.microsoft.com/office/drawing/2014/main" id="{A4293697-6E2C-4331-B4E1-C58B355192F4}"/>
              </a:ext>
            </a:extLst>
          </p:cNvPr>
          <p:cNvCxnSpPr>
            <a:cxnSpLocks/>
          </p:cNvCxnSpPr>
          <p:nvPr/>
        </p:nvCxnSpPr>
        <p:spPr>
          <a:xfrm>
            <a:off x="0" y="1111741"/>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4179" y="265173"/>
            <a:ext cx="933598" cy="1398963"/>
          </a:xfrm>
          <a:prstGeom prst="rect">
            <a:avLst/>
          </a:prstGeom>
        </p:spPr>
      </p:pic>
      <p:sp>
        <p:nvSpPr>
          <p:cNvPr id="7" name="TextBox 6"/>
          <p:cNvSpPr txBox="1"/>
          <p:nvPr/>
        </p:nvSpPr>
        <p:spPr>
          <a:xfrm>
            <a:off x="614149" y="464024"/>
            <a:ext cx="5745708" cy="461665"/>
          </a:xfrm>
          <a:prstGeom prst="rect">
            <a:avLst/>
          </a:prstGeom>
          <a:noFill/>
        </p:spPr>
        <p:txBody>
          <a:bodyPr wrap="square" rtlCol="0">
            <a:spAutoFit/>
          </a:bodyPr>
          <a:lstStyle/>
          <a:p>
            <a:r>
              <a:rPr lang="en-IN" sz="2400" b="1" dirty="0" smtClean="0"/>
              <a:t>Practice Question 4</a:t>
            </a:r>
            <a:endParaRPr lang="en-US" sz="2400" b="1" dirty="0"/>
          </a:p>
        </p:txBody>
      </p:sp>
      <p:pic>
        <p:nvPicPr>
          <p:cNvPr id="106498" name="Picture 2"/>
          <p:cNvPicPr>
            <a:picLocks noChangeAspect="1" noChangeArrowheads="1"/>
          </p:cNvPicPr>
          <p:nvPr/>
        </p:nvPicPr>
        <p:blipFill>
          <a:blip r:embed="rId3" cstate="print"/>
          <a:srcRect/>
          <a:stretch>
            <a:fillRect/>
          </a:stretch>
        </p:blipFill>
        <p:spPr bwMode="auto">
          <a:xfrm>
            <a:off x="2456597" y="2076992"/>
            <a:ext cx="5827594" cy="30151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7630" y="1604582"/>
            <a:ext cx="9671714" cy="5078313"/>
          </a:xfrm>
          <a:prstGeom prst="rect">
            <a:avLst/>
          </a:prstGeom>
        </p:spPr>
        <p:txBody>
          <a:bodyPr wrap="square">
            <a:spAutoFit/>
          </a:bodyPr>
          <a:lstStyle/>
          <a:p>
            <a:pPr algn="just"/>
            <a:r>
              <a:rPr lang="en-US" dirty="0" smtClean="0"/>
              <a:t>Consider the following set of candidate 3-itemsets: {1, 2, 3}, {1, 2, 6}, {1, 3, 4}, {2, 3, 4}, {2, 4, 5}, {3, 4, 6}, {4, 5, 6}</a:t>
            </a:r>
          </a:p>
          <a:p>
            <a:pPr marL="342900" indent="-342900" algn="just">
              <a:buAutoNum type="alphaLcParenBoth"/>
            </a:pPr>
            <a:r>
              <a:rPr lang="en-US" dirty="0" smtClean="0"/>
              <a:t>Construct a hash tree for the above candidate 3-itemsets. Assume the tree uses a hash function where all odd-numbered items are hashed to the left child of a node, while the even-numbered items are hashed to the right child. A candidate k-</a:t>
            </a:r>
            <a:r>
              <a:rPr lang="en-US" dirty="0" err="1" smtClean="0"/>
              <a:t>itemset</a:t>
            </a:r>
            <a:r>
              <a:rPr lang="en-US" dirty="0" smtClean="0"/>
              <a:t> is inserted into the tree by hashing on each successive item in the candidate and then following the appropriate branch of the tree according to the hash value. Once a leaf node is reached, the candidate is inserted based on one of the following conditions: </a:t>
            </a:r>
          </a:p>
          <a:p>
            <a:pPr marL="342900" indent="-342900" algn="just"/>
            <a:r>
              <a:rPr lang="en-US" b="1" dirty="0" smtClean="0"/>
              <a:t>Condition 1</a:t>
            </a:r>
            <a:r>
              <a:rPr lang="en-US" dirty="0" smtClean="0"/>
              <a:t>: If the depth of the leaf node is equal to k (the root is assumed to be at depth 0), then the candidate is inserted regardless of the number of </a:t>
            </a:r>
            <a:r>
              <a:rPr lang="en-US" dirty="0" err="1" smtClean="0"/>
              <a:t>itemsets</a:t>
            </a:r>
            <a:r>
              <a:rPr lang="en-US" dirty="0" smtClean="0"/>
              <a:t> already stored at the node.</a:t>
            </a:r>
          </a:p>
          <a:p>
            <a:pPr marL="342900" indent="-342900" algn="just"/>
            <a:r>
              <a:rPr lang="en-US" dirty="0" smtClean="0"/>
              <a:t> </a:t>
            </a:r>
            <a:r>
              <a:rPr lang="en-US" b="1" dirty="0" smtClean="0"/>
              <a:t>Condition 2:</a:t>
            </a:r>
            <a:r>
              <a:rPr lang="en-US" dirty="0" smtClean="0"/>
              <a:t> If the depth of the leaf node is less than k, then the candidate can be inserted as long as the number of </a:t>
            </a:r>
            <a:r>
              <a:rPr lang="en-US" dirty="0" err="1" smtClean="0"/>
              <a:t>itemsets</a:t>
            </a:r>
            <a:r>
              <a:rPr lang="en-US" dirty="0" smtClean="0"/>
              <a:t> stored at the node is less than </a:t>
            </a:r>
            <a:r>
              <a:rPr lang="en-US" dirty="0" err="1" smtClean="0"/>
              <a:t>maxsize</a:t>
            </a:r>
            <a:r>
              <a:rPr lang="en-US" dirty="0" smtClean="0"/>
              <a:t>. Assume </a:t>
            </a:r>
            <a:r>
              <a:rPr lang="en-US" dirty="0" err="1" smtClean="0"/>
              <a:t>maxsize</a:t>
            </a:r>
            <a:r>
              <a:rPr lang="en-US" dirty="0" smtClean="0"/>
              <a:t> = 2 for this question. </a:t>
            </a:r>
          </a:p>
          <a:p>
            <a:pPr marL="342900" indent="-342900" algn="just"/>
            <a:r>
              <a:rPr lang="en-US" b="1" dirty="0" smtClean="0"/>
              <a:t>Condition 3: </a:t>
            </a:r>
            <a:r>
              <a:rPr lang="en-US" dirty="0" smtClean="0"/>
              <a:t>If the depth of the leaf node is less than k and the number of </a:t>
            </a:r>
            <a:r>
              <a:rPr lang="en-US" dirty="0" err="1" smtClean="0"/>
              <a:t>itemsets</a:t>
            </a:r>
            <a:r>
              <a:rPr lang="en-US" dirty="0" smtClean="0"/>
              <a:t> stored at the node is equal to </a:t>
            </a:r>
            <a:r>
              <a:rPr lang="en-US" dirty="0" err="1" smtClean="0"/>
              <a:t>maxsize</a:t>
            </a:r>
            <a:r>
              <a:rPr lang="en-US" dirty="0" smtClean="0"/>
              <a:t>, then the leaf node is converted into an internal node. New leaf nodes are created as children of the old leaf node. Candidate </a:t>
            </a:r>
            <a:r>
              <a:rPr lang="en-US" dirty="0" err="1" smtClean="0"/>
              <a:t>itemsets</a:t>
            </a:r>
            <a:r>
              <a:rPr lang="en-US" dirty="0" smtClean="0"/>
              <a:t> previously stored in the old leaf node are distributed to the children based on their hash values. The new candidate is also hashed to its appropriate leaf node.</a:t>
            </a:r>
            <a:endParaRPr lang="en-US" dirty="0"/>
          </a:p>
        </p:txBody>
      </p:sp>
      <p:cxnSp>
        <p:nvCxnSpPr>
          <p:cNvPr id="5" name="Straight Connector 4">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TextBox 6"/>
          <p:cNvSpPr txBox="1"/>
          <p:nvPr/>
        </p:nvSpPr>
        <p:spPr>
          <a:xfrm>
            <a:off x="464024" y="682388"/>
            <a:ext cx="5131558" cy="461665"/>
          </a:xfrm>
          <a:prstGeom prst="rect">
            <a:avLst/>
          </a:prstGeom>
          <a:noFill/>
        </p:spPr>
        <p:txBody>
          <a:bodyPr wrap="square" rtlCol="0">
            <a:spAutoFit/>
          </a:bodyPr>
          <a:lstStyle/>
          <a:p>
            <a:r>
              <a:rPr lang="en-IN" sz="2400" b="1" dirty="0" smtClean="0"/>
              <a:t>Practice Question 5</a:t>
            </a:r>
            <a:endParaRPr lang="en-US" sz="2400" b="1" dirty="0"/>
          </a:p>
        </p:txBody>
      </p:sp>
      <mc:AlternateContent xmlns:mc="http://schemas.openxmlformats.org/markup-compatibility/2006" xmlns:p14="http://schemas.microsoft.com/office/powerpoint/2010/main">
        <mc:Choice Requires="p14">
          <p:contentPart p14:bwMode="auto" r:id="rId3">
            <p14:nvContentPartPr>
              <p14:cNvPr id="110594" name="Ink 2"/>
              <p14:cNvContentPartPr>
                <a14:cpLocks xmlns:a14="http://schemas.microsoft.com/office/drawing/2010/main" noRot="1" noChangeAspect="1" noEditPoints="1" noChangeArrowheads="1" noChangeShapeType="1"/>
              </p14:cNvContentPartPr>
              <p14:nvPr/>
            </p14:nvContentPartPr>
            <p14:xfrm>
              <a:off x="8712200" y="2465388"/>
              <a:ext cx="1066800" cy="17462"/>
            </p14:xfrm>
          </p:contentPart>
        </mc:Choice>
        <mc:Fallback xmlns="">
          <p:pic>
            <p:nvPicPr>
              <p:cNvPr id="110594" name="Ink 2"/>
              <p:cNvPicPr>
                <a:picLocks noRot="1" noChangeAspect="1" noEditPoints="1" noChangeArrowheads="1" noChangeShapeType="1"/>
              </p:cNvPicPr>
              <p:nvPr/>
            </p:nvPicPr>
            <p:blipFill>
              <a:blip r:embed="rId4"/>
              <a:stretch>
                <a:fillRect/>
              </a:stretch>
            </p:blipFill>
            <p:spPr>
              <a:xfrm>
                <a:off x="8707161" y="2459204"/>
                <a:ext cx="1078677" cy="29831"/>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mehala@pes.edu</a:t>
            </a:r>
            <a:endParaRPr lang="en-IN" sz="2400" b="1"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Dr. N MEHALA</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and </a:t>
            </a:r>
            <a:r>
              <a:rPr lang="en-US" sz="2400" dirty="0"/>
              <a:t>Engineering</a:t>
            </a:r>
            <a:endParaRPr lang="en-IN" sz="2400" dirty="0"/>
          </a:p>
        </p:txBody>
      </p:sp>
    </p:spTree>
    <p:extLst>
      <p:ext uri="{BB962C8B-B14F-4D97-AF65-F5344CB8AC3E}">
        <p14:creationId xmlns:p14="http://schemas.microsoft.com/office/powerpoint/2010/main" val="1633648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5AA98F8770640BD118009C1F290C9" ma:contentTypeVersion="3" ma:contentTypeDescription="Create a new document." ma:contentTypeScope="" ma:versionID="da2595571a56f6a7b4b73b0249c17f92">
  <xsd:schema xmlns:xsd="http://www.w3.org/2001/XMLSchema" xmlns:xs="http://www.w3.org/2001/XMLSchema" xmlns:p="http://schemas.microsoft.com/office/2006/metadata/properties" xmlns:ns2="ff9c1de0-9162-4dca-a67d-0018a8076cd2" targetNamespace="http://schemas.microsoft.com/office/2006/metadata/properties" ma:root="true" ma:fieldsID="767a0cbc573b3b1d391a92a0f6629191" ns2:_="">
    <xsd:import namespace="ff9c1de0-9162-4dca-a67d-0018a8076cd2"/>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c1de0-9162-4dca-a67d-0018a8076c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CC24E6-D4B5-43B5-B1EE-9DEBD292601B}"/>
</file>

<file path=customXml/itemProps2.xml><?xml version="1.0" encoding="utf-8"?>
<ds:datastoreItem xmlns:ds="http://schemas.openxmlformats.org/officeDocument/2006/customXml" ds:itemID="{8AEDF80A-005F-4500-8BBE-E803845E5A9D}"/>
</file>

<file path=customXml/itemProps3.xml><?xml version="1.0" encoding="utf-8"?>
<ds:datastoreItem xmlns:ds="http://schemas.openxmlformats.org/officeDocument/2006/customXml" ds:itemID="{9EF08D32-BD95-4C9C-ADDC-D0878CEA329F}"/>
</file>

<file path=docProps/app.xml><?xml version="1.0" encoding="utf-8"?>
<Properties xmlns="http://schemas.openxmlformats.org/officeDocument/2006/extended-properties" xmlns:vt="http://schemas.openxmlformats.org/officeDocument/2006/docPropsVTypes">
  <TotalTime>7996</TotalTime>
  <Words>956</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Practice Question 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Windows User</cp:lastModifiedBy>
  <cp:revision>224</cp:revision>
  <dcterms:created xsi:type="dcterms:W3CDTF">2020-06-03T14:19:11Z</dcterms:created>
  <dcterms:modified xsi:type="dcterms:W3CDTF">2020-11-04T03:38:57Z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0x010100A9E5AA98F8770640BD118009C1F290C9</vt:lpwstr>
  </property>
</Properties>
</file>