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841" r:id="rId2"/>
    <p:sldId id="842" r:id="rId3"/>
    <p:sldId id="261" r:id="rId4"/>
    <p:sldId id="273" r:id="rId5"/>
    <p:sldId id="316" r:id="rId6"/>
    <p:sldId id="315" r:id="rId7"/>
    <p:sldId id="317" r:id="rId8"/>
    <p:sldId id="305" r:id="rId9"/>
    <p:sldId id="314" r:id="rId10"/>
    <p:sldId id="287" r:id="rId11"/>
    <p:sldId id="288"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esit" initials="p"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B350"/>
    <a:srgbClr val="DFA267"/>
    <a:srgbClr val="FEDC32"/>
    <a:srgbClr val="FDBA53"/>
    <a:srgbClr val="10B9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09" autoAdjust="0"/>
    <p:restoredTop sz="94660"/>
  </p:normalViewPr>
  <p:slideViewPr>
    <p:cSldViewPr snapToGrid="0">
      <p:cViewPr varScale="1">
        <p:scale>
          <a:sx n="71" d="100"/>
          <a:sy n="71" d="100"/>
        </p:scale>
        <p:origin x="402" y="60"/>
      </p:cViewPr>
      <p:guideLst>
        <p:guide orient="horz" pos="2183"/>
        <p:guide pos="3840"/>
      </p:guideLst>
    </p:cSldViewPr>
  </p:slideViewPr>
  <p:notesTextViewPr>
    <p:cViewPr>
      <p:scale>
        <a:sx n="1" d="1"/>
        <a:sy n="1" d="1"/>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0-06-01T13:55:49.253" idx="3">
    <p:pos x="122" y="1235"/>
    <p:text>1. This is the subsection slide 
2. To be used when you go from unit to another or during one topic to another or when you want to separate few tops to a set of other
</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EC3D4B-626B-4009-8192-CEAEED1423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6A51827C-B164-4C81-9990-CA48A6D695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507DF93E-677D-48F6-8B5A-46E43F2C154F}"/>
              </a:ext>
            </a:extLst>
          </p:cNvPr>
          <p:cNvSpPr>
            <a:spLocks noGrp="1"/>
          </p:cNvSpPr>
          <p:nvPr>
            <p:ph type="dt" sz="half" idx="10"/>
          </p:nvPr>
        </p:nvSpPr>
        <p:spPr/>
        <p:txBody>
          <a:bodyPr/>
          <a:lstStyle/>
          <a:p>
            <a:fld id="{C0697723-E498-4D64-BBB6-490ED1364AC9}" type="datetimeFigureOut">
              <a:rPr lang="en-IN" smtClean="0"/>
              <a:pPr/>
              <a:t>15-10-2020</a:t>
            </a:fld>
            <a:endParaRPr lang="en-IN"/>
          </a:p>
        </p:txBody>
      </p:sp>
      <p:sp>
        <p:nvSpPr>
          <p:cNvPr id="5" name="Footer Placeholder 4">
            <a:extLst>
              <a:ext uri="{FF2B5EF4-FFF2-40B4-BE49-F238E27FC236}">
                <a16:creationId xmlns:a16="http://schemas.microsoft.com/office/drawing/2014/main" xmlns="" id="{B1DF4446-763D-4DB5-A60E-E76234DDA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782FF9A-F0E6-4BE5-A785-09D93A75962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805025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EE96CC-24D7-4AC0-845A-98CA572FE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2261921-3E80-4007-9849-91F4F1D9C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6A091F3-2079-48AC-A58B-4C729775D003}"/>
              </a:ext>
            </a:extLst>
          </p:cNvPr>
          <p:cNvSpPr>
            <a:spLocks noGrp="1"/>
          </p:cNvSpPr>
          <p:nvPr>
            <p:ph type="dt" sz="half" idx="10"/>
          </p:nvPr>
        </p:nvSpPr>
        <p:spPr/>
        <p:txBody>
          <a:bodyPr/>
          <a:lstStyle/>
          <a:p>
            <a:fld id="{C0697723-E498-4D64-BBB6-490ED1364AC9}" type="datetimeFigureOut">
              <a:rPr lang="en-IN" smtClean="0"/>
              <a:pPr/>
              <a:t>15-10-2020</a:t>
            </a:fld>
            <a:endParaRPr lang="en-IN"/>
          </a:p>
        </p:txBody>
      </p:sp>
      <p:sp>
        <p:nvSpPr>
          <p:cNvPr id="5" name="Footer Placeholder 4">
            <a:extLst>
              <a:ext uri="{FF2B5EF4-FFF2-40B4-BE49-F238E27FC236}">
                <a16:creationId xmlns:a16="http://schemas.microsoft.com/office/drawing/2014/main" xmlns="" id="{42536A67-7BBF-4557-B86C-E3D43DA80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7DF2A7F-20B3-4FEC-B2FB-22B3B56A962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386502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C974505-5F88-4C68-B044-B90A875A12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8154938-180F-400A-A444-2DAC9B404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744BC1C-22DF-43AD-B4A1-B55EB4C01F8A}"/>
              </a:ext>
            </a:extLst>
          </p:cNvPr>
          <p:cNvSpPr>
            <a:spLocks noGrp="1"/>
          </p:cNvSpPr>
          <p:nvPr>
            <p:ph type="dt" sz="half" idx="10"/>
          </p:nvPr>
        </p:nvSpPr>
        <p:spPr/>
        <p:txBody>
          <a:bodyPr/>
          <a:lstStyle/>
          <a:p>
            <a:fld id="{C0697723-E498-4D64-BBB6-490ED1364AC9}" type="datetimeFigureOut">
              <a:rPr lang="en-IN" smtClean="0"/>
              <a:pPr/>
              <a:t>15-10-2020</a:t>
            </a:fld>
            <a:endParaRPr lang="en-IN"/>
          </a:p>
        </p:txBody>
      </p:sp>
      <p:sp>
        <p:nvSpPr>
          <p:cNvPr id="5" name="Footer Placeholder 4">
            <a:extLst>
              <a:ext uri="{FF2B5EF4-FFF2-40B4-BE49-F238E27FC236}">
                <a16:creationId xmlns:a16="http://schemas.microsoft.com/office/drawing/2014/main" xmlns="" id="{1C439F43-011E-4BE1-A79A-17FE1495C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3025448-2680-4648-B696-07B726E5BEA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18603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7E7D49-DB18-4481-BBAD-3CCDB0B6E1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689BBA6-35F4-4C69-B817-8B6D5B3C7F64}"/>
              </a:ext>
            </a:extLst>
          </p:cNvPr>
          <p:cNvSpPr>
            <a:spLocks noGrp="1"/>
          </p:cNvSpPr>
          <p:nvPr>
            <p:ph type="dt" sz="half" idx="10"/>
          </p:nvPr>
        </p:nvSpPr>
        <p:spPr/>
        <p:txBody>
          <a:bodyPr/>
          <a:lstStyle/>
          <a:p>
            <a:fld id="{C0697723-E498-4D64-BBB6-490ED1364AC9}" type="datetimeFigureOut">
              <a:rPr lang="en-IN" smtClean="0"/>
              <a:pPr/>
              <a:t>15-10-2020</a:t>
            </a:fld>
            <a:endParaRPr lang="en-IN"/>
          </a:p>
        </p:txBody>
      </p:sp>
      <p:sp>
        <p:nvSpPr>
          <p:cNvPr id="5" name="Footer Placeholder 4">
            <a:extLst>
              <a:ext uri="{FF2B5EF4-FFF2-40B4-BE49-F238E27FC236}">
                <a16:creationId xmlns:a16="http://schemas.microsoft.com/office/drawing/2014/main" xmlns=""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563409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08196D-BED0-4BD8-AB4C-B2B3CCC7D5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CC613EC-F0A0-4466-A6C2-D28B863D15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3CF7A95-22EE-4F22-AEDA-C190D2F87D01}"/>
              </a:ext>
            </a:extLst>
          </p:cNvPr>
          <p:cNvSpPr>
            <a:spLocks noGrp="1"/>
          </p:cNvSpPr>
          <p:nvPr>
            <p:ph type="dt" sz="half" idx="10"/>
          </p:nvPr>
        </p:nvSpPr>
        <p:spPr/>
        <p:txBody>
          <a:bodyPr/>
          <a:lstStyle/>
          <a:p>
            <a:fld id="{C0697723-E498-4D64-BBB6-490ED1364AC9}" type="datetimeFigureOut">
              <a:rPr lang="en-IN" smtClean="0"/>
              <a:pPr/>
              <a:t>15-10-2020</a:t>
            </a:fld>
            <a:endParaRPr lang="en-IN"/>
          </a:p>
        </p:txBody>
      </p:sp>
      <p:sp>
        <p:nvSpPr>
          <p:cNvPr id="5" name="Footer Placeholder 4">
            <a:extLst>
              <a:ext uri="{FF2B5EF4-FFF2-40B4-BE49-F238E27FC236}">
                <a16:creationId xmlns:a16="http://schemas.microsoft.com/office/drawing/2014/main" xmlns="" id="{7C385F91-0601-4D65-A3E8-CFDC20A77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8D0A9F0-9DDE-4015-8C5C-5C9D6B60DDA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55963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8E85AF-03C6-4B44-A538-43B0427D3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3C33EE5-59F6-4A1A-AE1E-8765B2B7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1D9D6861-A242-46E3-9BF3-A0C8A8DBB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6A9D4037-319B-46C2-9889-B7EE91425689}"/>
              </a:ext>
            </a:extLst>
          </p:cNvPr>
          <p:cNvSpPr>
            <a:spLocks noGrp="1"/>
          </p:cNvSpPr>
          <p:nvPr>
            <p:ph type="dt" sz="half" idx="10"/>
          </p:nvPr>
        </p:nvSpPr>
        <p:spPr/>
        <p:txBody>
          <a:bodyPr/>
          <a:lstStyle/>
          <a:p>
            <a:fld id="{C0697723-E498-4D64-BBB6-490ED1364AC9}" type="datetimeFigureOut">
              <a:rPr lang="en-IN" smtClean="0"/>
              <a:pPr/>
              <a:t>15-10-2020</a:t>
            </a:fld>
            <a:endParaRPr lang="en-IN"/>
          </a:p>
        </p:txBody>
      </p:sp>
      <p:sp>
        <p:nvSpPr>
          <p:cNvPr id="6" name="Footer Placeholder 5">
            <a:extLst>
              <a:ext uri="{FF2B5EF4-FFF2-40B4-BE49-F238E27FC236}">
                <a16:creationId xmlns:a16="http://schemas.microsoft.com/office/drawing/2014/main" xmlns="" id="{C1EE4E15-6B43-42E0-9689-9D809E7745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E5B8A2C-7787-42C7-9053-9FAC49800765}"/>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4130094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FD7F82-17CF-402C-A83C-9BB0B0450C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D6925B8-18E2-4648-9C7D-9A50568E6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3ECAC91-5516-49CF-ABB2-BDCA1101D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A13B518C-5424-4D17-AE61-73B5540B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418E488-5143-4637-878A-8024B768B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12F92FE0-EADD-43E3-B191-7F6FEA9C81E6}"/>
              </a:ext>
            </a:extLst>
          </p:cNvPr>
          <p:cNvSpPr>
            <a:spLocks noGrp="1"/>
          </p:cNvSpPr>
          <p:nvPr>
            <p:ph type="dt" sz="half" idx="10"/>
          </p:nvPr>
        </p:nvSpPr>
        <p:spPr/>
        <p:txBody>
          <a:bodyPr/>
          <a:lstStyle/>
          <a:p>
            <a:fld id="{C0697723-E498-4D64-BBB6-490ED1364AC9}" type="datetimeFigureOut">
              <a:rPr lang="en-IN" smtClean="0"/>
              <a:pPr/>
              <a:t>15-10-2020</a:t>
            </a:fld>
            <a:endParaRPr lang="en-IN"/>
          </a:p>
        </p:txBody>
      </p:sp>
      <p:sp>
        <p:nvSpPr>
          <p:cNvPr id="8" name="Footer Placeholder 7">
            <a:extLst>
              <a:ext uri="{FF2B5EF4-FFF2-40B4-BE49-F238E27FC236}">
                <a16:creationId xmlns:a16="http://schemas.microsoft.com/office/drawing/2014/main" xmlns="" id="{FD4604E9-CD41-4846-B48F-03B22B3709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5AFE060F-933B-49D3-8FF3-B0DEF9DC648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04611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D133CA-B572-4BA7-A189-A42C96F108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28BA2B92-6276-46C5-8418-926229142AF0}"/>
              </a:ext>
            </a:extLst>
          </p:cNvPr>
          <p:cNvSpPr>
            <a:spLocks noGrp="1"/>
          </p:cNvSpPr>
          <p:nvPr>
            <p:ph type="dt" sz="half" idx="10"/>
          </p:nvPr>
        </p:nvSpPr>
        <p:spPr/>
        <p:txBody>
          <a:bodyPr/>
          <a:lstStyle/>
          <a:p>
            <a:fld id="{C0697723-E498-4D64-BBB6-490ED1364AC9}" type="datetimeFigureOut">
              <a:rPr lang="en-IN" smtClean="0"/>
              <a:pPr/>
              <a:t>15-10-2020</a:t>
            </a:fld>
            <a:endParaRPr lang="en-IN"/>
          </a:p>
        </p:txBody>
      </p:sp>
      <p:sp>
        <p:nvSpPr>
          <p:cNvPr id="4" name="Footer Placeholder 3">
            <a:extLst>
              <a:ext uri="{FF2B5EF4-FFF2-40B4-BE49-F238E27FC236}">
                <a16:creationId xmlns:a16="http://schemas.microsoft.com/office/drawing/2014/main" xmlns=""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773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034E3B9-7089-4D8E-9F92-ED9350E73E40}"/>
              </a:ext>
            </a:extLst>
          </p:cNvPr>
          <p:cNvSpPr>
            <a:spLocks noGrp="1"/>
          </p:cNvSpPr>
          <p:nvPr>
            <p:ph type="dt" sz="half" idx="10"/>
          </p:nvPr>
        </p:nvSpPr>
        <p:spPr/>
        <p:txBody>
          <a:bodyPr/>
          <a:lstStyle/>
          <a:p>
            <a:fld id="{C0697723-E498-4D64-BBB6-490ED1364AC9}" type="datetimeFigureOut">
              <a:rPr lang="en-IN" smtClean="0"/>
              <a:pPr/>
              <a:t>15-10-2020</a:t>
            </a:fld>
            <a:endParaRPr lang="en-IN"/>
          </a:p>
        </p:txBody>
      </p:sp>
      <p:sp>
        <p:nvSpPr>
          <p:cNvPr id="3" name="Footer Placeholder 2">
            <a:extLst>
              <a:ext uri="{FF2B5EF4-FFF2-40B4-BE49-F238E27FC236}">
                <a16:creationId xmlns:a16="http://schemas.microsoft.com/office/drawing/2014/main" xmlns=""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4223190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25262E-9CC6-4471-87B5-E96BB4A83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C85306A-CD4B-46EE-9161-2B0A130F2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7A59BE6-9514-4D99-A003-32E53BEDF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51144FC-DE55-4C66-B467-EE320664508C}"/>
              </a:ext>
            </a:extLst>
          </p:cNvPr>
          <p:cNvSpPr>
            <a:spLocks noGrp="1"/>
          </p:cNvSpPr>
          <p:nvPr>
            <p:ph type="dt" sz="half" idx="10"/>
          </p:nvPr>
        </p:nvSpPr>
        <p:spPr/>
        <p:txBody>
          <a:bodyPr/>
          <a:lstStyle/>
          <a:p>
            <a:fld id="{C0697723-E498-4D64-BBB6-490ED1364AC9}" type="datetimeFigureOut">
              <a:rPr lang="en-IN" smtClean="0"/>
              <a:pPr/>
              <a:t>15-10-2020</a:t>
            </a:fld>
            <a:endParaRPr lang="en-IN"/>
          </a:p>
        </p:txBody>
      </p:sp>
      <p:sp>
        <p:nvSpPr>
          <p:cNvPr id="6" name="Footer Placeholder 5">
            <a:extLst>
              <a:ext uri="{FF2B5EF4-FFF2-40B4-BE49-F238E27FC236}">
                <a16:creationId xmlns:a16="http://schemas.microsoft.com/office/drawing/2014/main" xmlns="" id="{7ABC472B-5E7F-485E-A706-89B79D412C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556C44B-3BC6-40D9-94ED-B0796F8E132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9017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759C2A-444C-4E85-BF34-29BD3E3F6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4B688350-F59A-41DF-B2EF-F9EEA2470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AC5D8DC2-A933-46C8-BE16-322CE1A3E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D17E0BD-405F-407D-AAE8-84A2C67291BD}"/>
              </a:ext>
            </a:extLst>
          </p:cNvPr>
          <p:cNvSpPr>
            <a:spLocks noGrp="1"/>
          </p:cNvSpPr>
          <p:nvPr>
            <p:ph type="dt" sz="half" idx="10"/>
          </p:nvPr>
        </p:nvSpPr>
        <p:spPr/>
        <p:txBody>
          <a:bodyPr/>
          <a:lstStyle/>
          <a:p>
            <a:fld id="{C0697723-E498-4D64-BBB6-490ED1364AC9}" type="datetimeFigureOut">
              <a:rPr lang="en-IN" smtClean="0"/>
              <a:pPr/>
              <a:t>15-10-2020</a:t>
            </a:fld>
            <a:endParaRPr lang="en-IN"/>
          </a:p>
        </p:txBody>
      </p:sp>
      <p:sp>
        <p:nvSpPr>
          <p:cNvPr id="6" name="Footer Placeholder 5">
            <a:extLst>
              <a:ext uri="{FF2B5EF4-FFF2-40B4-BE49-F238E27FC236}">
                <a16:creationId xmlns:a16="http://schemas.microsoft.com/office/drawing/2014/main" xmlns="" id="{F5294B3E-2DAE-4C72-9B6F-EE43965DA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474055D-9410-4E28-8C54-90B4F6E7DBF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93125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449A4AD-9C61-4A2F-99E0-675E335926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10F732A-189B-4AC1-886A-23584A50B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5F3EE23-AF03-4903-9219-60875A711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pPr/>
              <a:t>15-10-2020</a:t>
            </a:fld>
            <a:endParaRPr lang="en-IN"/>
          </a:p>
        </p:txBody>
      </p:sp>
      <p:sp>
        <p:nvSpPr>
          <p:cNvPr id="5" name="Footer Placeholder 4">
            <a:extLst>
              <a:ext uri="{FF2B5EF4-FFF2-40B4-BE49-F238E27FC236}">
                <a16:creationId xmlns:a16="http://schemas.microsoft.com/office/drawing/2014/main" xmlns="" id="{957FC4B0-FF26-4AB9-BACD-041A24DCD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F4C8E684-F46A-48CC-BAD8-663F8E117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pPr/>
              <a:t>‹#›</a:t>
            </a:fld>
            <a:endParaRPr lang="en-IN"/>
          </a:p>
        </p:txBody>
      </p:sp>
    </p:spTree>
    <p:extLst>
      <p:ext uri="{BB962C8B-B14F-4D97-AF65-F5344CB8AC3E}">
        <p14:creationId xmlns:p14="http://schemas.microsoft.com/office/powerpoint/2010/main" val="471109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glossary.ametsoc.org/wiki/Normal_distribution" TargetMode="External"/><Relationship Id="rId7"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hyperlink" Target="http://glossary.ametsoc.org/wiki/Probability_density_function" TargetMode="External"/><Relationship Id="rId4" Type="http://schemas.openxmlformats.org/officeDocument/2006/relationships/hyperlink" Target="http://glossary.ametsoc.org/wiki/Standard_deviation"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Density_estimation"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gif"/><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gif"/><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81916" y="1688267"/>
            <a:ext cx="7497214" cy="1200329"/>
          </a:xfrm>
          <a:prstGeom prst="rect">
            <a:avLst/>
          </a:prstGeom>
        </p:spPr>
        <p:txBody>
          <a:bodyPr wrap="square">
            <a:spAutoFit/>
          </a:bodyPr>
          <a:lstStyle/>
          <a:p>
            <a:r>
              <a:rPr lang="en-US" sz="3600" b="1" dirty="0">
                <a:solidFill>
                  <a:schemeClr val="accent2">
                    <a:lumMod val="75000"/>
                  </a:schemeClr>
                </a:solidFill>
              </a:rPr>
              <a:t>MACHINE </a:t>
            </a:r>
          </a:p>
          <a:p>
            <a:r>
              <a:rPr lang="en-US" sz="3600" b="1" dirty="0">
                <a:solidFill>
                  <a:schemeClr val="accent2">
                    <a:lumMod val="75000"/>
                  </a:schemeClr>
                </a:solidFill>
              </a:rPr>
              <a:t>INTELLIGENCE</a:t>
            </a:r>
          </a:p>
        </p:txBody>
      </p:sp>
      <p:sp>
        <p:nvSpPr>
          <p:cNvPr id="13" name="Rectangle 12"/>
          <p:cNvSpPr/>
          <p:nvPr/>
        </p:nvSpPr>
        <p:spPr>
          <a:xfrm>
            <a:off x="4781916" y="2841955"/>
            <a:ext cx="7497214" cy="645160"/>
          </a:xfrm>
          <a:prstGeom prst="rect">
            <a:avLst/>
          </a:prstGeom>
        </p:spPr>
        <p:txBody>
          <a:bodyPr wrap="square">
            <a:spAutoFit/>
          </a:bodyPr>
          <a:lstStyle/>
          <a:p>
            <a:pPr algn="l">
              <a:lnSpc>
                <a:spcPct val="100000"/>
              </a:lnSpc>
            </a:pPr>
            <a:r>
              <a:rPr lang="en-US" sz="3600" b="1" dirty="0">
                <a:solidFill>
                  <a:schemeClr val="accent1">
                    <a:lumMod val="75000"/>
                  </a:schemeClr>
                </a:solidFill>
              </a:rPr>
              <a:t>EXPECTATION MAXIMIZATION</a:t>
            </a:r>
          </a:p>
        </p:txBody>
      </p:sp>
      <p:sp>
        <p:nvSpPr>
          <p:cNvPr id="14" name="Rectangle 13"/>
          <p:cNvSpPr/>
          <p:nvPr/>
        </p:nvSpPr>
        <p:spPr>
          <a:xfrm>
            <a:off x="4781916" y="4415503"/>
            <a:ext cx="7497214" cy="461665"/>
          </a:xfrm>
          <a:prstGeom prst="rect">
            <a:avLst/>
          </a:prstGeom>
        </p:spPr>
        <p:txBody>
          <a:bodyPr wrap="square">
            <a:spAutoFit/>
          </a:bodyPr>
          <a:lstStyle/>
          <a:p>
            <a:r>
              <a:rPr lang="en-US" sz="2400" b="1" dirty="0"/>
              <a:t>K.S.Srinivas</a:t>
            </a:r>
            <a:endParaRPr lang="en-IN" sz="2400" b="1" dirty="0"/>
          </a:p>
        </p:txBody>
      </p:sp>
      <p:sp>
        <p:nvSpPr>
          <p:cNvPr id="15" name="Rectangle 14"/>
          <p:cNvSpPr/>
          <p:nvPr/>
        </p:nvSpPr>
        <p:spPr>
          <a:xfrm>
            <a:off x="4781916" y="4813108"/>
            <a:ext cx="7497214" cy="461665"/>
          </a:xfrm>
          <a:prstGeom prst="rect">
            <a:avLst/>
          </a:prstGeom>
        </p:spPr>
        <p:txBody>
          <a:bodyPr wrap="square">
            <a:spAutoFit/>
          </a:bodyPr>
          <a:lstStyle/>
          <a:p>
            <a:r>
              <a:rPr lang="en-US" sz="2400" dirty="0"/>
              <a:t>Department of Computer Science and Engineering</a:t>
            </a:r>
            <a:endParaRPr lang="en-IN" sz="2400" dirty="0"/>
          </a:p>
        </p:txBody>
      </p:sp>
      <p:grpSp>
        <p:nvGrpSpPr>
          <p:cNvPr id="20" name="Group 19"/>
          <p:cNvGrpSpPr/>
          <p:nvPr/>
        </p:nvGrpSpPr>
        <p:grpSpPr>
          <a:xfrm>
            <a:off x="313844" y="5489699"/>
            <a:ext cx="1066895" cy="1078155"/>
            <a:chOff x="313844" y="5489699"/>
            <a:chExt cx="1066895" cy="1078155"/>
          </a:xfrm>
          <a:solidFill>
            <a:schemeClr val="accent2">
              <a:lumMod val="75000"/>
            </a:schemeClr>
          </a:solidFill>
        </p:grpSpPr>
        <p:sp>
          <p:nvSpPr>
            <p:cNvPr id="24" name="Rectangle 23"/>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405382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34A18499-D267-4FCA-9273-61437F78472C}"/>
              </a:ext>
            </a:extLst>
          </p:cNvPr>
          <p:cNvSpPr/>
          <p:nvPr/>
        </p:nvSpPr>
        <p:spPr>
          <a:xfrm>
            <a:off x="357390" y="1284422"/>
            <a:ext cx="8060920" cy="383823"/>
          </a:xfrm>
          <a:prstGeom prst="rect">
            <a:avLst/>
          </a:prstGeom>
        </p:spPr>
        <p:txBody>
          <a:bodyPr wrap="square">
            <a:spAutoFit/>
          </a:bodyPr>
          <a:lstStyle/>
          <a:p>
            <a:pPr marL="438150" marR="66040">
              <a:lnSpc>
                <a:spcPct val="101499"/>
              </a:lnSpc>
              <a:buClr>
                <a:srgbClr val="3333B2"/>
              </a:buClr>
              <a:tabLst>
                <a:tab pos="567055" algn="l"/>
              </a:tabLst>
            </a:pPr>
            <a:endParaRPr lang="en-IN" sz="2000" dirty="0">
              <a:latin typeface="Arial"/>
              <a:cs typeface="Aria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 name="TextBox 1">
            <a:extLst>
              <a:ext uri="{FF2B5EF4-FFF2-40B4-BE49-F238E27FC236}">
                <a16:creationId xmlns:a16="http://schemas.microsoft.com/office/drawing/2014/main" xmlns="" id="{81052A89-EEEF-104A-9302-4FFE18A79A6D}"/>
              </a:ext>
            </a:extLst>
          </p:cNvPr>
          <p:cNvSpPr txBox="1"/>
          <p:nvPr/>
        </p:nvSpPr>
        <p:spPr>
          <a:xfrm>
            <a:off x="342900" y="297180"/>
            <a:ext cx="8089900" cy="646331"/>
          </a:xfrm>
          <a:prstGeom prst="rect">
            <a:avLst/>
          </a:prstGeom>
          <a:noFill/>
        </p:spPr>
        <p:txBody>
          <a:bodyPr wrap="square" rtlCol="0">
            <a:spAutoFit/>
          </a:bodyPr>
          <a:lstStyle/>
          <a:p>
            <a:r>
              <a:rPr lang="en-US" sz="3600" dirty="0">
                <a:solidFill>
                  <a:srgbClr val="0070C0"/>
                </a:solidFill>
              </a:rPr>
              <a:t>Closing Notes on K-Means</a:t>
            </a:r>
          </a:p>
        </p:txBody>
      </p:sp>
      <p:sp>
        <p:nvSpPr>
          <p:cNvPr id="3" name="Rectangle 2">
            <a:extLst>
              <a:ext uri="{FF2B5EF4-FFF2-40B4-BE49-F238E27FC236}">
                <a16:creationId xmlns:a16="http://schemas.microsoft.com/office/drawing/2014/main" xmlns="" id="{88BC5C6A-F1C0-844B-9E01-D1E3378CE2CE}"/>
              </a:ext>
            </a:extLst>
          </p:cNvPr>
          <p:cNvSpPr/>
          <p:nvPr/>
        </p:nvSpPr>
        <p:spPr>
          <a:xfrm>
            <a:off x="304800" y="1520458"/>
            <a:ext cx="6941820" cy="461665"/>
          </a:xfrm>
          <a:prstGeom prst="rect">
            <a:avLst/>
          </a:prstGeom>
        </p:spPr>
        <p:txBody>
          <a:bodyPr wrap="square">
            <a:spAutoFit/>
          </a:bodyPr>
          <a:lstStyle/>
          <a:p>
            <a:pPr algn="just"/>
            <a:endParaRPr lang="en-US" sz="2400" dirty="0"/>
          </a:p>
        </p:txBody>
      </p:sp>
      <p:sp>
        <p:nvSpPr>
          <p:cNvPr id="4" name="Rectangle 2">
            <a:extLst>
              <a:ext uri="{FF2B5EF4-FFF2-40B4-BE49-F238E27FC236}">
                <a16:creationId xmlns:a16="http://schemas.microsoft.com/office/drawing/2014/main" xmlns="" id="{A14496C9-1A1E-4436-8A18-559E2A5F2CA8}"/>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 </a:t>
            </a:r>
            <a:r>
              <a:rPr kumimoji="0" lang="en-US" altLang="en-US" sz="10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3" tooltip="Normal distribution"/>
              </a:rPr>
              <a:t>normal distribution</a:t>
            </a: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such that the mean μ = 0 and </a:t>
            </a:r>
            <a:r>
              <a:rPr kumimoji="0" lang="en-US" altLang="en-US" sz="10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4" tooltip="Standard deviation"/>
              </a:rPr>
              <a:t>standard deviation</a:t>
            </a: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σ = 1; hence, the </a:t>
            </a:r>
            <a:r>
              <a:rPr kumimoji="0" lang="en-US" altLang="en-US" sz="1000" b="0" i="0" u="none" strike="noStrike" cap="none" normalizeH="0" baseline="0" dirty="0">
                <a:ln>
                  <a:noFill/>
                </a:ln>
                <a:solidFill>
                  <a:srgbClr val="0B0080"/>
                </a:solidFill>
                <a:effectLst/>
                <a:latin typeface="Arial" panose="020B0604020202020204" pitchFamily="34" charset="0"/>
                <a:cs typeface="Arial" panose="020B0604020202020204" pitchFamily="34" charset="0"/>
                <a:hlinkClick r:id="rId5" tooltip="Probability density function"/>
              </a:rPr>
              <a:t>probability density function</a:t>
            </a: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0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f</a:t>
            </a: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r>
              <a:rPr kumimoji="0" lang="en-US" altLang="en-US" sz="10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x</a:t>
            </a: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is given by</a:t>
            </a:r>
            <a:endParaRPr kumimoji="0" lang="en-US" altLang="en-US"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3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5" name="Picture 3" descr="ams2001glos-Ue2">
            <a:extLst>
              <a:ext uri="{FF2B5EF4-FFF2-40B4-BE49-F238E27FC236}">
                <a16:creationId xmlns:a16="http://schemas.microsoft.com/office/drawing/2014/main" xmlns="" id="{FA516D93-8BBD-4B81-A77E-66CA02C9A6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8372" y="2005252"/>
            <a:ext cx="3114676" cy="4857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xmlns="" id="{F0FAC456-B9E8-4E0C-BBA9-057094054835}"/>
              </a:ext>
            </a:extLst>
          </p:cNvPr>
          <p:cNvSpPr/>
          <p:nvPr/>
        </p:nvSpPr>
        <p:spPr>
          <a:xfrm>
            <a:off x="402160" y="1284422"/>
            <a:ext cx="5429743" cy="3139321"/>
          </a:xfrm>
          <a:prstGeom prst="rect">
            <a:avLst/>
          </a:prstGeom>
        </p:spPr>
        <p:txBody>
          <a:bodyPr wrap="square">
            <a:spAutoFit/>
          </a:bodyPr>
          <a:lstStyle/>
          <a:p>
            <a:r>
              <a:rPr lang="en-US" dirty="0"/>
              <a:t>A normal distribution such that the mean μ = 0 and standard deviation σ = 1  for your data</a:t>
            </a:r>
          </a:p>
          <a:p>
            <a:endParaRPr lang="en-US" dirty="0"/>
          </a:p>
          <a:p>
            <a:endParaRPr lang="en-US" dirty="0"/>
          </a:p>
          <a:p>
            <a:endParaRPr lang="en-US" dirty="0"/>
          </a:p>
          <a:p>
            <a:endParaRPr lang="en-US" dirty="0"/>
          </a:p>
          <a:p>
            <a:r>
              <a:rPr lang="en-US" dirty="0"/>
              <a:t>K-Means algorithm converges to a local minimum:</a:t>
            </a:r>
          </a:p>
          <a:p>
            <a:pPr lvl="1"/>
            <a:r>
              <a:rPr lang="en-US" dirty="0"/>
              <a:t>○ Can try multiple random restarts</a:t>
            </a:r>
          </a:p>
          <a:p>
            <a:pPr lvl="1"/>
            <a:endParaRPr lang="en-US" dirty="0"/>
          </a:p>
          <a:p>
            <a:pPr lvl="1"/>
            <a:endParaRPr lang="en-US" dirty="0"/>
          </a:p>
          <a:p>
            <a:pPr lvl="1"/>
            <a:endParaRPr lang="en-US" dirty="0"/>
          </a:p>
        </p:txBody>
      </p:sp>
      <p:pic>
        <p:nvPicPr>
          <p:cNvPr id="9" name="Picture 8">
            <a:extLst>
              <a:ext uri="{FF2B5EF4-FFF2-40B4-BE49-F238E27FC236}">
                <a16:creationId xmlns:a16="http://schemas.microsoft.com/office/drawing/2014/main" xmlns="" id="{E1BDCB38-EC69-433F-AF4F-30FCABE096F8}"/>
              </a:ext>
            </a:extLst>
          </p:cNvPr>
          <p:cNvPicPr>
            <a:picLocks noChangeAspect="1"/>
          </p:cNvPicPr>
          <p:nvPr/>
        </p:nvPicPr>
        <p:blipFill>
          <a:blip r:embed="rId7"/>
          <a:stretch>
            <a:fillRect/>
          </a:stretch>
        </p:blipFill>
        <p:spPr>
          <a:xfrm>
            <a:off x="5831903" y="3429000"/>
            <a:ext cx="2834426" cy="3251647"/>
          </a:xfrm>
          <a:prstGeom prst="rect">
            <a:avLst/>
          </a:prstGeom>
        </p:spPr>
      </p:pic>
      <p:pic>
        <p:nvPicPr>
          <p:cNvPr id="13" name="Picture 12">
            <a:extLst>
              <a:ext uri="{FF2B5EF4-FFF2-40B4-BE49-F238E27FC236}">
                <a16:creationId xmlns:a16="http://schemas.microsoft.com/office/drawing/2014/main" xmlns="" id="{0B912203-B05D-4E2B-8492-DD6334EA1098}"/>
              </a:ext>
            </a:extLst>
          </p:cNvPr>
          <p:cNvPicPr>
            <a:picLocks noChangeAspect="1"/>
          </p:cNvPicPr>
          <p:nvPr/>
        </p:nvPicPr>
        <p:blipFill>
          <a:blip r:embed="rId8"/>
          <a:stretch>
            <a:fillRect/>
          </a:stretch>
        </p:blipFill>
        <p:spPr>
          <a:xfrm>
            <a:off x="495649" y="3949819"/>
            <a:ext cx="4029075" cy="2276475"/>
          </a:xfrm>
          <a:prstGeom prst="rect">
            <a:avLst/>
          </a:prstGeom>
        </p:spPr>
      </p:pic>
    </p:spTree>
    <p:extLst>
      <p:ext uri="{BB962C8B-B14F-4D97-AF65-F5344CB8AC3E}">
        <p14:creationId xmlns:p14="http://schemas.microsoft.com/office/powerpoint/2010/main" val="189512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5"/>
                                        </p:tgtEl>
                                        <p:attrNameLst>
                                          <p:attrName>style.visibility</p:attrName>
                                        </p:attrNameLst>
                                      </p:cBhvr>
                                      <p:to>
                                        <p:strVal val="visible"/>
                                      </p:to>
                                    </p:set>
                                    <p:animEffect transition="in" filter="fade">
                                      <p:cBhvr>
                                        <p:cTn id="14" dur="1000"/>
                                        <p:tgtEl>
                                          <p:spTgt spid="3075"/>
                                        </p:tgtEl>
                                      </p:cBhvr>
                                    </p:animEffect>
                                    <p:anim calcmode="lin" valueType="num">
                                      <p:cBhvr>
                                        <p:cTn id="15" dur="1000" fill="hold"/>
                                        <p:tgtEl>
                                          <p:spTgt spid="3075"/>
                                        </p:tgtEl>
                                        <p:attrNameLst>
                                          <p:attrName>ppt_x</p:attrName>
                                        </p:attrNameLst>
                                      </p:cBhvr>
                                      <p:tavLst>
                                        <p:tav tm="0">
                                          <p:val>
                                            <p:strVal val="#ppt_x"/>
                                          </p:val>
                                        </p:tav>
                                        <p:tav tm="100000">
                                          <p:val>
                                            <p:strVal val="#ppt_x"/>
                                          </p:val>
                                        </p:tav>
                                      </p:tavLst>
                                    </p:anim>
                                    <p:anim calcmode="lin" valueType="num">
                                      <p:cBhvr>
                                        <p:cTn id="16"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34A18499-D267-4FCA-9273-61437F78472C}"/>
              </a:ext>
            </a:extLst>
          </p:cNvPr>
          <p:cNvSpPr/>
          <p:nvPr/>
        </p:nvSpPr>
        <p:spPr>
          <a:xfrm>
            <a:off x="371880" y="1869054"/>
            <a:ext cx="8060920" cy="383823"/>
          </a:xfrm>
          <a:prstGeom prst="rect">
            <a:avLst/>
          </a:prstGeom>
        </p:spPr>
        <p:txBody>
          <a:bodyPr wrap="square">
            <a:spAutoFit/>
          </a:bodyPr>
          <a:lstStyle/>
          <a:p>
            <a:pPr marL="438150" marR="66040">
              <a:lnSpc>
                <a:spcPct val="101499"/>
              </a:lnSpc>
              <a:buClr>
                <a:srgbClr val="3333B2"/>
              </a:buClr>
              <a:tabLst>
                <a:tab pos="567055" algn="l"/>
              </a:tabLst>
            </a:pPr>
            <a:endParaRPr lang="en-IN" sz="2000" dirty="0">
              <a:latin typeface="Arial"/>
              <a:cs typeface="Aria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 name="Rectangle 1">
            <a:extLst>
              <a:ext uri="{FF2B5EF4-FFF2-40B4-BE49-F238E27FC236}">
                <a16:creationId xmlns:a16="http://schemas.microsoft.com/office/drawing/2014/main" xmlns="" id="{554B4173-D2D2-8148-879E-38235501C629}"/>
              </a:ext>
            </a:extLst>
          </p:cNvPr>
          <p:cNvSpPr/>
          <p:nvPr/>
        </p:nvSpPr>
        <p:spPr>
          <a:xfrm>
            <a:off x="176549" y="228600"/>
            <a:ext cx="5919451" cy="646331"/>
          </a:xfrm>
          <a:prstGeom prst="rect">
            <a:avLst/>
          </a:prstGeom>
        </p:spPr>
        <p:txBody>
          <a:bodyPr wrap="square">
            <a:spAutoFit/>
          </a:bodyPr>
          <a:lstStyle/>
          <a:p>
            <a:r>
              <a:rPr lang="en-IN" sz="3600" b="1" dirty="0">
                <a:solidFill>
                  <a:srgbClr val="0070C0"/>
                </a:solidFill>
                <a:cs typeface="Times New Roman" panose="02020603050405020304" pitchFamily="18" charset="0"/>
              </a:rPr>
              <a:t>Expectation Maximization</a:t>
            </a:r>
            <a:endParaRPr lang="en-US" sz="3600" dirty="0">
              <a:solidFill>
                <a:srgbClr val="0070C0"/>
              </a:solidFill>
            </a:endParaRPr>
          </a:p>
        </p:txBody>
      </p:sp>
      <p:sp>
        <p:nvSpPr>
          <p:cNvPr id="3" name="Rectangle 2">
            <a:extLst>
              <a:ext uri="{FF2B5EF4-FFF2-40B4-BE49-F238E27FC236}">
                <a16:creationId xmlns:a16="http://schemas.microsoft.com/office/drawing/2014/main" xmlns="" id="{70BF09B0-7496-5048-8F79-E0D31982DA7C}"/>
              </a:ext>
            </a:extLst>
          </p:cNvPr>
          <p:cNvSpPr/>
          <p:nvPr/>
        </p:nvSpPr>
        <p:spPr>
          <a:xfrm>
            <a:off x="281940" y="1392049"/>
            <a:ext cx="7501890" cy="4154984"/>
          </a:xfrm>
          <a:prstGeom prst="rect">
            <a:avLst/>
          </a:prstGeom>
        </p:spPr>
        <p:txBody>
          <a:bodyPr wrap="square">
            <a:spAutoFit/>
          </a:bodyPr>
          <a:lstStyle/>
          <a:p>
            <a:r>
              <a:rPr lang="en-US" sz="2400" dirty="0"/>
              <a:t>In the expectation, or E-step, </a:t>
            </a:r>
            <a:r>
              <a:rPr lang="en-US" sz="2400" b="1" dirty="0"/>
              <a:t>the missing data are estimated</a:t>
            </a:r>
            <a:r>
              <a:rPr lang="en-US" sz="2400" dirty="0"/>
              <a:t> given the </a:t>
            </a:r>
          </a:p>
          <a:p>
            <a:pPr marL="800100" lvl="1" indent="-342900">
              <a:buFont typeface="Arial" panose="020B0604020202020204" pitchFamily="34" charset="0"/>
              <a:buChar char="•"/>
            </a:pPr>
            <a:r>
              <a:rPr lang="en-US" sz="2400" dirty="0"/>
              <a:t>observed data and </a:t>
            </a:r>
          </a:p>
          <a:p>
            <a:pPr marL="800100" lvl="1" indent="-342900">
              <a:buFont typeface="Arial" panose="020B0604020202020204" pitchFamily="34" charset="0"/>
              <a:buChar char="•"/>
            </a:pPr>
            <a:r>
              <a:rPr lang="en-US" sz="2400" dirty="0"/>
              <a:t>current estimate of the model parameters</a:t>
            </a:r>
          </a:p>
          <a:p>
            <a:pPr marL="800100" lvl="1" indent="-342900">
              <a:buFont typeface="Arial" panose="020B0604020202020204" pitchFamily="34" charset="0"/>
              <a:buChar char="•"/>
            </a:pPr>
            <a:endParaRPr lang="en-US" sz="2400" dirty="0"/>
          </a:p>
          <a:p>
            <a:r>
              <a:rPr lang="en-US" sz="2400" dirty="0"/>
              <a:t>In the maximization or the M-step, </a:t>
            </a:r>
            <a:r>
              <a:rPr lang="en-US" sz="2400" b="1" dirty="0"/>
              <a:t>the likelihood function is maximized </a:t>
            </a:r>
          </a:p>
          <a:p>
            <a:pPr marL="800100" lvl="1" indent="-342900">
              <a:buFont typeface="Arial" panose="020B0604020202020204" pitchFamily="34" charset="0"/>
              <a:buChar char="•"/>
            </a:pPr>
            <a:r>
              <a:rPr lang="en-US" sz="2400" dirty="0"/>
              <a:t>under the assumption that the </a:t>
            </a:r>
            <a:r>
              <a:rPr lang="en-US" sz="2400" b="1" dirty="0"/>
              <a:t>missing data are known</a:t>
            </a:r>
          </a:p>
          <a:p>
            <a:r>
              <a:rPr lang="en-US" sz="2400" dirty="0"/>
              <a:t>The estimate of the missing data from the E-step are used in lieu of the actual missing data.</a:t>
            </a:r>
            <a:endParaRPr lang="en-US" sz="2400" b="1" dirty="0"/>
          </a:p>
        </p:txBody>
      </p:sp>
    </p:spTree>
    <p:extLst>
      <p:ext uri="{BB962C8B-B14F-4D97-AF65-F5344CB8AC3E}">
        <p14:creationId xmlns:p14="http://schemas.microsoft.com/office/powerpoint/2010/main" val="164281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1000"/>
                                        <p:tgtEl>
                                          <p:spTgt spid="3">
                                            <p:txEl>
                                              <p:pRg st="6" end="6"/>
                                            </p:txEl>
                                          </p:spTgt>
                                        </p:tgtEl>
                                      </p:cBhvr>
                                    </p:animEffect>
                                    <p:anim calcmode="lin" valueType="num">
                                      <p:cBhvr>
                                        <p:cTn id="2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xmlns="" id="{44FD96A8-0571-4828-AA94-7DB93A4857C5}"/>
              </a:ext>
            </a:extLst>
          </p:cNvPr>
          <p:cNvCxnSpPr>
            <a:cxnSpLocks/>
          </p:cNvCxnSpPr>
          <p:nvPr/>
        </p:nvCxnSpPr>
        <p:spPr>
          <a:xfrm flipV="1">
            <a:off x="4287946" y="2887307"/>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xmlns="" id="{32465F97-45E8-4475-81F0-E171C116B224}"/>
              </a:ext>
            </a:extLst>
          </p:cNvPr>
          <p:cNvSpPr/>
          <p:nvPr/>
        </p:nvSpPr>
        <p:spPr>
          <a:xfrm>
            <a:off x="4287946" y="3249144"/>
            <a:ext cx="7497214"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Srinivas K S</a:t>
            </a:r>
            <a:endParaRPr lang="en-IN" sz="2400" b="1"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xmlns="" id="{62AC1A6C-10C2-4695-9224-09DA1B0D5932}"/>
              </a:ext>
            </a:extLst>
          </p:cNvPr>
          <p:cNvSpPr/>
          <p:nvPr/>
        </p:nvSpPr>
        <p:spPr>
          <a:xfrm>
            <a:off x="4287946" y="3646749"/>
            <a:ext cx="7497214"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Department of Computer Science &amp; Engineering</a:t>
            </a:r>
            <a:endParaRPr lang="en-IN" sz="2000"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xmlns="" id="{BADD599C-3DA0-4168-B5D7-CBDB66079CEF}"/>
              </a:ext>
            </a:extLst>
          </p:cNvPr>
          <p:cNvSpPr/>
          <p:nvPr/>
        </p:nvSpPr>
        <p:spPr>
          <a:xfrm>
            <a:off x="4300315" y="4049738"/>
            <a:ext cx="7497214"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srinivasks@pes.edu</a:t>
            </a:r>
            <a:endParaRPr lang="en-IN" sz="2400" b="1" dirty="0">
              <a:latin typeface="Times New Roman" panose="02020603050405020304" pitchFamily="18" charset="0"/>
              <a:cs typeface="Times New Roman" panose="02020603050405020304" pitchFamily="18" charset="0"/>
            </a:endParaRPr>
          </a:p>
        </p:txBody>
      </p:sp>
      <p:grpSp>
        <p:nvGrpSpPr>
          <p:cNvPr id="23" name="Group 22">
            <a:extLst>
              <a:ext uri="{FF2B5EF4-FFF2-40B4-BE49-F238E27FC236}">
                <a16:creationId xmlns:a16="http://schemas.microsoft.com/office/drawing/2014/main" xmlns="" id="{6DD8DCC0-549E-48DB-8CCA-E3FF8FBDEBF0}"/>
              </a:ext>
            </a:extLst>
          </p:cNvPr>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xmlns=""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xmlns=""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xmlns=""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descr="A close up of a logo&#10;&#10;Description automatically generated">
            <a:extLst>
              <a:ext uri="{FF2B5EF4-FFF2-40B4-BE49-F238E27FC236}">
                <a16:creationId xmlns:a16="http://schemas.microsoft.com/office/drawing/2014/main" xmlns="" id="{DBF62E6F-20D6-4DF2-A881-ECD3EEB1A2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1752" y="1606241"/>
            <a:ext cx="2369218" cy="3550188"/>
          </a:xfrm>
          <a:prstGeom prst="rect">
            <a:avLst/>
          </a:prstGeom>
        </p:spPr>
      </p:pic>
      <p:sp>
        <p:nvSpPr>
          <p:cNvPr id="19" name="Rectangle 18">
            <a:extLst>
              <a:ext uri="{FF2B5EF4-FFF2-40B4-BE49-F238E27FC236}">
                <a16:creationId xmlns:a16="http://schemas.microsoft.com/office/drawing/2014/main" xmlns="" id="{A6945700-3E62-4469-A35D-2B3AE23A08DF}"/>
              </a:ext>
            </a:extLst>
          </p:cNvPr>
          <p:cNvSpPr/>
          <p:nvPr/>
        </p:nvSpPr>
        <p:spPr>
          <a:xfrm>
            <a:off x="4287946" y="2068426"/>
            <a:ext cx="7497214" cy="553998"/>
          </a:xfrm>
          <a:prstGeom prst="rect">
            <a:avLst/>
          </a:prstGeom>
        </p:spPr>
        <p:txBody>
          <a:bodyPr wrap="square">
            <a:spAutoFit/>
          </a:bodyPr>
          <a:lstStyle/>
          <a:p>
            <a:r>
              <a:rPr lang="en-US" sz="3000" b="1" dirty="0">
                <a:solidFill>
                  <a:srgbClr val="DFA267"/>
                </a:solidFill>
                <a:latin typeface="Times New Roman" panose="02020603050405020304" pitchFamily="18" charset="0"/>
                <a:cs typeface="Times New Roman" panose="02020603050405020304" pitchFamily="18" charset="0"/>
              </a:rPr>
              <a:t>T</a:t>
            </a:r>
            <a:r>
              <a:rPr lang="en-IN" sz="3000" b="1" dirty="0">
                <a:solidFill>
                  <a:srgbClr val="DFA267"/>
                </a:solidFill>
                <a:latin typeface="Times New Roman" panose="02020603050405020304" pitchFamily="18" charset="0"/>
                <a:cs typeface="Times New Roman" panose="02020603050405020304" pitchFamily="18" charset="0"/>
              </a:rPr>
              <a:t>HANK YOU</a:t>
            </a:r>
          </a:p>
        </p:txBody>
      </p:sp>
    </p:spTree>
    <p:extLst>
      <p:ext uri="{BB962C8B-B14F-4D97-AF65-F5344CB8AC3E}">
        <p14:creationId xmlns:p14="http://schemas.microsoft.com/office/powerpoint/2010/main" val="1006663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81916" y="1688267"/>
            <a:ext cx="7497214" cy="1200329"/>
          </a:xfrm>
          <a:prstGeom prst="rect">
            <a:avLst/>
          </a:prstGeom>
        </p:spPr>
        <p:txBody>
          <a:bodyPr wrap="square">
            <a:spAutoFit/>
          </a:bodyPr>
          <a:lstStyle/>
          <a:p>
            <a:r>
              <a:rPr lang="en-US" sz="3600" b="1" dirty="0">
                <a:solidFill>
                  <a:schemeClr val="accent2">
                    <a:lumMod val="75000"/>
                  </a:schemeClr>
                </a:solidFill>
              </a:rPr>
              <a:t>MACHINE </a:t>
            </a:r>
          </a:p>
          <a:p>
            <a:r>
              <a:rPr lang="en-US" sz="3600" b="1" dirty="0">
                <a:solidFill>
                  <a:schemeClr val="accent2">
                    <a:lumMod val="75000"/>
                  </a:schemeClr>
                </a:solidFill>
              </a:rPr>
              <a:t>INTELLIGENCE</a:t>
            </a:r>
          </a:p>
        </p:txBody>
      </p:sp>
      <p:sp>
        <p:nvSpPr>
          <p:cNvPr id="13" name="Rectangle 12"/>
          <p:cNvSpPr/>
          <p:nvPr/>
        </p:nvSpPr>
        <p:spPr>
          <a:xfrm>
            <a:off x="4781916" y="2841955"/>
            <a:ext cx="7497214" cy="645160"/>
          </a:xfrm>
          <a:prstGeom prst="rect">
            <a:avLst/>
          </a:prstGeom>
        </p:spPr>
        <p:txBody>
          <a:bodyPr wrap="square">
            <a:spAutoFit/>
          </a:bodyPr>
          <a:lstStyle/>
          <a:p>
            <a:pPr algn="l">
              <a:lnSpc>
                <a:spcPct val="100000"/>
              </a:lnSpc>
            </a:pPr>
            <a:r>
              <a:rPr lang="en-US" sz="3600" b="1" dirty="0">
                <a:solidFill>
                  <a:schemeClr val="accent1">
                    <a:lumMod val="75000"/>
                  </a:schemeClr>
                </a:solidFill>
              </a:rPr>
              <a:t>EXPECTATION MAXIMIZATION</a:t>
            </a:r>
          </a:p>
        </p:txBody>
      </p:sp>
      <p:sp>
        <p:nvSpPr>
          <p:cNvPr id="14" name="Rectangle 13"/>
          <p:cNvSpPr/>
          <p:nvPr/>
        </p:nvSpPr>
        <p:spPr>
          <a:xfrm>
            <a:off x="4781916" y="4415503"/>
            <a:ext cx="7497214" cy="461665"/>
          </a:xfrm>
          <a:prstGeom prst="rect">
            <a:avLst/>
          </a:prstGeom>
        </p:spPr>
        <p:txBody>
          <a:bodyPr wrap="square">
            <a:spAutoFit/>
          </a:bodyPr>
          <a:lstStyle/>
          <a:p>
            <a:r>
              <a:rPr lang="en-US" sz="2400" b="1" dirty="0"/>
              <a:t>K.S.Srinivas</a:t>
            </a:r>
            <a:endParaRPr lang="en-IN" sz="2400" b="1" dirty="0"/>
          </a:p>
        </p:txBody>
      </p:sp>
      <p:sp>
        <p:nvSpPr>
          <p:cNvPr id="15" name="Rectangle 14"/>
          <p:cNvSpPr/>
          <p:nvPr/>
        </p:nvSpPr>
        <p:spPr>
          <a:xfrm>
            <a:off x="4781916" y="4813108"/>
            <a:ext cx="7497214" cy="830997"/>
          </a:xfrm>
          <a:prstGeom prst="rect">
            <a:avLst/>
          </a:prstGeom>
        </p:spPr>
        <p:txBody>
          <a:bodyPr wrap="square">
            <a:spAutoFit/>
          </a:bodyPr>
          <a:lstStyle/>
          <a:p>
            <a:r>
              <a:rPr lang="en-US" sz="2400" dirty="0"/>
              <a:t>Department of Computer Science</a:t>
            </a:r>
          </a:p>
          <a:p>
            <a:r>
              <a:rPr lang="en-US" sz="2400" dirty="0"/>
              <a:t> and Engineering</a:t>
            </a:r>
            <a:endParaRPr lang="en-IN" sz="2400" dirty="0"/>
          </a:p>
        </p:txBody>
      </p:sp>
      <p:grpSp>
        <p:nvGrpSpPr>
          <p:cNvPr id="20" name="Group 19"/>
          <p:cNvGrpSpPr/>
          <p:nvPr/>
        </p:nvGrpSpPr>
        <p:grpSpPr>
          <a:xfrm>
            <a:off x="313844" y="5489699"/>
            <a:ext cx="1066895" cy="1078155"/>
            <a:chOff x="313844" y="5489699"/>
            <a:chExt cx="1066895" cy="1078155"/>
          </a:xfrm>
          <a:solidFill>
            <a:schemeClr val="accent2">
              <a:lumMod val="75000"/>
            </a:schemeClr>
          </a:solidFill>
        </p:grpSpPr>
        <p:sp>
          <p:nvSpPr>
            <p:cNvPr id="24" name="Rectangle 23"/>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467732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598883" y="1849772"/>
            <a:ext cx="7497214" cy="461665"/>
          </a:xfrm>
          <a:prstGeom prst="rect">
            <a:avLst/>
          </a:prstGeom>
        </p:spPr>
        <p:txBody>
          <a:bodyPr wrap="square">
            <a:spAutoFit/>
          </a:bodyPr>
          <a:lstStyle/>
          <a:p>
            <a:r>
              <a:rPr lang="en-IN" sz="2400" dirty="0">
                <a:cs typeface="Times New Roman" panose="02020603050405020304" pitchFamily="18" charset="0"/>
              </a:rPr>
              <a:t>Machine Intelligence</a:t>
            </a:r>
          </a:p>
        </p:txBody>
      </p:sp>
      <p:sp>
        <p:nvSpPr>
          <p:cNvPr id="13" name="Rectangle 12">
            <a:extLst>
              <a:ext uri="{FF2B5EF4-FFF2-40B4-BE49-F238E27FC236}">
                <a16:creationId xmlns:a16="http://schemas.microsoft.com/office/drawing/2014/main" xmlns="" id="{34CEFAD4-E477-4E46-B5A6-ADB26E6A2863}"/>
              </a:ext>
            </a:extLst>
          </p:cNvPr>
          <p:cNvSpPr/>
          <p:nvPr/>
        </p:nvSpPr>
        <p:spPr>
          <a:xfrm>
            <a:off x="598883" y="2888778"/>
            <a:ext cx="7497214" cy="1754326"/>
          </a:xfrm>
          <a:prstGeom prst="rect">
            <a:avLst/>
          </a:prstGeom>
        </p:spPr>
        <p:txBody>
          <a:bodyPr wrap="square">
            <a:spAutoFit/>
          </a:bodyPr>
          <a:lstStyle/>
          <a:p>
            <a:r>
              <a:rPr lang="en-US" sz="3600" b="1" dirty="0">
                <a:solidFill>
                  <a:schemeClr val="accent1">
                    <a:lumMod val="75000"/>
                  </a:schemeClr>
                </a:solidFill>
                <a:cs typeface="Times New Roman" panose="02020603050405020304" pitchFamily="18" charset="0"/>
              </a:rPr>
              <a:t>Unit </a:t>
            </a:r>
            <a:r>
              <a:rPr lang="en-IN" sz="3600" b="1" dirty="0">
                <a:solidFill>
                  <a:schemeClr val="accent1">
                    <a:lumMod val="75000"/>
                  </a:schemeClr>
                </a:solidFill>
                <a:cs typeface="Times New Roman" panose="02020603050405020304" pitchFamily="18" charset="0"/>
              </a:rPr>
              <a:t>III</a:t>
            </a:r>
          </a:p>
          <a:p>
            <a:r>
              <a:rPr lang="en-IN" sz="3600" b="1" dirty="0">
                <a:solidFill>
                  <a:schemeClr val="accent1">
                    <a:lumMod val="75000"/>
                  </a:schemeClr>
                </a:solidFill>
                <a:cs typeface="Times New Roman" panose="02020603050405020304" pitchFamily="18" charset="0"/>
              </a:rPr>
              <a:t>Expectation Maximization</a:t>
            </a:r>
          </a:p>
          <a:p>
            <a:endParaRPr lang="en-IN" sz="3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xmlns="" id="{585D8B7B-5B60-4808-A096-FB24198F96E9}"/>
              </a:ext>
            </a:extLst>
          </p:cNvPr>
          <p:cNvSpPr/>
          <p:nvPr/>
        </p:nvSpPr>
        <p:spPr>
          <a:xfrm>
            <a:off x="598883" y="5489699"/>
            <a:ext cx="7497214"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Srinivas K.S</a:t>
            </a:r>
            <a:endParaRPr lang="en-IN" sz="2400" b="1"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xmlns="" id="{743662B4-0C28-4203-AEB1-4CC1644B8226}"/>
              </a:ext>
            </a:extLst>
          </p:cNvPr>
          <p:cNvSpPr/>
          <p:nvPr/>
        </p:nvSpPr>
        <p:spPr>
          <a:xfrm>
            <a:off x="598883" y="5887304"/>
            <a:ext cx="7497214"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Department of Computer Science</a:t>
            </a:r>
            <a:endParaRPr lang="en-IN" sz="2000" dirty="0">
              <a:latin typeface="Times New Roman" panose="02020603050405020304" pitchFamily="18" charset="0"/>
              <a:cs typeface="Times New Roman" panose="02020603050405020304" pitchFamily="18" charset="0"/>
            </a:endParaRPr>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xmlns=""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xmlns=""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04426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 name="Rectangle 1">
            <a:extLst>
              <a:ext uri="{FF2B5EF4-FFF2-40B4-BE49-F238E27FC236}">
                <a16:creationId xmlns:a16="http://schemas.microsoft.com/office/drawing/2014/main" xmlns="" id="{832790C7-2EA0-F14D-BD56-7A1EEF1F0D3F}"/>
              </a:ext>
            </a:extLst>
          </p:cNvPr>
          <p:cNvSpPr/>
          <p:nvPr/>
        </p:nvSpPr>
        <p:spPr>
          <a:xfrm>
            <a:off x="313243" y="329684"/>
            <a:ext cx="3570657" cy="461665"/>
          </a:xfrm>
          <a:prstGeom prst="rect">
            <a:avLst/>
          </a:prstGeom>
        </p:spPr>
        <p:txBody>
          <a:bodyPr wrap="none">
            <a:spAutoFit/>
          </a:bodyPr>
          <a:lstStyle/>
          <a:p>
            <a:r>
              <a:rPr lang="en-IN" sz="2400" b="1" dirty="0">
                <a:solidFill>
                  <a:srgbClr val="0070C0"/>
                </a:solidFill>
                <a:cs typeface="Times New Roman" panose="02020603050405020304" pitchFamily="18" charset="0"/>
              </a:rPr>
              <a:t>Expectation Maximization </a:t>
            </a:r>
            <a:endParaRPr lang="en-US" sz="2400" dirty="0">
              <a:solidFill>
                <a:srgbClr val="0070C0"/>
              </a:solidFill>
            </a:endParaRPr>
          </a:p>
        </p:txBody>
      </p:sp>
      <p:sp>
        <p:nvSpPr>
          <p:cNvPr id="3" name="TextBox 2">
            <a:extLst>
              <a:ext uri="{FF2B5EF4-FFF2-40B4-BE49-F238E27FC236}">
                <a16:creationId xmlns:a16="http://schemas.microsoft.com/office/drawing/2014/main" xmlns="" id="{33EE695D-FE4E-8844-9859-6AD76EE165BD}"/>
              </a:ext>
            </a:extLst>
          </p:cNvPr>
          <p:cNvSpPr txBox="1"/>
          <p:nvPr/>
        </p:nvSpPr>
        <p:spPr>
          <a:xfrm>
            <a:off x="160021" y="1360170"/>
            <a:ext cx="8481060" cy="5632311"/>
          </a:xfrm>
          <a:prstGeom prst="rect">
            <a:avLst/>
          </a:prstGeom>
          <a:noFill/>
        </p:spPr>
        <p:txBody>
          <a:bodyPr wrap="square" rtlCol="0">
            <a:spAutoFit/>
          </a:bodyPr>
          <a:lstStyle/>
          <a:p>
            <a:pPr marL="285750" indent="-285750" fontAlgn="base">
              <a:buFont typeface="Arial" panose="020B0604020202020204" pitchFamily="34" charset="0"/>
              <a:buChar char="•"/>
            </a:pPr>
            <a:r>
              <a:rPr lang="en-US" dirty="0"/>
              <a:t>Maximum likelihood estimation is an approach to </a:t>
            </a:r>
            <a:r>
              <a:rPr lang="en-US" b="1" dirty="0"/>
              <a:t>density estimation </a:t>
            </a:r>
            <a:r>
              <a:rPr lang="en-US" dirty="0"/>
              <a:t>for a dataset by </a:t>
            </a:r>
            <a:r>
              <a:rPr lang="en-US" b="1" dirty="0"/>
              <a:t>searching across probability distributions </a:t>
            </a:r>
            <a:r>
              <a:rPr lang="en-US" dirty="0"/>
              <a:t>and their </a:t>
            </a:r>
            <a:r>
              <a:rPr lang="en-US" b="1" dirty="0">
                <a:effectLst>
                  <a:outerShdw blurRad="38100" dist="38100" dir="2700000" algn="tl">
                    <a:srgbClr val="000000">
                      <a:alpha val="43137"/>
                    </a:srgbClr>
                  </a:outerShdw>
                </a:effectLst>
              </a:rPr>
              <a:t>parameters</a:t>
            </a:r>
            <a:r>
              <a:rPr lang="en-US" dirty="0"/>
              <a:t>.</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It is a general and effective approach that underlies many machine learning algorithms, although it </a:t>
            </a:r>
            <a:r>
              <a:rPr lang="en-US" b="1" dirty="0"/>
              <a:t>requires that the training dataset is complete</a:t>
            </a:r>
            <a:r>
              <a:rPr lang="en-US" dirty="0"/>
              <a:t>, e.g. all relevant </a:t>
            </a:r>
            <a:r>
              <a:rPr lang="en-US" b="1" dirty="0"/>
              <a:t>interacting random variables are present</a:t>
            </a:r>
            <a:r>
              <a:rPr lang="en-US" dirty="0"/>
              <a:t>.</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Maximum likelihood becomes </a:t>
            </a:r>
            <a:r>
              <a:rPr lang="en-US" b="1" dirty="0"/>
              <a:t>intractable</a:t>
            </a:r>
            <a:r>
              <a:rPr lang="en-US" dirty="0"/>
              <a:t> if there are variables that interact with those in the dataset but were </a:t>
            </a:r>
            <a:r>
              <a:rPr lang="en-US" b="1" dirty="0"/>
              <a:t>hidden or not observed</a:t>
            </a:r>
            <a:r>
              <a:rPr lang="en-US" dirty="0"/>
              <a:t>, so-called latent variables.</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b="1" dirty="0"/>
              <a:t>The expectation-maximization algorithm </a:t>
            </a:r>
            <a:r>
              <a:rPr lang="en-US" dirty="0"/>
              <a:t>is an approach for performing </a:t>
            </a:r>
            <a:r>
              <a:rPr lang="en-US" b="1" dirty="0"/>
              <a:t>maximum likelihood estimation in the presence of latent variables</a:t>
            </a:r>
          </a:p>
          <a:p>
            <a:pPr marL="285750" indent="-285750" fontAlgn="base">
              <a:buFont typeface="Arial" panose="020B0604020202020204" pitchFamily="34" charset="0"/>
              <a:buChar char="•"/>
            </a:pPr>
            <a:endParaRPr lang="en-US" b="1" dirty="0"/>
          </a:p>
          <a:p>
            <a:pPr fontAlgn="base"/>
            <a:r>
              <a:rPr lang="en-US" dirty="0"/>
              <a:t>It does this by f</a:t>
            </a:r>
          </a:p>
          <a:p>
            <a:pPr lvl="1" fontAlgn="base"/>
            <a:r>
              <a:rPr lang="en-US" dirty="0"/>
              <a:t>estimating the values for the latent variables, (E)</a:t>
            </a:r>
          </a:p>
          <a:p>
            <a:pPr lvl="1" fontAlgn="base"/>
            <a:r>
              <a:rPr lang="en-US" dirty="0"/>
              <a:t>then optimizing the model(M), </a:t>
            </a:r>
          </a:p>
          <a:p>
            <a:pPr fontAlgn="base"/>
            <a:r>
              <a:rPr lang="en-US" dirty="0"/>
              <a:t>then repeating these two steps until convergence.</a:t>
            </a:r>
            <a:endParaRPr lang="en-IN" b="1" dirty="0"/>
          </a:p>
          <a:p>
            <a:pPr marL="285750" indent="-285750" fontAlgn="base">
              <a:buFont typeface="Arial" panose="020B0604020202020204" pitchFamily="34" charset="0"/>
              <a:buChar char="•"/>
            </a:pPr>
            <a:endParaRPr lang="en-IN" dirty="0"/>
          </a:p>
          <a:p>
            <a:r>
              <a:rPr lang="en-IN" dirty="0"/>
              <a:t/>
            </a:r>
            <a:br>
              <a:rPr lang="en-IN" dirty="0"/>
            </a:br>
            <a:endParaRPr lang="en-US" dirty="0"/>
          </a:p>
        </p:txBody>
      </p:sp>
      <p:sp>
        <p:nvSpPr>
          <p:cNvPr id="5" name="Rectangle 4">
            <a:extLst>
              <a:ext uri="{FF2B5EF4-FFF2-40B4-BE49-F238E27FC236}">
                <a16:creationId xmlns:a16="http://schemas.microsoft.com/office/drawing/2014/main" xmlns="" id="{FCC8AE3A-4961-4261-A790-0A725D86D406}"/>
              </a:ext>
            </a:extLst>
          </p:cNvPr>
          <p:cNvSpPr/>
          <p:nvPr/>
        </p:nvSpPr>
        <p:spPr>
          <a:xfrm>
            <a:off x="198783" y="4850296"/>
            <a:ext cx="7951304" cy="1444483"/>
          </a:xfrm>
          <a:prstGeom prst="rect">
            <a:avLst/>
          </a:prstGeom>
          <a:blipFill dpi="0" rotWithShape="1">
            <a:blip r:embed="rId3">
              <a:alphaModFix amt="10000"/>
            </a:blip>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95967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1000"/>
                                        <p:tgtEl>
                                          <p:spTgt spid="3">
                                            <p:txEl>
                                              <p:pRg st="8" end="8"/>
                                            </p:txEl>
                                          </p:spTgt>
                                        </p:tgtEl>
                                      </p:cBhvr>
                                    </p:animEffect>
                                    <p:anim calcmode="lin" valueType="num">
                                      <p:cBhvr>
                                        <p:cTn id="2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1000"/>
                                        <p:tgtEl>
                                          <p:spTgt spid="3">
                                            <p:txEl>
                                              <p:pRg st="9" end="9"/>
                                            </p:txEl>
                                          </p:spTgt>
                                        </p:tgtEl>
                                      </p:cBhvr>
                                    </p:animEffect>
                                    <p:anim calcmode="lin" valueType="num">
                                      <p:cBhvr>
                                        <p:cTn id="3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9" end="9"/>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1000"/>
                                        <p:tgtEl>
                                          <p:spTgt spid="3">
                                            <p:txEl>
                                              <p:pRg st="10" end="10"/>
                                            </p:txEl>
                                          </p:spTgt>
                                        </p:tgtEl>
                                      </p:cBhvr>
                                    </p:animEffect>
                                    <p:anim calcmode="lin" valueType="num">
                                      <p:cBhvr>
                                        <p:cTn id="3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Effect transition="in" filter="fade">
                                      <p:cBhvr>
                                        <p:cTn id="43" dur="1000"/>
                                        <p:tgtEl>
                                          <p:spTgt spid="3">
                                            <p:txEl>
                                              <p:pRg st="11" end="11"/>
                                            </p:txEl>
                                          </p:spTgt>
                                        </p:tgtEl>
                                      </p:cBhvr>
                                    </p:animEffect>
                                    <p:anim calcmode="lin" valueType="num">
                                      <p:cBhvr>
                                        <p:cTn id="44"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1000"/>
                                        <p:tgtEl>
                                          <p:spTgt spid="5"/>
                                        </p:tgtEl>
                                      </p:cBhvr>
                                    </p:animEffect>
                                    <p:anim calcmode="lin" valueType="num">
                                      <p:cBhvr>
                                        <p:cTn id="51" dur="1000" fill="hold"/>
                                        <p:tgtEl>
                                          <p:spTgt spid="5"/>
                                        </p:tgtEl>
                                        <p:attrNameLst>
                                          <p:attrName>ppt_x</p:attrName>
                                        </p:attrNameLst>
                                      </p:cBhvr>
                                      <p:tavLst>
                                        <p:tav tm="0">
                                          <p:val>
                                            <p:strVal val="#ppt_x"/>
                                          </p:val>
                                        </p:tav>
                                        <p:tav tm="100000">
                                          <p:val>
                                            <p:strVal val="#ppt_x"/>
                                          </p:val>
                                        </p:tav>
                                      </p:tavLst>
                                    </p:anim>
                                    <p:anim calcmode="lin" valueType="num">
                                      <p:cBhvr>
                                        <p:cTn id="5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 name="Rectangle 1">
            <a:extLst>
              <a:ext uri="{FF2B5EF4-FFF2-40B4-BE49-F238E27FC236}">
                <a16:creationId xmlns:a16="http://schemas.microsoft.com/office/drawing/2014/main" xmlns="" id="{832790C7-2EA0-F14D-BD56-7A1EEF1F0D3F}"/>
              </a:ext>
            </a:extLst>
          </p:cNvPr>
          <p:cNvSpPr/>
          <p:nvPr/>
        </p:nvSpPr>
        <p:spPr>
          <a:xfrm>
            <a:off x="313243" y="329684"/>
            <a:ext cx="4143570" cy="461665"/>
          </a:xfrm>
          <a:prstGeom prst="rect">
            <a:avLst/>
          </a:prstGeom>
        </p:spPr>
        <p:txBody>
          <a:bodyPr wrap="none">
            <a:spAutoFit/>
          </a:bodyPr>
          <a:lstStyle/>
          <a:p>
            <a:r>
              <a:rPr lang="en-IN" sz="2400" b="1" dirty="0">
                <a:solidFill>
                  <a:srgbClr val="0070C0"/>
                </a:solidFill>
                <a:cs typeface="Times New Roman" panose="02020603050405020304" pitchFamily="18" charset="0"/>
              </a:rPr>
              <a:t>Unsupervised Learning and EM</a:t>
            </a:r>
            <a:endParaRPr lang="en-US" sz="2400" dirty="0">
              <a:solidFill>
                <a:srgbClr val="0070C0"/>
              </a:solidFill>
            </a:endParaRPr>
          </a:p>
        </p:txBody>
      </p:sp>
      <p:sp>
        <p:nvSpPr>
          <p:cNvPr id="3" name="TextBox 2">
            <a:extLst>
              <a:ext uri="{FF2B5EF4-FFF2-40B4-BE49-F238E27FC236}">
                <a16:creationId xmlns:a16="http://schemas.microsoft.com/office/drawing/2014/main" xmlns="" id="{33EE695D-FE4E-8844-9859-6AD76EE165BD}"/>
              </a:ext>
            </a:extLst>
          </p:cNvPr>
          <p:cNvSpPr txBox="1"/>
          <p:nvPr/>
        </p:nvSpPr>
        <p:spPr>
          <a:xfrm>
            <a:off x="160021" y="1360170"/>
            <a:ext cx="8481060" cy="5078313"/>
          </a:xfrm>
          <a:prstGeom prst="rect">
            <a:avLst/>
          </a:prstGeom>
          <a:noFill/>
        </p:spPr>
        <p:txBody>
          <a:bodyPr wrap="square" rtlCol="0">
            <a:spAutoFit/>
          </a:bodyPr>
          <a:lstStyle/>
          <a:p>
            <a:pPr marL="285750" indent="-285750" fontAlgn="base">
              <a:buFont typeface="Arial" panose="020B0604020202020204" pitchFamily="34" charset="0"/>
              <a:buChar char="•"/>
            </a:pPr>
            <a:r>
              <a:rPr lang="en-US" sz="2400" dirty="0"/>
              <a:t>A central application of unsupervised learning is in the field of </a:t>
            </a:r>
            <a:r>
              <a:rPr lang="en-US" sz="2400" dirty="0">
                <a:hlinkClick r:id="rId3" tooltip="Density estimation">
                  <a:extLst>
                    <a:ext uri="{A12FA001-AC4F-418D-AE19-62706E023703}">
                      <ahyp:hlinkClr xmlns:ahyp="http://schemas.microsoft.com/office/drawing/2018/hyperlinkcolor" xmlns="" val="tx"/>
                    </a:ext>
                  </a:extLst>
                </a:hlinkClick>
              </a:rPr>
              <a:t>density estimation</a:t>
            </a:r>
            <a:r>
              <a:rPr lang="en-US" dirty="0"/>
              <a:t>.</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sz="2400" dirty="0"/>
              <a:t>We will cover unsupervised learning in Unit 4 some 8 hours from now – but lets understand one of the simplest unsupervised learning algorithm to set the context for expectation maximization</a:t>
            </a:r>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r>
              <a:rPr lang="en-US" sz="2400" dirty="0"/>
              <a:t>K-Means clustering</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endParaRPr lang="en-US" sz="2400" b="1" dirty="0"/>
          </a:p>
          <a:p>
            <a:r>
              <a:rPr lang="en-IN" dirty="0"/>
              <a:t/>
            </a:r>
            <a:br>
              <a:rPr lang="en-IN" dirty="0"/>
            </a:br>
            <a:endParaRPr lang="en-US" dirty="0"/>
          </a:p>
        </p:txBody>
      </p:sp>
      <p:sp>
        <p:nvSpPr>
          <p:cNvPr id="5" name="Rectangle 4">
            <a:extLst>
              <a:ext uri="{FF2B5EF4-FFF2-40B4-BE49-F238E27FC236}">
                <a16:creationId xmlns:a16="http://schemas.microsoft.com/office/drawing/2014/main" xmlns="" id="{FCC8AE3A-4961-4261-A790-0A725D86D406}"/>
              </a:ext>
            </a:extLst>
          </p:cNvPr>
          <p:cNvSpPr/>
          <p:nvPr/>
        </p:nvSpPr>
        <p:spPr>
          <a:xfrm>
            <a:off x="424899" y="2128258"/>
            <a:ext cx="7951304" cy="715620"/>
          </a:xfrm>
          <a:prstGeom prst="rect">
            <a:avLst/>
          </a:prstGeom>
          <a:blipFill dpi="0" rotWithShape="1">
            <a:blip r:embed="rId4">
              <a:alphaModFix amt="10000"/>
            </a:blip>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descr="A close up of text on a white background&#10;&#10;Description automatically generated">
            <a:extLst>
              <a:ext uri="{FF2B5EF4-FFF2-40B4-BE49-F238E27FC236}">
                <a16:creationId xmlns:a16="http://schemas.microsoft.com/office/drawing/2014/main" xmlns="" id="{CC589AF8-350A-47D9-8605-C866D06FFB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46489" y="1895086"/>
            <a:ext cx="3333750" cy="1781175"/>
          </a:xfrm>
          <a:prstGeom prst="rect">
            <a:avLst/>
          </a:prstGeom>
        </p:spPr>
      </p:pic>
      <p:pic>
        <p:nvPicPr>
          <p:cNvPr id="17" name="Picture 16">
            <a:extLst>
              <a:ext uri="{FF2B5EF4-FFF2-40B4-BE49-F238E27FC236}">
                <a16:creationId xmlns:a16="http://schemas.microsoft.com/office/drawing/2014/main" xmlns="" id="{111535B5-2DB2-4868-B9ED-90D82EAD6EAB}"/>
              </a:ext>
            </a:extLst>
          </p:cNvPr>
          <p:cNvPicPr>
            <a:picLocks noChangeAspect="1"/>
          </p:cNvPicPr>
          <p:nvPr/>
        </p:nvPicPr>
        <p:blipFill>
          <a:blip r:embed="rId6"/>
          <a:stretch>
            <a:fillRect/>
          </a:stretch>
        </p:blipFill>
        <p:spPr>
          <a:xfrm>
            <a:off x="875130" y="2169321"/>
            <a:ext cx="7050842" cy="674557"/>
          </a:xfrm>
          <a:prstGeom prst="rect">
            <a:avLst/>
          </a:prstGeom>
        </p:spPr>
      </p:pic>
    </p:spTree>
    <p:extLst>
      <p:ext uri="{BB962C8B-B14F-4D97-AF65-F5344CB8AC3E}">
        <p14:creationId xmlns:p14="http://schemas.microsoft.com/office/powerpoint/2010/main" val="335901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1000"/>
                                        <p:tgtEl>
                                          <p:spTgt spid="3">
                                            <p:txEl>
                                              <p:pRg st="6" end="6"/>
                                            </p:txEl>
                                          </p:spTgt>
                                        </p:tgtEl>
                                      </p:cBhvr>
                                    </p:animEffect>
                                    <p:anim calcmode="lin" valueType="num">
                                      <p:cBhvr>
                                        <p:cTn id="2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25000"/>
          </a:schemeClr>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 name="Rectangle 1">
            <a:extLst>
              <a:ext uri="{FF2B5EF4-FFF2-40B4-BE49-F238E27FC236}">
                <a16:creationId xmlns:a16="http://schemas.microsoft.com/office/drawing/2014/main" xmlns="" id="{832790C7-2EA0-F14D-BD56-7A1EEF1F0D3F}"/>
              </a:ext>
            </a:extLst>
          </p:cNvPr>
          <p:cNvSpPr/>
          <p:nvPr/>
        </p:nvSpPr>
        <p:spPr>
          <a:xfrm>
            <a:off x="313243" y="329684"/>
            <a:ext cx="2660472" cy="461665"/>
          </a:xfrm>
          <a:prstGeom prst="rect">
            <a:avLst/>
          </a:prstGeom>
        </p:spPr>
        <p:txBody>
          <a:bodyPr wrap="none">
            <a:spAutoFit/>
          </a:bodyPr>
          <a:lstStyle/>
          <a:p>
            <a:r>
              <a:rPr lang="en-IN" sz="2400" b="1" dirty="0">
                <a:solidFill>
                  <a:srgbClr val="0070C0"/>
                </a:solidFill>
                <a:cs typeface="Times New Roman" panose="02020603050405020304" pitchFamily="18" charset="0"/>
              </a:rPr>
              <a:t>K-Means Clustering</a:t>
            </a:r>
            <a:endParaRPr lang="en-US" sz="2400" dirty="0">
              <a:solidFill>
                <a:srgbClr val="0070C0"/>
              </a:solidFill>
            </a:endParaRPr>
          </a:p>
        </p:txBody>
      </p:sp>
      <p:sp>
        <p:nvSpPr>
          <p:cNvPr id="4" name="Rectangle 3">
            <a:extLst>
              <a:ext uri="{FF2B5EF4-FFF2-40B4-BE49-F238E27FC236}">
                <a16:creationId xmlns:a16="http://schemas.microsoft.com/office/drawing/2014/main" xmlns="" id="{377308D0-175F-174E-B6D7-D8BB924A85B4}"/>
              </a:ext>
            </a:extLst>
          </p:cNvPr>
          <p:cNvSpPr/>
          <p:nvPr/>
        </p:nvSpPr>
        <p:spPr>
          <a:xfrm>
            <a:off x="407670" y="1835765"/>
            <a:ext cx="9111084" cy="3046988"/>
          </a:xfrm>
          <a:prstGeom prst="rect">
            <a:avLst/>
          </a:prstGeom>
        </p:spPr>
        <p:txBody>
          <a:bodyPr wrap="square">
            <a:spAutoFit/>
          </a:bodyPr>
          <a:lstStyle/>
          <a:p>
            <a:pPr marL="342900" indent="-342900">
              <a:buFont typeface="Arial" panose="020B0604020202020204" pitchFamily="34" charset="0"/>
              <a:buChar char="•"/>
            </a:pPr>
            <a:r>
              <a:rPr lang="en-US" sz="2400" i="1" dirty="0"/>
              <a:t>K</a:t>
            </a:r>
            <a:r>
              <a:rPr lang="en-US" sz="2400" dirty="0"/>
              <a:t>-means clustering is a simple and elegant approach for partitioning a data set into </a:t>
            </a:r>
            <a:r>
              <a:rPr lang="en-US" sz="2400" i="1" dirty="0"/>
              <a:t>K </a:t>
            </a:r>
            <a:r>
              <a:rPr lang="en-US" sz="2400" b="1" dirty="0"/>
              <a:t>distinct, non-overlapping clusters</a:t>
            </a:r>
            <a:r>
              <a:rPr lang="en-US" dirty="0"/>
              <a:t>.</a:t>
            </a:r>
          </a:p>
          <a:p>
            <a:pPr marL="342900" indent="-342900">
              <a:buFont typeface="Arial" panose="020B0604020202020204" pitchFamily="34" charset="0"/>
              <a:buChar char="•"/>
            </a:pPr>
            <a:r>
              <a:rPr lang="en-IN" sz="2400" dirty="0">
                <a:solidFill>
                  <a:srgbClr val="131413"/>
                </a:solidFill>
                <a:latin typeface="QlkvdfBdjqsmMdgnmdVdqtynCMR10"/>
              </a:rPr>
              <a:t>To perform </a:t>
            </a:r>
            <a:r>
              <a:rPr lang="en-IN" sz="2400" i="1" dirty="0">
                <a:solidFill>
                  <a:srgbClr val="131413"/>
                </a:solidFill>
                <a:latin typeface="JrphhsFymrbsWlckhxKstgqtCMMI10"/>
              </a:rPr>
              <a:t>K</a:t>
            </a:r>
            <a:r>
              <a:rPr lang="en-IN" sz="2400" dirty="0">
                <a:solidFill>
                  <a:srgbClr val="131413"/>
                </a:solidFill>
                <a:latin typeface="QlkvdfBdjqsmMdgnmdVdqtynCMR10"/>
              </a:rPr>
              <a:t>-means </a:t>
            </a:r>
            <a:r>
              <a:rPr lang="en-US" sz="2400" dirty="0">
                <a:solidFill>
                  <a:srgbClr val="131413"/>
                </a:solidFill>
                <a:latin typeface="QlkvdfBdjqsmMdgnmdVdqtynCMR10"/>
              </a:rPr>
              <a:t>clustering, we must first specify the desired number of clusters </a:t>
            </a:r>
            <a:r>
              <a:rPr lang="en-US" sz="2400" i="1" dirty="0">
                <a:solidFill>
                  <a:srgbClr val="131413"/>
                </a:solidFill>
                <a:latin typeface="JrphhsFymrbsWlckhxKstgqtCMMI10"/>
              </a:rPr>
              <a:t>K</a:t>
            </a:r>
          </a:p>
          <a:p>
            <a:pPr marL="342900" indent="-342900">
              <a:buFont typeface="Arial" panose="020B0604020202020204" pitchFamily="34" charset="0"/>
              <a:buChar char="•"/>
            </a:pPr>
            <a:r>
              <a:rPr lang="en-US" sz="2400" i="1" dirty="0">
                <a:solidFill>
                  <a:srgbClr val="131413"/>
                </a:solidFill>
                <a:latin typeface="JrphhsFymrbsWlckhxKstgqtCMMI10"/>
              </a:rPr>
              <a:t>K</a:t>
            </a:r>
            <a:r>
              <a:rPr lang="en-US" sz="2400" dirty="0">
                <a:solidFill>
                  <a:srgbClr val="131413"/>
                </a:solidFill>
                <a:latin typeface="QlkvdfBdjqsmMdgnmdVdqtynCMR10"/>
              </a:rPr>
              <a:t>-means algorithm will assign each observation to exactly one of the </a:t>
            </a:r>
            <a:r>
              <a:rPr lang="en-US" sz="2400" i="1" dirty="0">
                <a:solidFill>
                  <a:srgbClr val="131413"/>
                </a:solidFill>
                <a:latin typeface="JrphhsFymrbsWlckhxKstgqtCMMI10"/>
              </a:rPr>
              <a:t>K </a:t>
            </a:r>
            <a:r>
              <a:rPr lang="en-IN" sz="2400" dirty="0">
                <a:solidFill>
                  <a:srgbClr val="131413"/>
                </a:solidFill>
                <a:latin typeface="QlkvdfBdjqsmMdgnmdVdqtynCMR10"/>
              </a:rPr>
              <a:t>clusters</a:t>
            </a:r>
            <a:endParaRPr lang="en-US" sz="2400" dirty="0"/>
          </a:p>
          <a:p>
            <a:pPr marL="342900" indent="-342900">
              <a:buFont typeface="Arial" panose="020B0604020202020204" pitchFamily="34" charset="0"/>
              <a:buChar char="•"/>
            </a:pPr>
            <a:endParaRPr lang="en-US" sz="2400" dirty="0"/>
          </a:p>
          <a:p>
            <a:endParaRPr lang="en-US" sz="2400" dirty="0"/>
          </a:p>
        </p:txBody>
      </p:sp>
      <p:pic>
        <p:nvPicPr>
          <p:cNvPr id="3" name="Picture 2">
            <a:extLst>
              <a:ext uri="{FF2B5EF4-FFF2-40B4-BE49-F238E27FC236}">
                <a16:creationId xmlns:a16="http://schemas.microsoft.com/office/drawing/2014/main" xmlns="" id="{C1AFD175-33AD-4DED-93CC-987449EB62A5}"/>
              </a:ext>
            </a:extLst>
          </p:cNvPr>
          <p:cNvPicPr>
            <a:picLocks noChangeAspect="1"/>
          </p:cNvPicPr>
          <p:nvPr/>
        </p:nvPicPr>
        <p:blipFill>
          <a:blip r:embed="rId3"/>
          <a:stretch>
            <a:fillRect/>
          </a:stretch>
        </p:blipFill>
        <p:spPr>
          <a:xfrm>
            <a:off x="2262419" y="3747541"/>
            <a:ext cx="6029325" cy="2902314"/>
          </a:xfrm>
          <a:prstGeom prst="rect">
            <a:avLst/>
          </a:prstGeom>
          <a:blipFill dpi="0" rotWithShape="1">
            <a:blip r:embed="rId4">
              <a:alphaModFix amt="25000"/>
            </a:blip>
            <a:srcRect/>
            <a:tile tx="0" ty="0" sx="100000" sy="100000" flip="none" algn="tl"/>
          </a:blipFill>
          <a:ln>
            <a:solidFill>
              <a:schemeClr val="accent1">
                <a:shade val="50000"/>
              </a:schemeClr>
            </a:solidFill>
          </a:ln>
        </p:spPr>
      </p:pic>
      <p:pic>
        <p:nvPicPr>
          <p:cNvPr id="7" name="Picture 6" descr="A screenshot of a social media post&#10;&#10;Description automatically generated">
            <a:extLst>
              <a:ext uri="{FF2B5EF4-FFF2-40B4-BE49-F238E27FC236}">
                <a16:creationId xmlns:a16="http://schemas.microsoft.com/office/drawing/2014/main" xmlns="" id="{260B20D3-25F9-40B3-BFA1-E9113CA236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0906" y="1868853"/>
            <a:ext cx="2901094" cy="2381250"/>
          </a:xfrm>
          <a:prstGeom prst="rect">
            <a:avLst/>
          </a:prstGeom>
        </p:spPr>
      </p:pic>
    </p:spTree>
    <p:extLst>
      <p:ext uri="{BB962C8B-B14F-4D97-AF65-F5344CB8AC3E}">
        <p14:creationId xmlns:p14="http://schemas.microsoft.com/office/powerpoint/2010/main" val="141828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 name="Rectangle 1">
            <a:extLst>
              <a:ext uri="{FF2B5EF4-FFF2-40B4-BE49-F238E27FC236}">
                <a16:creationId xmlns:a16="http://schemas.microsoft.com/office/drawing/2014/main" xmlns="" id="{832790C7-2EA0-F14D-BD56-7A1EEF1F0D3F}"/>
              </a:ext>
            </a:extLst>
          </p:cNvPr>
          <p:cNvSpPr/>
          <p:nvPr/>
        </p:nvSpPr>
        <p:spPr>
          <a:xfrm>
            <a:off x="313243" y="329684"/>
            <a:ext cx="2660472" cy="461665"/>
          </a:xfrm>
          <a:prstGeom prst="rect">
            <a:avLst/>
          </a:prstGeom>
        </p:spPr>
        <p:txBody>
          <a:bodyPr wrap="none">
            <a:spAutoFit/>
          </a:bodyPr>
          <a:lstStyle/>
          <a:p>
            <a:r>
              <a:rPr lang="en-IN" sz="2400" b="1" dirty="0">
                <a:solidFill>
                  <a:srgbClr val="0070C0"/>
                </a:solidFill>
                <a:cs typeface="Times New Roman" panose="02020603050405020304" pitchFamily="18" charset="0"/>
              </a:rPr>
              <a:t>K-Means Clustering</a:t>
            </a:r>
            <a:endParaRPr lang="en-US" sz="2400" dirty="0">
              <a:solidFill>
                <a:srgbClr val="0070C0"/>
              </a:solidFill>
            </a:endParaRPr>
          </a:p>
        </p:txBody>
      </p:sp>
      <p:sp>
        <p:nvSpPr>
          <p:cNvPr id="3" name="Rectangle 2">
            <a:extLst>
              <a:ext uri="{FF2B5EF4-FFF2-40B4-BE49-F238E27FC236}">
                <a16:creationId xmlns:a16="http://schemas.microsoft.com/office/drawing/2014/main" xmlns="" id="{02170E60-7128-4361-AA36-A90793F5DD01}"/>
              </a:ext>
            </a:extLst>
          </p:cNvPr>
          <p:cNvSpPr/>
          <p:nvPr/>
        </p:nvSpPr>
        <p:spPr>
          <a:xfrm>
            <a:off x="313242" y="1753131"/>
            <a:ext cx="9220502" cy="3785652"/>
          </a:xfrm>
          <a:prstGeom prst="rect">
            <a:avLst/>
          </a:prstGeom>
        </p:spPr>
        <p:txBody>
          <a:bodyPr wrap="square">
            <a:spAutoFit/>
          </a:bodyPr>
          <a:lstStyle/>
          <a:p>
            <a:r>
              <a:rPr lang="en-US" sz="2400" dirty="0"/>
              <a:t>Let C1, . . ., CK  denote sets containing the indices of the observations in each cluster</a:t>
            </a:r>
          </a:p>
          <a:p>
            <a:endParaRPr lang="en-US" sz="2400" dirty="0"/>
          </a:p>
          <a:p>
            <a:r>
              <a:rPr lang="en-US" sz="2400" dirty="0"/>
              <a:t>They must satisfy 2 properties</a:t>
            </a:r>
          </a:p>
          <a:p>
            <a:endParaRPr lang="en-US" sz="2400" dirty="0"/>
          </a:p>
          <a:p>
            <a:r>
              <a:rPr lang="en-US" sz="2400" dirty="0"/>
              <a:t>1. C1 ∪ C2 ∪ . . . ∪ CK = {1, . . ., n}. In other words, each observation</a:t>
            </a:r>
          </a:p>
          <a:p>
            <a:r>
              <a:rPr lang="en-US" sz="2400" dirty="0"/>
              <a:t>belongs to at least one of the K clusters.</a:t>
            </a:r>
          </a:p>
          <a:p>
            <a:r>
              <a:rPr lang="en-US" sz="2400" dirty="0"/>
              <a:t>2. Ck ∩ Ck’ = ∅ for all k = k’. In other words, the clusters are nonoverlapping: no observation belongs to more than one cluster.</a:t>
            </a:r>
          </a:p>
          <a:p>
            <a:endParaRPr lang="en-IN" sz="2400" dirty="0"/>
          </a:p>
        </p:txBody>
      </p:sp>
    </p:spTree>
    <p:extLst>
      <p:ext uri="{BB962C8B-B14F-4D97-AF65-F5344CB8AC3E}">
        <p14:creationId xmlns:p14="http://schemas.microsoft.com/office/powerpoint/2010/main" val="285391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3" name="Rectangle 2">
            <a:extLst>
              <a:ext uri="{FF2B5EF4-FFF2-40B4-BE49-F238E27FC236}">
                <a16:creationId xmlns:a16="http://schemas.microsoft.com/office/drawing/2014/main" xmlns="" id="{51A25E3A-BDE3-9145-B36A-021E827B16C9}"/>
              </a:ext>
            </a:extLst>
          </p:cNvPr>
          <p:cNvSpPr/>
          <p:nvPr/>
        </p:nvSpPr>
        <p:spPr>
          <a:xfrm>
            <a:off x="278952" y="1363820"/>
            <a:ext cx="8535263" cy="6093976"/>
          </a:xfrm>
          <a:prstGeom prst="rect">
            <a:avLst/>
          </a:prstGeom>
        </p:spPr>
        <p:txBody>
          <a:bodyPr wrap="square">
            <a:spAutoFit/>
          </a:bodyPr>
          <a:lstStyle/>
          <a:p>
            <a:pPr marL="285750" indent="-285750">
              <a:buFont typeface="Arial" panose="020B0604020202020204" pitchFamily="34" charset="0"/>
              <a:buChar char="•"/>
            </a:pPr>
            <a:r>
              <a:rPr lang="en-IN" dirty="0"/>
              <a:t>The </a:t>
            </a:r>
            <a:r>
              <a:rPr lang="en-US" dirty="0"/>
              <a:t>idea behind </a:t>
            </a:r>
            <a:r>
              <a:rPr lang="en-US" i="1" dirty="0"/>
              <a:t>K</a:t>
            </a:r>
            <a:r>
              <a:rPr lang="en-US" dirty="0"/>
              <a:t>-means clustering is that a </a:t>
            </a:r>
            <a:r>
              <a:rPr lang="en-US" i="1" dirty="0"/>
              <a:t>good </a:t>
            </a:r>
            <a:r>
              <a:rPr lang="en-US" dirty="0"/>
              <a:t>clustering is one for which the </a:t>
            </a:r>
            <a:r>
              <a:rPr lang="en-US" i="1" dirty="0"/>
              <a:t>within-cluster variation </a:t>
            </a:r>
            <a:r>
              <a:rPr lang="en-US" dirty="0"/>
              <a:t>is as small as possible.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The within-cluster variation </a:t>
            </a:r>
            <a:r>
              <a:rPr lang="en-US" dirty="0"/>
              <a:t>for cluster </a:t>
            </a:r>
            <a:r>
              <a:rPr lang="en-US" i="1" dirty="0"/>
              <a:t>Ck </a:t>
            </a:r>
            <a:r>
              <a:rPr lang="en-US" dirty="0"/>
              <a:t>is a measure </a:t>
            </a:r>
            <a:r>
              <a:rPr lang="en-US" i="1" dirty="0"/>
              <a:t>W</a:t>
            </a:r>
            <a:r>
              <a:rPr lang="en-US" dirty="0"/>
              <a:t>(</a:t>
            </a:r>
            <a:r>
              <a:rPr lang="en-US" i="1" dirty="0"/>
              <a:t>Ck</a:t>
            </a:r>
            <a:r>
              <a:rPr lang="en-US" dirty="0"/>
              <a:t>) of the amount by which the observations within a cluster differ from each other.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words, this formula says that we want to partition the observations into </a:t>
            </a:r>
            <a:r>
              <a:rPr lang="en-US" i="1" dirty="0"/>
              <a:t>K </a:t>
            </a:r>
            <a:r>
              <a:rPr lang="en-US" dirty="0"/>
              <a:t>clusters such that the total within-cluster variation, summed over all </a:t>
            </a:r>
            <a:r>
              <a:rPr lang="en-US" i="1" dirty="0"/>
              <a:t>K </a:t>
            </a:r>
            <a:r>
              <a:rPr lang="en-US" dirty="0"/>
              <a:t>clusters, is as small as possible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intra-cluster distance is measured using the Euclidian distance between pair wise instances in the cluster</a:t>
            </a:r>
          </a:p>
          <a:p>
            <a:endParaRPr lang="en-US" dirty="0"/>
          </a:p>
          <a:p>
            <a:endParaRPr lang="en-US" dirty="0"/>
          </a:p>
          <a:p>
            <a:endParaRPr lang="en-US" dirty="0"/>
          </a:p>
          <a:p>
            <a:endParaRPr lang="en-US" sz="2400" dirty="0"/>
          </a:p>
          <a:p>
            <a:endParaRPr lang="en-US" sz="2400" dirty="0"/>
          </a:p>
        </p:txBody>
      </p:sp>
      <p:sp>
        <p:nvSpPr>
          <p:cNvPr id="4" name="Rectangle 3">
            <a:extLst>
              <a:ext uri="{FF2B5EF4-FFF2-40B4-BE49-F238E27FC236}">
                <a16:creationId xmlns:a16="http://schemas.microsoft.com/office/drawing/2014/main" xmlns="" id="{732550B4-7F39-A94B-9B81-2584E615E37F}"/>
              </a:ext>
            </a:extLst>
          </p:cNvPr>
          <p:cNvSpPr/>
          <p:nvPr/>
        </p:nvSpPr>
        <p:spPr>
          <a:xfrm>
            <a:off x="278953" y="409694"/>
            <a:ext cx="3897605" cy="646331"/>
          </a:xfrm>
          <a:prstGeom prst="rect">
            <a:avLst/>
          </a:prstGeom>
        </p:spPr>
        <p:txBody>
          <a:bodyPr wrap="none">
            <a:spAutoFit/>
          </a:bodyPr>
          <a:lstStyle/>
          <a:p>
            <a:r>
              <a:rPr lang="en-IN" sz="3600" b="1" dirty="0">
                <a:solidFill>
                  <a:srgbClr val="0070C0"/>
                </a:solidFill>
                <a:cs typeface="Times New Roman" panose="02020603050405020304" pitchFamily="18" charset="0"/>
              </a:rPr>
              <a:t>K-Means Clustering</a:t>
            </a:r>
            <a:endParaRPr lang="en-US" sz="3600" dirty="0">
              <a:solidFill>
                <a:srgbClr val="0070C0"/>
              </a:solidFill>
            </a:endParaRPr>
          </a:p>
        </p:txBody>
      </p:sp>
      <p:pic>
        <p:nvPicPr>
          <p:cNvPr id="2" name="Picture 1">
            <a:extLst>
              <a:ext uri="{FF2B5EF4-FFF2-40B4-BE49-F238E27FC236}">
                <a16:creationId xmlns:a16="http://schemas.microsoft.com/office/drawing/2014/main" xmlns="" id="{B003C9FC-B7B7-4E36-A970-6EAF6CB7351E}"/>
              </a:ext>
            </a:extLst>
          </p:cNvPr>
          <p:cNvPicPr>
            <a:picLocks noChangeAspect="1"/>
          </p:cNvPicPr>
          <p:nvPr/>
        </p:nvPicPr>
        <p:blipFill>
          <a:blip r:embed="rId3"/>
          <a:stretch>
            <a:fillRect/>
          </a:stretch>
        </p:blipFill>
        <p:spPr>
          <a:xfrm>
            <a:off x="3338668" y="2968053"/>
            <a:ext cx="2897240" cy="1004340"/>
          </a:xfrm>
          <a:prstGeom prst="rect">
            <a:avLst/>
          </a:prstGeom>
        </p:spPr>
      </p:pic>
      <p:pic>
        <p:nvPicPr>
          <p:cNvPr id="5" name="Picture 4">
            <a:extLst>
              <a:ext uri="{FF2B5EF4-FFF2-40B4-BE49-F238E27FC236}">
                <a16:creationId xmlns:a16="http://schemas.microsoft.com/office/drawing/2014/main" xmlns="" id="{5E96569E-7CB4-42EE-B3C2-5473E39AE719}"/>
              </a:ext>
            </a:extLst>
          </p:cNvPr>
          <p:cNvPicPr>
            <a:picLocks noChangeAspect="1"/>
          </p:cNvPicPr>
          <p:nvPr/>
        </p:nvPicPr>
        <p:blipFill>
          <a:blip r:embed="rId4"/>
          <a:stretch>
            <a:fillRect/>
          </a:stretch>
        </p:blipFill>
        <p:spPr>
          <a:xfrm>
            <a:off x="3234713" y="5443967"/>
            <a:ext cx="4335320" cy="1004340"/>
          </a:xfrm>
          <a:prstGeom prst="rect">
            <a:avLst/>
          </a:prstGeom>
        </p:spPr>
      </p:pic>
      <p:pic>
        <p:nvPicPr>
          <p:cNvPr id="7" name="Picture 6">
            <a:extLst>
              <a:ext uri="{FF2B5EF4-FFF2-40B4-BE49-F238E27FC236}">
                <a16:creationId xmlns:a16="http://schemas.microsoft.com/office/drawing/2014/main" xmlns="" id="{CB40B65F-1D9D-4A8D-A485-89330944FAEB}"/>
              </a:ext>
            </a:extLst>
          </p:cNvPr>
          <p:cNvPicPr>
            <a:picLocks noChangeAspect="1"/>
          </p:cNvPicPr>
          <p:nvPr/>
        </p:nvPicPr>
        <p:blipFill>
          <a:blip r:embed="rId5"/>
          <a:stretch>
            <a:fillRect/>
          </a:stretch>
        </p:blipFill>
        <p:spPr>
          <a:xfrm>
            <a:off x="8892606" y="2438868"/>
            <a:ext cx="2981325" cy="1533525"/>
          </a:xfrm>
          <a:prstGeom prst="rect">
            <a:avLst/>
          </a:prstGeom>
          <a:scene3d>
            <a:camera prst="orthographicFront"/>
            <a:lightRig rig="threePt" dir="t"/>
          </a:scene3d>
          <a:sp3d extrusionH="76200" prstMaterial="dkEdge">
            <a:extrusionClr>
              <a:schemeClr val="accent1">
                <a:lumMod val="40000"/>
                <a:lumOff val="60000"/>
              </a:schemeClr>
            </a:extrusionClr>
          </a:sp3d>
        </p:spPr>
      </p:pic>
    </p:spTree>
    <p:extLst>
      <p:ext uri="{BB962C8B-B14F-4D97-AF65-F5344CB8AC3E}">
        <p14:creationId xmlns:p14="http://schemas.microsoft.com/office/powerpoint/2010/main" val="77156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1000"/>
                                        <p:tgtEl>
                                          <p:spTgt spid="3">
                                            <p:txEl>
                                              <p:pRg st="10" end="10"/>
                                            </p:txEl>
                                          </p:spTgt>
                                        </p:tgtEl>
                                      </p:cBhvr>
                                    </p:animEffect>
                                    <p:anim calcmode="lin" valueType="num">
                                      <p:cBhvr>
                                        <p:cTn id="2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3" name="Rectangle 2">
            <a:extLst>
              <a:ext uri="{FF2B5EF4-FFF2-40B4-BE49-F238E27FC236}">
                <a16:creationId xmlns:a16="http://schemas.microsoft.com/office/drawing/2014/main" xmlns="" id="{51A25E3A-BDE3-9145-B36A-021E827B16C9}"/>
              </a:ext>
            </a:extLst>
          </p:cNvPr>
          <p:cNvSpPr/>
          <p:nvPr/>
        </p:nvSpPr>
        <p:spPr>
          <a:xfrm>
            <a:off x="270509" y="1408837"/>
            <a:ext cx="9522847" cy="4524315"/>
          </a:xfrm>
          <a:prstGeom prst="rect">
            <a:avLst/>
          </a:prstGeom>
        </p:spPr>
        <p:txBody>
          <a:bodyPr wrap="square">
            <a:spAutoFit/>
          </a:bodyPr>
          <a:lstStyle/>
          <a:p>
            <a:pPr marL="285750" indent="-285750" fontAlgn="base">
              <a:buFont typeface="Arial" panose="020B0604020202020204" pitchFamily="34" charset="0"/>
              <a:buChar char="•"/>
            </a:pPr>
            <a:r>
              <a:rPr lang="en-US" sz="2400" dirty="0"/>
              <a:t>The E-step is assigning the data points to the closest cluster. </a:t>
            </a:r>
          </a:p>
          <a:p>
            <a:pPr marL="285750" indent="-285750" fontAlgn="base">
              <a:buFont typeface="Arial" panose="020B0604020202020204" pitchFamily="34" charset="0"/>
              <a:buChar char="•"/>
            </a:pPr>
            <a:r>
              <a:rPr lang="en-US" sz="2400" dirty="0"/>
              <a:t>The M-step is computing the centroid of each cluster.</a:t>
            </a:r>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r>
              <a:rPr lang="en-IN" sz="2400" dirty="0"/>
              <a:t>Lets prove that convergence is guaranteed</a:t>
            </a:r>
          </a:p>
          <a:p>
            <a:pPr marL="285750" indent="-285750" fontAlgn="base">
              <a:buFont typeface="Arial" panose="020B0604020202020204" pitchFamily="34" charset="0"/>
              <a:buChar char="•"/>
            </a:pPr>
            <a:r>
              <a:rPr lang="en-IN" sz="2400" b="1" dirty="0"/>
              <a:t>E-Step</a:t>
            </a:r>
          </a:p>
          <a:p>
            <a:pPr marL="285750" indent="-285750" fontAlgn="base">
              <a:buFont typeface="Arial" panose="020B0604020202020204" pitchFamily="34" charset="0"/>
              <a:buChar char="•"/>
            </a:pPr>
            <a:r>
              <a:rPr lang="en-US" sz="2400" dirty="0"/>
              <a:t>where </a:t>
            </a:r>
            <a:r>
              <a:rPr lang="en-US" sz="2400" dirty="0" err="1"/>
              <a:t>wik</a:t>
            </a:r>
            <a:r>
              <a:rPr lang="en-US" sz="2400" dirty="0"/>
              <a:t>=1 for data point xi if it belongs to cluster k; otherwise, </a:t>
            </a:r>
            <a:r>
              <a:rPr lang="en-US" sz="2400" dirty="0" err="1"/>
              <a:t>wik</a:t>
            </a:r>
            <a:r>
              <a:rPr lang="en-US" sz="2400" dirty="0"/>
              <a:t>=0</a:t>
            </a:r>
            <a:endParaRPr lang="en-IN" sz="2400" dirty="0"/>
          </a:p>
          <a:p>
            <a:pPr marL="285750" indent="-285750" fontAlgn="base">
              <a:buFont typeface="Arial" panose="020B0604020202020204" pitchFamily="34" charset="0"/>
              <a:buChar char="•"/>
            </a:pPr>
            <a:endParaRPr lang="en-IN" sz="2400" dirty="0"/>
          </a:p>
          <a:p>
            <a:pPr marL="285750" indent="-285750" fontAlgn="base">
              <a:buFont typeface="Arial" panose="020B0604020202020204" pitchFamily="34" charset="0"/>
              <a:buChar char="•"/>
            </a:pPr>
            <a:endParaRPr lang="en-IN" sz="2400" dirty="0"/>
          </a:p>
          <a:p>
            <a:pPr marL="285750" indent="-285750" fontAlgn="base">
              <a:buFont typeface="Arial" panose="020B0604020202020204" pitchFamily="34" charset="0"/>
              <a:buChar char="•"/>
            </a:pPr>
            <a:endParaRPr lang="en-IN" sz="2400" dirty="0"/>
          </a:p>
          <a:p>
            <a:pPr marL="285750" indent="-285750" fontAlgn="base">
              <a:buFont typeface="Arial" panose="020B0604020202020204" pitchFamily="34" charset="0"/>
              <a:buChar char="•"/>
            </a:pPr>
            <a:r>
              <a:rPr lang="en-IN" sz="2400" b="1" dirty="0"/>
              <a:t>M-Step</a:t>
            </a:r>
          </a:p>
          <a:p>
            <a:pPr marL="285750" indent="-285750" fontAlgn="base">
              <a:buFont typeface="Arial" panose="020B0604020202020204" pitchFamily="34" charset="0"/>
              <a:buChar char="•"/>
            </a:pPr>
            <a:endParaRPr lang="en-IN" sz="2400" dirty="0"/>
          </a:p>
          <a:p>
            <a:pPr marL="285750" indent="-285750" fontAlgn="base">
              <a:buFont typeface="Arial" panose="020B0604020202020204" pitchFamily="34" charset="0"/>
              <a:buChar char="•"/>
            </a:pPr>
            <a:endParaRPr lang="en-IN" sz="2400" dirty="0"/>
          </a:p>
        </p:txBody>
      </p:sp>
      <p:sp>
        <p:nvSpPr>
          <p:cNvPr id="4" name="Rectangle 3">
            <a:extLst>
              <a:ext uri="{FF2B5EF4-FFF2-40B4-BE49-F238E27FC236}">
                <a16:creationId xmlns:a16="http://schemas.microsoft.com/office/drawing/2014/main" xmlns="" id="{732550B4-7F39-A94B-9B81-2584E615E37F}"/>
              </a:ext>
            </a:extLst>
          </p:cNvPr>
          <p:cNvSpPr/>
          <p:nvPr/>
        </p:nvSpPr>
        <p:spPr>
          <a:xfrm>
            <a:off x="278953" y="409694"/>
            <a:ext cx="7456721" cy="646331"/>
          </a:xfrm>
          <a:prstGeom prst="rect">
            <a:avLst/>
          </a:prstGeom>
        </p:spPr>
        <p:txBody>
          <a:bodyPr wrap="none">
            <a:spAutoFit/>
          </a:bodyPr>
          <a:lstStyle/>
          <a:p>
            <a:r>
              <a:rPr lang="en-IN" sz="3600" b="1" dirty="0">
                <a:solidFill>
                  <a:srgbClr val="0070C0"/>
                </a:solidFill>
                <a:cs typeface="Times New Roman" panose="02020603050405020304" pitchFamily="18" charset="0"/>
              </a:rPr>
              <a:t>Expectation Maximization of K-Means</a:t>
            </a:r>
            <a:endParaRPr lang="en-US" sz="3600" dirty="0">
              <a:solidFill>
                <a:srgbClr val="0070C0"/>
              </a:solidFill>
            </a:endParaRPr>
          </a:p>
        </p:txBody>
      </p:sp>
      <p:pic>
        <p:nvPicPr>
          <p:cNvPr id="2" name="Picture 1">
            <a:extLst>
              <a:ext uri="{FF2B5EF4-FFF2-40B4-BE49-F238E27FC236}">
                <a16:creationId xmlns:a16="http://schemas.microsoft.com/office/drawing/2014/main" xmlns="" id="{953634A0-EFB6-42F8-AB3C-43682FA33212}"/>
              </a:ext>
            </a:extLst>
          </p:cNvPr>
          <p:cNvPicPr>
            <a:picLocks noChangeAspect="1"/>
          </p:cNvPicPr>
          <p:nvPr/>
        </p:nvPicPr>
        <p:blipFill>
          <a:blip r:embed="rId3"/>
          <a:stretch>
            <a:fillRect/>
          </a:stretch>
        </p:blipFill>
        <p:spPr>
          <a:xfrm>
            <a:off x="2811946" y="3602526"/>
            <a:ext cx="5219700" cy="1938992"/>
          </a:xfrm>
          <a:prstGeom prst="rect">
            <a:avLst/>
          </a:prstGeom>
        </p:spPr>
      </p:pic>
      <p:pic>
        <p:nvPicPr>
          <p:cNvPr id="5" name="Picture 4">
            <a:extLst>
              <a:ext uri="{FF2B5EF4-FFF2-40B4-BE49-F238E27FC236}">
                <a16:creationId xmlns:a16="http://schemas.microsoft.com/office/drawing/2014/main" xmlns="" id="{F4E3D3BA-5465-4170-B09B-3190D8057ED7}"/>
              </a:ext>
            </a:extLst>
          </p:cNvPr>
          <p:cNvPicPr>
            <a:picLocks noChangeAspect="1"/>
          </p:cNvPicPr>
          <p:nvPr/>
        </p:nvPicPr>
        <p:blipFill>
          <a:blip r:embed="rId4"/>
          <a:stretch>
            <a:fillRect/>
          </a:stretch>
        </p:blipFill>
        <p:spPr>
          <a:xfrm>
            <a:off x="1683026" y="5356831"/>
            <a:ext cx="7235687" cy="1401778"/>
          </a:xfrm>
          <a:prstGeom prst="rect">
            <a:avLst/>
          </a:prstGeom>
        </p:spPr>
      </p:pic>
      <p:pic>
        <p:nvPicPr>
          <p:cNvPr id="7" name="Picture 6">
            <a:extLst>
              <a:ext uri="{FF2B5EF4-FFF2-40B4-BE49-F238E27FC236}">
                <a16:creationId xmlns:a16="http://schemas.microsoft.com/office/drawing/2014/main" xmlns="" id="{0AD64E0C-F408-4546-B101-3B55F447A0D3}"/>
              </a:ext>
            </a:extLst>
          </p:cNvPr>
          <p:cNvPicPr>
            <a:picLocks noChangeAspect="1"/>
          </p:cNvPicPr>
          <p:nvPr/>
        </p:nvPicPr>
        <p:blipFill>
          <a:blip r:embed="rId5"/>
          <a:stretch>
            <a:fillRect/>
          </a:stretch>
        </p:blipFill>
        <p:spPr>
          <a:xfrm>
            <a:off x="7009571" y="2106354"/>
            <a:ext cx="4480064" cy="1056788"/>
          </a:xfrm>
          <a:prstGeom prst="rect">
            <a:avLst/>
          </a:prstGeom>
        </p:spPr>
      </p:pic>
      <p:sp>
        <p:nvSpPr>
          <p:cNvPr id="9" name="Rectangle 8">
            <a:extLst>
              <a:ext uri="{FF2B5EF4-FFF2-40B4-BE49-F238E27FC236}">
                <a16:creationId xmlns:a16="http://schemas.microsoft.com/office/drawing/2014/main" xmlns="" id="{D736BA14-8843-4EF5-B589-4151071D1BA6}"/>
              </a:ext>
            </a:extLst>
          </p:cNvPr>
          <p:cNvSpPr/>
          <p:nvPr/>
        </p:nvSpPr>
        <p:spPr>
          <a:xfrm>
            <a:off x="7009571" y="2097465"/>
            <a:ext cx="4452730" cy="1143125"/>
          </a:xfrm>
          <a:prstGeom prst="rect">
            <a:avLst/>
          </a:prstGeom>
          <a:blipFill>
            <a:blip r:embed="rId6">
              <a:alphaModFix amt="25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xmlns="" id="{AEEA410E-0249-4D85-A0CD-3E00A48370B4}"/>
              </a:ext>
            </a:extLst>
          </p:cNvPr>
          <p:cNvSpPr/>
          <p:nvPr/>
        </p:nvSpPr>
        <p:spPr>
          <a:xfrm>
            <a:off x="2261454" y="3790127"/>
            <a:ext cx="5608505" cy="1549329"/>
          </a:xfrm>
          <a:prstGeom prst="rect">
            <a:avLst/>
          </a:prstGeom>
          <a:blipFill>
            <a:blip r:embed="rId6">
              <a:alphaModFix amt="25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xmlns="" id="{A7F4C02B-DE1C-4AB6-9932-8694FDD18E74}"/>
              </a:ext>
            </a:extLst>
          </p:cNvPr>
          <p:cNvSpPr/>
          <p:nvPr/>
        </p:nvSpPr>
        <p:spPr>
          <a:xfrm>
            <a:off x="1261241" y="5477343"/>
            <a:ext cx="6608718" cy="1309446"/>
          </a:xfrm>
          <a:prstGeom prst="rect">
            <a:avLst/>
          </a:prstGeom>
          <a:blipFill>
            <a:blip r:embed="rId6">
              <a:alphaModFix amt="25000"/>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7939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anim calcmode="lin" valueType="num">
                                      <p:cBhvr>
                                        <p:cTn id="39" dur="1000" fill="hold"/>
                                        <p:tgtEl>
                                          <p:spTgt spid="10"/>
                                        </p:tgtEl>
                                        <p:attrNameLst>
                                          <p:attrName>ppt_x</p:attrName>
                                        </p:attrNameLst>
                                      </p:cBhvr>
                                      <p:tavLst>
                                        <p:tav tm="0">
                                          <p:val>
                                            <p:strVal val="#ppt_x"/>
                                          </p:val>
                                        </p:tav>
                                        <p:tav tm="100000">
                                          <p:val>
                                            <p:strVal val="#ppt_x"/>
                                          </p:val>
                                        </p:tav>
                                      </p:tavLst>
                                    </p:anim>
                                    <p:anim calcmode="lin" valueType="num">
                                      <p:cBhvr>
                                        <p:cTn id="4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1000"/>
                                        <p:tgtEl>
                                          <p:spTgt spid="11"/>
                                        </p:tgtEl>
                                      </p:cBhvr>
                                    </p:animEffect>
                                    <p:anim calcmode="lin" valueType="num">
                                      <p:cBhvr>
                                        <p:cTn id="46" dur="1000" fill="hold"/>
                                        <p:tgtEl>
                                          <p:spTgt spid="11"/>
                                        </p:tgtEl>
                                        <p:attrNameLst>
                                          <p:attrName>ppt_x</p:attrName>
                                        </p:attrNameLst>
                                      </p:cBhvr>
                                      <p:tavLst>
                                        <p:tav tm="0">
                                          <p:val>
                                            <p:strVal val="#ppt_x"/>
                                          </p:val>
                                        </p:tav>
                                        <p:tav tm="100000">
                                          <p:val>
                                            <p:strVal val="#ppt_x"/>
                                          </p:val>
                                        </p:tav>
                                      </p:tavLst>
                                    </p:anim>
                                    <p:anim calcmode="lin" valueType="num">
                                      <p:cBhvr>
                                        <p:cTn id="4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fade">
                                      <p:cBhvr>
                                        <p:cTn id="52" dur="1000"/>
                                        <p:tgtEl>
                                          <p:spTgt spid="2"/>
                                        </p:tgtEl>
                                      </p:cBhvr>
                                    </p:animEffect>
                                    <p:anim calcmode="lin" valueType="num">
                                      <p:cBhvr>
                                        <p:cTn id="53" dur="1000" fill="hold"/>
                                        <p:tgtEl>
                                          <p:spTgt spid="2"/>
                                        </p:tgtEl>
                                        <p:attrNameLst>
                                          <p:attrName>ppt_x</p:attrName>
                                        </p:attrNameLst>
                                      </p:cBhvr>
                                      <p:tavLst>
                                        <p:tav tm="0">
                                          <p:val>
                                            <p:strVal val="#ppt_x"/>
                                          </p:val>
                                        </p:tav>
                                        <p:tav tm="100000">
                                          <p:val>
                                            <p:strVal val="#ppt_x"/>
                                          </p:val>
                                        </p:tav>
                                      </p:tavLst>
                                    </p:anim>
                                    <p:anim calcmode="lin" valueType="num">
                                      <p:cBhvr>
                                        <p:cTn id="5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1000"/>
                                        <p:tgtEl>
                                          <p:spTgt spid="5"/>
                                        </p:tgtEl>
                                      </p:cBhvr>
                                    </p:animEffect>
                                    <p:anim calcmode="lin" valueType="num">
                                      <p:cBhvr>
                                        <p:cTn id="60" dur="1000" fill="hold"/>
                                        <p:tgtEl>
                                          <p:spTgt spid="5"/>
                                        </p:tgtEl>
                                        <p:attrNameLst>
                                          <p:attrName>ppt_x</p:attrName>
                                        </p:attrNameLst>
                                      </p:cBhvr>
                                      <p:tavLst>
                                        <p:tav tm="0">
                                          <p:val>
                                            <p:strVal val="#ppt_x"/>
                                          </p:val>
                                        </p:tav>
                                        <p:tav tm="100000">
                                          <p:val>
                                            <p:strVal val="#ppt_x"/>
                                          </p:val>
                                        </p:tav>
                                      </p:tavLst>
                                    </p:anim>
                                    <p:anim calcmode="lin" valueType="num">
                                      <p:cBhvr>
                                        <p:cTn id="6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5731</TotalTime>
  <Words>589</Words>
  <Application>Microsoft Office PowerPoint</Application>
  <PresentationFormat>Widescreen</PresentationFormat>
  <Paragraphs>103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JrphhsFymrbsWlckhxKstgqtCMMI10</vt:lpstr>
      <vt:lpstr>QlkvdfBdjqsmMdgnmdVdqtynCMR10</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Windows User</cp:lastModifiedBy>
  <cp:revision>258</cp:revision>
  <dcterms:created xsi:type="dcterms:W3CDTF">2019-05-30T23:14:36Z</dcterms:created>
  <dcterms:modified xsi:type="dcterms:W3CDTF">2020-10-15T05:51:50Z</dcterms:modified>
</cp:coreProperties>
</file>