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comments/comment19.xml" ContentType="application/vnd.openxmlformats-officedocument.presentationml.comment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omments/comment8.xml" ContentType="application/vnd.openxmlformats-officedocument.presentationml.comments+xml"/>
  <Override PartName="/ppt/comments/comment17.xml" ContentType="application/vnd.openxmlformats-officedocument.presentationml.comment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Default Extension="vml" ContentType="application/vnd.openxmlformats-officedocument.vmlDrawing"/>
  <Override PartName="/ppt/comments/comment2.xml" ContentType="application/vnd.openxmlformats-officedocument.presentationml.comments+xml"/>
  <Override PartName="/ppt/comments/comment10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comments/comment9.xml" ContentType="application/vnd.openxmlformats-officedocument.presentationml.comments+xml"/>
  <Override PartName="/ppt/comments/comment18.xml" ContentType="application/vnd.openxmlformats-officedocument.presentationml.comment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comments/comment7.xml" ContentType="application/vnd.openxmlformats-officedocument.presentationml.comments+xml"/>
  <Override PartName="/ppt/comments/comment16.xml" ContentType="application/vnd.openxmlformats-officedocument.presentationml.comments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7" r:id="rId3"/>
    <p:sldId id="290" r:id="rId4"/>
    <p:sldId id="291" r:id="rId5"/>
    <p:sldId id="292" r:id="rId6"/>
    <p:sldId id="272" r:id="rId7"/>
    <p:sldId id="273" r:id="rId8"/>
    <p:sldId id="275" r:id="rId9"/>
    <p:sldId id="288" r:id="rId10"/>
    <p:sldId id="289" r:id="rId11"/>
    <p:sldId id="279" r:id="rId12"/>
    <p:sldId id="280" r:id="rId13"/>
    <p:sldId id="309" r:id="rId14"/>
    <p:sldId id="310" r:id="rId15"/>
    <p:sldId id="296" r:id="rId16"/>
    <p:sldId id="297" r:id="rId17"/>
    <p:sldId id="298" r:id="rId18"/>
    <p:sldId id="299" r:id="rId19"/>
    <p:sldId id="303" r:id="rId20"/>
    <p:sldId id="304" r:id="rId21"/>
    <p:sldId id="305" r:id="rId22"/>
    <p:sldId id="31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2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66"/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3" autoAdjust="0"/>
    <p:restoredTop sz="94660"/>
  </p:normalViewPr>
  <p:slideViewPr>
    <p:cSldViewPr snapToGrid="0">
      <p:cViewPr varScale="1">
        <p:scale>
          <a:sx n="72" d="100"/>
          <a:sy n="72" d="100"/>
        </p:scale>
        <p:origin x="-102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4:17.085" idx="6">
    <p:pos x="16" y="394"/>
    <p:text>This is the normal slide to insert text, videos, etc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4:17.085" idx="2">
    <p:pos x="16" y="394"/>
    <p:text>This is the normal slide to insert text, videos, etc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4:17.085" idx="22">
    <p:pos x="16" y="394"/>
    <p:text>This is the normal slide to insert text, videos, etc</p:tex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4:17.085" idx="23">
    <p:pos x="16" y="394"/>
    <p:text>This is the normal slide to insert text, videos, etc</p:tex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4:17.085" idx="9">
    <p:pos x="16" y="394"/>
    <p:text>This is the normal slide to insert text, videos, etc</p:tex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4:17.085" idx="10">
    <p:pos x="16" y="394"/>
    <p:text>This is the normal slide to insert text, videos, etc</p:tex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4:17.085" idx="11">
    <p:pos x="16" y="394"/>
    <p:text>This is the normal slide to insert text, videos, etc</p:tex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4:17.085" idx="12">
    <p:pos x="16" y="394"/>
    <p:text>This is the normal slide to insert text, videos, etc</p:tex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4:17.085" idx="16">
    <p:pos x="16" y="394"/>
    <p:text>This is the normal slide to insert text, videos, etc</p:tex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4:17.085" idx="17">
    <p:pos x="16" y="394"/>
    <p:text>This is the normal slide to insert text, videos, etc</p:tex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4:17.085" idx="18">
    <p:pos x="16" y="394"/>
    <p:text>This is the normal slide to insert text, videos, etc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4:17.085" idx="7">
    <p:pos x="16" y="394"/>
    <p:text>This is the normal slide to insert text, videos, etc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4:17.085" idx="8">
    <p:pos x="16" y="394"/>
    <p:text>This is the normal slide to insert text, videos, etc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4:17.085" idx="2">
    <p:pos x="16" y="394"/>
    <p:text>This is the normal slide to insert text, videos, etc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4:17.085" idx="2">
    <p:pos x="16" y="394"/>
    <p:text>This is the normal slide to insert text, videos, etc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4:17.085" idx="2">
    <p:pos x="16" y="394"/>
    <p:text>This is the normal slide to insert text, videos, etc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4:17.085" idx="4">
    <p:pos x="16" y="394"/>
    <p:text>This is the normal slide to insert text, videos, etc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4:17.085" idx="5">
    <p:pos x="16" y="394"/>
    <p:text>This is the normal slide to insert text, videos, etc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4:17.085" idx="2">
    <p:pos x="16" y="394"/>
    <p:text>This is the normal slide to insert text, videos, etc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14-10-2020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14-10-2020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14-10-2020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14-10-2020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comments" Target="../comments/commen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comments" Target="../comments/commen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comments" Target="../comments/commen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comments" Target="../comments/commen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comments" Target="../comments/commen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comments" Target="../comments/commen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comments" Target="../comments/comment15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comments" Target="../comments/commen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comments" Target="../comments/commen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comments" Target="../comments/commen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comments" Target="../comments/commen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comments" Target="../comments/commen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comments" Target="../comments/commen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180275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Dr. Arti Arya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</a:t>
            </a:r>
            <a:endParaRPr lang="en-IN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BADD599C-3DA0-4168-B5D7-CBDB66079CEF}"/>
              </a:ext>
            </a:extLst>
          </p:cNvPr>
          <p:cNvSpPr/>
          <p:nvPr/>
        </p:nvSpPr>
        <p:spPr>
          <a:xfrm>
            <a:off x="4300315" y="4342706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artiarya@pes.edu</a:t>
            </a:r>
            <a:endParaRPr lang="en-IN" sz="24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46040864-BC64-4159-9807-E1A78B623F44}"/>
              </a:ext>
            </a:extLst>
          </p:cNvPr>
          <p:cNvSpPr/>
          <p:nvPr/>
        </p:nvSpPr>
        <p:spPr>
          <a:xfrm>
            <a:off x="4300315" y="486598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+080-66186629 Extn 6629 </a:t>
            </a:r>
            <a:endParaRPr lang="en-IN" sz="2000" dirty="0"/>
          </a:p>
        </p:txBody>
      </p:sp>
      <p:grpSp>
        <p:nvGrpSpPr>
          <p:cNvPr id="3" name="Group 22">
            <a:extLst>
              <a:ext uri="{FF2B5EF4-FFF2-40B4-BE49-F238E27FC236}">
                <a16:creationId xmlns=""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201740" y="1908312"/>
            <a:ext cx="74972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accent2">
                    <a:lumMod val="75000"/>
                  </a:schemeClr>
                </a:solidFill>
              </a:rPr>
              <a:t>Machine </a:t>
            </a:r>
            <a:r>
              <a:rPr lang="en-IN" sz="3200" b="1" dirty="0" smtClean="0">
                <a:solidFill>
                  <a:schemeClr val="accent2">
                    <a:lumMod val="75000"/>
                  </a:schemeClr>
                </a:solidFill>
              </a:rPr>
              <a:t>Intelligence</a:t>
            </a:r>
            <a:endParaRPr lang="en-IN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3200" b="1" dirty="0" smtClean="0">
                <a:solidFill>
                  <a:srgbClr val="002060"/>
                </a:solidFill>
              </a:rPr>
              <a:t>Computational Learning</a:t>
            </a:r>
            <a:endParaRPr lang="en-IN" sz="3200" b="1" dirty="0">
              <a:solidFill>
                <a:srgbClr val="002060"/>
              </a:solidFill>
            </a:endParaRP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FD41F74D-D93A-CA4D-927A-0CDA34B809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356" y="456801"/>
            <a:ext cx="933598" cy="13989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DBDD13B-D9D2-8F4D-9849-559BE21C63BC}"/>
              </a:ext>
            </a:extLst>
          </p:cNvPr>
          <p:cNvSpPr txBox="1"/>
          <p:nvPr/>
        </p:nvSpPr>
        <p:spPr>
          <a:xfrm>
            <a:off x="7494814" y="50618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7484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261683"/>
            <a:ext cx="8333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IN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True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Error of a Hypothesis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034557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="" xmlns:a16="http://schemas.microsoft.com/office/drawing/2014/main" id="{DAB818F4-BE30-ED42-B9D1-283267D25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32" y="1271392"/>
            <a:ext cx="4800600" cy="269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97D9089E-DBB5-C34E-A3A5-E25234DAE789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4191000"/>
            <a:ext cx="741854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400" b="1" dirty="0"/>
              <a:t>Definition</a:t>
            </a:r>
            <a:r>
              <a:rPr lang="en-US" altLang="ko-KR" sz="2400" dirty="0"/>
              <a:t>: The </a:t>
            </a:r>
            <a:r>
              <a:rPr lang="en-US" altLang="ko-KR" sz="2400" b="1" dirty="0"/>
              <a:t>true error</a:t>
            </a:r>
            <a:r>
              <a:rPr lang="en-US" altLang="ko-KR" sz="2400" dirty="0"/>
              <a:t> (denoted </a:t>
            </a:r>
            <a:r>
              <a:rPr lang="en-US" altLang="ko-KR" sz="2400" dirty="0" err="1"/>
              <a:t>error</a:t>
            </a:r>
            <a:r>
              <a:rPr lang="en-US" altLang="ko-KR" sz="2400" i="1" baseline="-25000" dirty="0" err="1">
                <a:latin typeface="Blackadder ITC" pitchFamily="82" charset="0"/>
              </a:rPr>
              <a:t>D</a:t>
            </a:r>
            <a:r>
              <a:rPr lang="en-US" altLang="ko-KR" sz="2400" dirty="0"/>
              <a:t>(</a:t>
            </a:r>
            <a:r>
              <a:rPr lang="en-US" altLang="ko-KR" sz="2400" i="1" dirty="0"/>
              <a:t>h</a:t>
            </a:r>
            <a:r>
              <a:rPr lang="en-US" altLang="ko-KR" sz="2400" dirty="0"/>
              <a:t>)) of hypothesis </a:t>
            </a:r>
            <a:r>
              <a:rPr lang="en-US" altLang="ko-KR" sz="2400" i="1" dirty="0"/>
              <a:t>h</a:t>
            </a:r>
            <a:r>
              <a:rPr lang="en-US" altLang="ko-KR" sz="2400" dirty="0"/>
              <a:t> with respect to target concept </a:t>
            </a:r>
            <a:r>
              <a:rPr lang="en-US" altLang="ko-KR" sz="2400" i="1" dirty="0"/>
              <a:t>c</a:t>
            </a:r>
            <a:r>
              <a:rPr lang="en-US" altLang="ko-KR" sz="2400" dirty="0"/>
              <a:t> and distribution </a:t>
            </a:r>
            <a:r>
              <a:rPr lang="en-US" altLang="ko-KR" sz="2400" i="1" dirty="0">
                <a:latin typeface="Blackadder ITC" pitchFamily="82" charset="0"/>
              </a:rPr>
              <a:t>D</a:t>
            </a:r>
            <a:r>
              <a:rPr lang="en-US" altLang="ko-KR" sz="2400" dirty="0"/>
              <a:t> is the probability that </a:t>
            </a:r>
            <a:r>
              <a:rPr lang="en-US" altLang="ko-KR" sz="2400" i="1" dirty="0"/>
              <a:t>h</a:t>
            </a:r>
            <a:r>
              <a:rPr lang="en-US" altLang="ko-KR" sz="2400" dirty="0"/>
              <a:t> will misclassify an instance drawn at random according to </a:t>
            </a:r>
            <a:r>
              <a:rPr lang="en-US" altLang="ko-KR" sz="2400" i="1" dirty="0">
                <a:latin typeface="Blackadder ITC" pitchFamily="82" charset="0"/>
              </a:rPr>
              <a:t>D</a:t>
            </a:r>
            <a:r>
              <a:rPr lang="en-US" altLang="ko-KR" sz="2400" dirty="0"/>
              <a:t>.</a:t>
            </a:r>
          </a:p>
          <a:p>
            <a:pPr algn="just"/>
            <a:endParaRPr lang="en-US" altLang="ko-KR" sz="2400" dirty="0"/>
          </a:p>
        </p:txBody>
      </p:sp>
      <p:pic>
        <p:nvPicPr>
          <p:cNvPr id="11" name="Picture 5">
            <a:extLst>
              <a:ext uri="{FF2B5EF4-FFF2-40B4-BE49-F238E27FC236}">
                <a16:creationId xmlns="" xmlns:a16="http://schemas.microsoft.com/office/drawing/2014/main" id="{78695F96-CB1D-7C47-AE08-AA88C66AE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682" y="5828701"/>
            <a:ext cx="3724275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4479235" y="1537252"/>
            <a:ext cx="1828800" cy="874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47791" y="1298713"/>
            <a:ext cx="1908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h is the “best hypothesis” in H for </a:t>
            </a:r>
            <a:r>
              <a:rPr lang="en-IN" dirty="0" smtClean="0">
                <a:solidFill>
                  <a:srgbClr val="C00000"/>
                </a:solidFill>
                <a:latin typeface="Blackadder ITC" pitchFamily="82" charset="0"/>
              </a:rPr>
              <a:t>D.</a:t>
            </a:r>
            <a:endParaRPr lang="en-US" dirty="0">
              <a:solidFill>
                <a:srgbClr val="C00000"/>
              </a:solidFill>
              <a:latin typeface="Blackadder ITC" pitchFamily="82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570923" y="2743201"/>
            <a:ext cx="3604590" cy="755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68278" y="3034748"/>
            <a:ext cx="2160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c is the target label which is to be learnt from H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438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58628" y="0"/>
            <a:ext cx="8333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INTELLIGENCE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Considerations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89038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CE67F3E-A2D5-7B4C-89D7-C0B98FD1ED5B}"/>
              </a:ext>
            </a:extLst>
          </p:cNvPr>
          <p:cNvSpPr txBox="1"/>
          <p:nvPr/>
        </p:nvSpPr>
        <p:spPr>
          <a:xfrm>
            <a:off x="371880" y="934620"/>
            <a:ext cx="771993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Two Considerations:</a:t>
            </a:r>
          </a:p>
          <a:p>
            <a:pPr algn="just"/>
            <a:endParaRPr lang="en-US" sz="2400" b="1" baseline="-25000" dirty="0"/>
          </a:p>
          <a:p>
            <a:pPr algn="just"/>
            <a:r>
              <a:rPr lang="en-US" sz="2400" dirty="0"/>
              <a:t>1. We don’t want a </a:t>
            </a:r>
            <a:r>
              <a:rPr lang="en-US" sz="2400" i="1" dirty="0">
                <a:solidFill>
                  <a:srgbClr val="FF0066"/>
                </a:solidFill>
              </a:rPr>
              <a:t>hypothesis or approximation with </a:t>
            </a:r>
            <a:r>
              <a:rPr lang="en-US" sz="2400" b="1" i="1" dirty="0">
                <a:solidFill>
                  <a:srgbClr val="FF0066"/>
                </a:solidFill>
              </a:rPr>
              <a:t>zero error</a:t>
            </a:r>
            <a:r>
              <a:rPr lang="en-US" sz="2400" dirty="0"/>
              <a:t>. There might be some error as long as it is small (bounded by a constant </a:t>
            </a:r>
            <a:r>
              <a:rPr lang="en-US" sz="2400" dirty="0">
                <a:sym typeface="Symbol" pitchFamily="2" charset="2"/>
              </a:rPr>
              <a:t></a:t>
            </a:r>
            <a:r>
              <a:rPr lang="en-IN" sz="2400" dirty="0">
                <a:sym typeface="Symbol" pitchFamily="2" charset="2"/>
              </a:rPr>
              <a:t>).</a:t>
            </a:r>
          </a:p>
          <a:p>
            <a:pPr algn="just"/>
            <a:endParaRPr lang="en-IN" sz="2400" dirty="0">
              <a:sym typeface="Symbol" pitchFamily="2" charset="2"/>
            </a:endParaRPr>
          </a:p>
          <a:p>
            <a:pPr algn="just"/>
            <a:r>
              <a:rPr lang="en-IN" sz="2400" dirty="0">
                <a:sym typeface="Symbol" pitchFamily="2" charset="2"/>
              </a:rPr>
              <a:t>2. We </a:t>
            </a:r>
            <a:r>
              <a:rPr lang="en-IN" sz="2400" i="1" dirty="0">
                <a:solidFill>
                  <a:srgbClr val="FF0066"/>
                </a:solidFill>
                <a:sym typeface="Symbol" pitchFamily="2" charset="2"/>
              </a:rPr>
              <a:t>don’t need to always produce a good hypothesis </a:t>
            </a:r>
            <a:r>
              <a:rPr lang="en-IN" sz="2400" dirty="0">
                <a:sym typeface="Symbol" pitchFamily="2" charset="2"/>
              </a:rPr>
              <a:t>for every sample of examples (the probability of failure will be bounded by a constant </a:t>
            </a:r>
            <a:r>
              <a:rPr lang="en-US" sz="2400" dirty="0">
                <a:sym typeface="Symbol" pitchFamily="2" charset="2"/>
              </a:rPr>
              <a:t></a:t>
            </a:r>
            <a:r>
              <a:rPr lang="en-IN" sz="2400" dirty="0">
                <a:sym typeface="Symbol" pitchFamily="2" charset="2"/>
              </a:rPr>
              <a:t>).</a:t>
            </a:r>
            <a:endParaRPr lang="en-US" sz="2400" dirty="0"/>
          </a:p>
        </p:txBody>
      </p:sp>
      <p:pic>
        <p:nvPicPr>
          <p:cNvPr id="7" name="Picture 4">
            <a:extLst>
              <a:ext uri="{FF2B5EF4-FFF2-40B4-BE49-F238E27FC236}">
                <a16:creationId xmlns="" xmlns:a16="http://schemas.microsoft.com/office/drawing/2014/main" id="{DAB818F4-BE30-ED42-B9D1-283267D25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610" y="4036422"/>
            <a:ext cx="4006106" cy="2246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49284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45376" y="0"/>
            <a:ext cx="8333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INTELLIGENCE</a:t>
            </a:r>
            <a:endParaRPr lang="en-IN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PAC Learning Framework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89038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CE67F3E-A2D5-7B4C-89D7-C0B98FD1ED5B}"/>
              </a:ext>
            </a:extLst>
          </p:cNvPr>
          <p:cNvSpPr txBox="1"/>
          <p:nvPr/>
        </p:nvSpPr>
        <p:spPr>
          <a:xfrm>
            <a:off x="933583" y="1026060"/>
            <a:ext cx="77199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i="1" dirty="0" smtClean="0"/>
              <a:t>PAC(</a:t>
            </a:r>
            <a:r>
              <a:rPr lang="en-US" sz="2400" i="1" dirty="0" smtClean="0"/>
              <a:t> </a:t>
            </a:r>
            <a:r>
              <a:rPr lang="en-US" sz="2400" i="1" dirty="0" smtClean="0"/>
              <a:t>probably approximate </a:t>
            </a:r>
            <a:r>
              <a:rPr lang="en-US" sz="2400" i="1" dirty="0" smtClean="0"/>
              <a:t>correct)</a:t>
            </a:r>
            <a:r>
              <a:rPr lang="en-IN" sz="2400" b="1" i="1" dirty="0" smtClean="0"/>
              <a:t> </a:t>
            </a:r>
            <a:r>
              <a:rPr lang="en-IN" sz="2400" b="1" i="1" dirty="0" err="1" smtClean="0"/>
              <a:t>Learnability</a:t>
            </a:r>
            <a:r>
              <a:rPr lang="en-IN" sz="2400" i="1" dirty="0" smtClean="0"/>
              <a:t>:</a:t>
            </a:r>
          </a:p>
          <a:p>
            <a:pPr algn="just"/>
            <a:endParaRPr lang="en-IN" sz="2400" i="1" dirty="0" smtClean="0"/>
          </a:p>
          <a:p>
            <a:pPr algn="just"/>
            <a:r>
              <a:rPr lang="en-IN" sz="2400" i="1" dirty="0" smtClean="0"/>
              <a:t>A class of concepts </a:t>
            </a:r>
            <a:r>
              <a:rPr lang="en-IN" sz="2400" b="1" i="1" dirty="0" smtClean="0">
                <a:solidFill>
                  <a:srgbClr val="7030A0"/>
                </a:solidFill>
              </a:rPr>
              <a:t>C</a:t>
            </a:r>
          </a:p>
          <a:p>
            <a:pPr algn="just"/>
            <a:r>
              <a:rPr lang="en-IN" sz="2400" i="1" dirty="0" smtClean="0">
                <a:solidFill>
                  <a:srgbClr val="7030A0"/>
                </a:solidFill>
              </a:rPr>
              <a:t>	</a:t>
            </a:r>
            <a:r>
              <a:rPr lang="en-IN" sz="2400" i="1" dirty="0" smtClean="0"/>
              <a:t>can be called as </a:t>
            </a:r>
            <a:r>
              <a:rPr lang="en-IN" sz="2400" b="1" i="1" dirty="0" smtClean="0">
                <a:solidFill>
                  <a:srgbClr val="FF0000"/>
                </a:solidFill>
              </a:rPr>
              <a:t>PAC</a:t>
            </a:r>
            <a:r>
              <a:rPr lang="en-IN" sz="2400" i="1" dirty="0" smtClean="0">
                <a:solidFill>
                  <a:srgbClr val="FF0000"/>
                </a:solidFill>
              </a:rPr>
              <a:t> learnable </a:t>
            </a:r>
            <a:r>
              <a:rPr lang="en-IN" sz="2400" i="1" dirty="0" smtClean="0"/>
              <a:t>by a </a:t>
            </a:r>
          </a:p>
          <a:p>
            <a:pPr algn="just"/>
            <a:r>
              <a:rPr lang="en-IN" sz="2400" i="1" dirty="0" smtClean="0">
                <a:solidFill>
                  <a:srgbClr val="7030A0"/>
                </a:solidFill>
              </a:rPr>
              <a:t>Learner </a:t>
            </a:r>
            <a:r>
              <a:rPr lang="en-IN" sz="2400" i="1" dirty="0" smtClean="0">
                <a:solidFill>
                  <a:srgbClr val="7030A0"/>
                </a:solidFill>
                <a:latin typeface="Blackadder ITC" pitchFamily="82" charset="0"/>
              </a:rPr>
              <a:t>L</a:t>
            </a:r>
            <a:r>
              <a:rPr lang="en-IN" sz="2400" i="1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/>
              <a:t>using</a:t>
            </a:r>
            <a:r>
              <a:rPr lang="en-IN" sz="2400" i="1" dirty="0" smtClean="0">
                <a:solidFill>
                  <a:srgbClr val="7030A0"/>
                </a:solidFill>
              </a:rPr>
              <a:t> H </a:t>
            </a:r>
            <a:r>
              <a:rPr lang="en-IN" sz="2400" dirty="0" smtClean="0"/>
              <a:t>if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/>
              <a:t>(</a:t>
            </a:r>
            <a:r>
              <a:rPr lang="en-US" sz="2400" dirty="0" smtClean="0"/>
              <a:t>∀ </a:t>
            </a:r>
            <a:r>
              <a:rPr lang="en-IN" sz="2400" dirty="0" smtClean="0"/>
              <a:t>c </a:t>
            </a:r>
            <a:r>
              <a:rPr lang="en-US" sz="2400" b="1" dirty="0" smtClean="0"/>
              <a:t>∈ C</a:t>
            </a:r>
            <a:r>
              <a:rPr lang="en-US" sz="2400" dirty="0" smtClean="0"/>
              <a:t>, distributions </a:t>
            </a:r>
            <a:r>
              <a:rPr lang="en-US" sz="2400" dirty="0" smtClean="0">
                <a:latin typeface="Blackadder ITC" pitchFamily="82" charset="0"/>
              </a:rPr>
              <a:t>D</a:t>
            </a:r>
            <a:r>
              <a:rPr lang="en-US" sz="2400" dirty="0" smtClean="0"/>
              <a:t> over X), </a:t>
            </a:r>
            <a:endParaRPr lang="en-IN" sz="2400" dirty="0" smtClean="0"/>
          </a:p>
          <a:p>
            <a:pPr algn="just"/>
            <a:r>
              <a:rPr lang="en-IN" sz="2400" dirty="0" smtClean="0">
                <a:solidFill>
                  <a:srgbClr val="7030A0"/>
                </a:solidFill>
              </a:rPr>
              <a:t>	</a:t>
            </a:r>
            <a:r>
              <a:rPr lang="en-IN" sz="2400" dirty="0" smtClean="0"/>
              <a:t>for some 0 ≤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Symbol" pitchFamily="2" charset="2"/>
              </a:rPr>
              <a:t> </a:t>
            </a:r>
            <a:r>
              <a:rPr lang="en-US" sz="2400" dirty="0" smtClean="0">
                <a:solidFill>
                  <a:srgbClr val="FF0000"/>
                </a:solidFill>
                <a:sym typeface="Symbol" pitchFamily="2" charset="2"/>
              </a:rPr>
              <a:t>, </a:t>
            </a:r>
            <a:r>
              <a:rPr lang="en-US" sz="2400" b="1" dirty="0" smtClean="0">
                <a:solidFill>
                  <a:srgbClr val="FF0000"/>
                </a:solidFill>
                <a:sym typeface="Symbol" pitchFamily="2" charset="2"/>
              </a:rPr>
              <a:t> </a:t>
            </a:r>
            <a:r>
              <a:rPr lang="en-IN" sz="2400" dirty="0" smtClean="0"/>
              <a:t>≤ ½</a:t>
            </a:r>
          </a:p>
          <a:p>
            <a:pPr algn="just"/>
            <a:r>
              <a:rPr lang="en-IN" sz="2400" i="1" dirty="0" smtClean="0">
                <a:solidFill>
                  <a:srgbClr val="7030A0"/>
                </a:solidFill>
                <a:latin typeface="Blackadder ITC" pitchFamily="82" charset="0"/>
              </a:rPr>
              <a:t>L </a:t>
            </a:r>
            <a:r>
              <a:rPr lang="en-IN" sz="2400" i="1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/>
              <a:t>will output the hypothesis </a:t>
            </a:r>
            <a:r>
              <a:rPr lang="en-IN" sz="2400" i="1" dirty="0" smtClean="0">
                <a:solidFill>
                  <a:srgbClr val="7030A0"/>
                </a:solidFill>
              </a:rPr>
              <a:t>h</a:t>
            </a:r>
            <a:r>
              <a:rPr lang="en-US" sz="2400" b="1" dirty="0" smtClean="0">
                <a:solidFill>
                  <a:srgbClr val="7030A0"/>
                </a:solidFill>
              </a:rPr>
              <a:t> ∈ </a:t>
            </a:r>
            <a:r>
              <a:rPr lang="en-US" sz="2400" dirty="0" smtClean="0">
                <a:solidFill>
                  <a:srgbClr val="7030A0"/>
                </a:solidFill>
              </a:rPr>
              <a:t>H </a:t>
            </a:r>
          </a:p>
          <a:p>
            <a:pPr algn="just"/>
            <a:r>
              <a:rPr lang="en-US" sz="2400" dirty="0" smtClean="0">
                <a:solidFill>
                  <a:srgbClr val="7030A0"/>
                </a:solidFill>
              </a:rPr>
              <a:t>             </a:t>
            </a:r>
            <a:r>
              <a:rPr lang="en-US" sz="2400" dirty="0" smtClean="0">
                <a:solidFill>
                  <a:srgbClr val="7030A0"/>
                </a:solidFill>
              </a:rPr>
              <a:t>(</a:t>
            </a:r>
            <a:r>
              <a:rPr lang="en-US" sz="2400" dirty="0" smtClean="0"/>
              <a:t>but only with </a:t>
            </a:r>
            <a:r>
              <a:rPr lang="en-US" sz="2400" dirty="0" smtClean="0">
                <a:solidFill>
                  <a:srgbClr val="FF0000"/>
                </a:solidFill>
              </a:rPr>
              <a:t>a probability at least (1- </a:t>
            </a:r>
            <a:r>
              <a:rPr lang="en-US" sz="2400" dirty="0" smtClean="0">
                <a:solidFill>
                  <a:srgbClr val="FF0000"/>
                </a:solidFill>
                <a:sym typeface="Symbol" pitchFamily="2" charset="2"/>
              </a:rPr>
              <a:t>)</a:t>
            </a:r>
            <a:r>
              <a:rPr lang="en-US" sz="2400" dirty="0" smtClean="0">
                <a:solidFill>
                  <a:srgbClr val="7030A0"/>
                </a:solidFill>
                <a:sym typeface="Symbol" pitchFamily="2" charset="2"/>
              </a:rPr>
              <a:t>)</a:t>
            </a:r>
          </a:p>
          <a:p>
            <a:pPr algn="just"/>
            <a:r>
              <a:rPr lang="en-IN" sz="2400" i="1" dirty="0" smtClean="0">
                <a:sym typeface="Symbol" pitchFamily="2" charset="2"/>
              </a:rPr>
              <a:t>               such that      </a:t>
            </a:r>
            <a:r>
              <a:rPr lang="en-IN" sz="2400" i="1" dirty="0" err="1" smtClean="0">
                <a:solidFill>
                  <a:srgbClr val="FF0000"/>
                </a:solidFill>
                <a:sym typeface="Symbol" pitchFamily="2" charset="2"/>
              </a:rPr>
              <a:t>error</a:t>
            </a:r>
            <a:r>
              <a:rPr lang="en-IN" sz="2400" i="1" baseline="-25000" dirty="0" err="1" smtClean="0">
                <a:solidFill>
                  <a:srgbClr val="FF0000"/>
                </a:solidFill>
                <a:latin typeface="Blackadder ITC" pitchFamily="82" charset="0"/>
                <a:sym typeface="Symbol" pitchFamily="2" charset="2"/>
              </a:rPr>
              <a:t>D</a:t>
            </a:r>
            <a:r>
              <a:rPr lang="en-IN" sz="2400" i="1" dirty="0" smtClean="0">
                <a:solidFill>
                  <a:srgbClr val="FF0000"/>
                </a:solidFill>
                <a:sym typeface="Symbol" pitchFamily="2" charset="2"/>
              </a:rPr>
              <a:t>(h)</a:t>
            </a:r>
            <a:r>
              <a:rPr lang="en-IN" sz="2400" i="1" dirty="0" smtClean="0">
                <a:solidFill>
                  <a:srgbClr val="FF0000"/>
                </a:solidFill>
              </a:rPr>
              <a:t> ≤ </a:t>
            </a:r>
            <a:r>
              <a:rPr lang="en-US" sz="2400" b="1" dirty="0" smtClean="0">
                <a:solidFill>
                  <a:srgbClr val="FF0000"/>
                </a:solidFill>
                <a:sym typeface="Symbol" pitchFamily="2" charset="2"/>
              </a:rPr>
              <a:t></a:t>
            </a:r>
            <a:r>
              <a:rPr lang="en-US" sz="2400" b="1" dirty="0" smtClean="0">
                <a:solidFill>
                  <a:srgbClr val="7030A0"/>
                </a:solidFill>
                <a:sym typeface="Symbol" pitchFamily="2" charset="2"/>
              </a:rPr>
              <a:t>,</a:t>
            </a:r>
          </a:p>
          <a:p>
            <a:pPr algn="just"/>
            <a:r>
              <a:rPr lang="en-IN" sz="2400" dirty="0" smtClean="0">
                <a:solidFill>
                  <a:srgbClr val="7030A0"/>
                </a:solidFill>
                <a:sym typeface="Symbol" pitchFamily="2" charset="2"/>
              </a:rPr>
              <a:t>in polynomial time in 1/</a:t>
            </a:r>
            <a:r>
              <a:rPr lang="en-US" sz="2400" dirty="0" smtClean="0">
                <a:solidFill>
                  <a:srgbClr val="7030A0"/>
                </a:solidFill>
                <a:sym typeface="Symbol" pitchFamily="2" charset="2"/>
              </a:rPr>
              <a:t> , 1/ ,n and size (c)</a:t>
            </a:r>
          </a:p>
          <a:p>
            <a:pPr algn="just"/>
            <a:endParaRPr lang="en-US" sz="2400" dirty="0" smtClean="0">
              <a:solidFill>
                <a:srgbClr val="7030A0"/>
              </a:solidFill>
              <a:sym typeface="Symbol" pitchFamily="2" charset="2"/>
            </a:endParaRPr>
          </a:p>
          <a:p>
            <a:pPr algn="just"/>
            <a:r>
              <a:rPr lang="en-IN" sz="2400" dirty="0" smtClean="0">
                <a:sym typeface="Symbol" pitchFamily="2" charset="2"/>
              </a:rPr>
              <a:t>            </a:t>
            </a:r>
            <a:endParaRPr lang="en-US" sz="2800" dirty="0" smtClean="0">
              <a:sym typeface="Symbol" pitchFamily="2" charset="2"/>
            </a:endParaRPr>
          </a:p>
          <a:p>
            <a:pPr algn="just"/>
            <a:endParaRPr lang="en-US" sz="2400" dirty="0" smtClean="0">
              <a:solidFill>
                <a:srgbClr val="7030A0"/>
              </a:solidFill>
            </a:endParaRPr>
          </a:p>
          <a:p>
            <a:pPr algn="just"/>
            <a:endParaRPr lang="en-US" sz="2400" i="1" dirty="0"/>
          </a:p>
        </p:txBody>
      </p:sp>
      <p:sp>
        <p:nvSpPr>
          <p:cNvPr id="7" name="Rectangle 6"/>
          <p:cNvSpPr/>
          <p:nvPr/>
        </p:nvSpPr>
        <p:spPr>
          <a:xfrm>
            <a:off x="1683026" y="5287616"/>
            <a:ext cx="4439478" cy="901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ym typeface="Symbol" pitchFamily="2" charset="2"/>
              </a:rPr>
              <a:t>P [Pr(c(x)</a:t>
            </a:r>
            <a:r>
              <a:rPr lang="en-US" sz="2800" b="1" dirty="0" smtClean="0"/>
              <a:t> ≠</a:t>
            </a:r>
            <a:r>
              <a:rPr lang="en-US" sz="2800" dirty="0" smtClean="0"/>
              <a:t>h(x)] ≤ </a:t>
            </a:r>
            <a:r>
              <a:rPr lang="en-US" sz="2800" b="1" dirty="0" smtClean="0">
                <a:solidFill>
                  <a:srgbClr val="FF0000"/>
                </a:solidFill>
                <a:sym typeface="Symbol" pitchFamily="2" charset="2"/>
              </a:rPr>
              <a:t> </a:t>
            </a:r>
            <a:r>
              <a:rPr lang="en-US" sz="2800" dirty="0" smtClean="0">
                <a:sym typeface="Symbol" pitchFamily="2" charset="2"/>
              </a:rPr>
              <a:t>]</a:t>
            </a:r>
            <a:r>
              <a:rPr lang="en-US" sz="2800" dirty="0" smtClean="0">
                <a:solidFill>
                  <a:srgbClr val="FF0000"/>
                </a:solidFill>
                <a:sym typeface="Symbol" pitchFamily="2" charset="2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sym typeface="Symbol" pitchFamily="2" charset="2"/>
              </a:rPr>
              <a:t>≥</a:t>
            </a:r>
            <a:r>
              <a:rPr lang="en-US" sz="2800" dirty="0" smtClean="0">
                <a:solidFill>
                  <a:schemeClr val="bg1"/>
                </a:solidFill>
              </a:rPr>
              <a:t> 1- </a:t>
            </a:r>
            <a:r>
              <a:rPr lang="en-US" sz="2800" dirty="0" smtClean="0">
                <a:solidFill>
                  <a:schemeClr val="bg1"/>
                </a:solidFill>
                <a:sym typeface="Symbol" pitchFamily="2" charset="2"/>
              </a:rPr>
              <a:t>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691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261683"/>
            <a:ext cx="8333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INTELLIGENCE</a:t>
            </a:r>
          </a:p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Two expectations from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Blackadder ITC" pitchFamily="82" charset="0"/>
              </a:rPr>
              <a:t>L</a:t>
            </a:r>
            <a:endParaRPr lang="en-IN" sz="2400" b="1" dirty="0" smtClean="0">
              <a:solidFill>
                <a:schemeClr val="accent2">
                  <a:lumMod val="75000"/>
                </a:schemeClr>
              </a:solidFill>
              <a:latin typeface="Blackadder ITC" pitchFamily="8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034557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51807" y="1720334"/>
            <a:ext cx="3393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/>
              <a:t>Two expectations from </a:t>
            </a:r>
            <a:r>
              <a:rPr lang="en-IN" sz="2400" dirty="0" smtClean="0">
                <a:latin typeface="Blackadder ITC" pitchFamily="82" charset="0"/>
              </a:rPr>
              <a:t>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97427" y="2054087"/>
            <a:ext cx="2054086" cy="834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02697" y="2060714"/>
            <a:ext cx="2034207" cy="841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55374" y="2915478"/>
            <a:ext cx="3723860" cy="1126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latin typeface="Blackadder ITC" pitchFamily="82" charset="0"/>
              </a:rPr>
              <a:t>L</a:t>
            </a:r>
            <a:r>
              <a:rPr lang="en-IN" sz="2400" dirty="0" smtClean="0"/>
              <a:t> must o/p hypothesis h with high probability (1-</a:t>
            </a:r>
            <a:r>
              <a:rPr lang="en-US" sz="2400" dirty="0" smtClean="0">
                <a:solidFill>
                  <a:srgbClr val="FF0000"/>
                </a:solidFill>
                <a:sym typeface="Symbol" pitchFamily="2" charset="2"/>
              </a:rPr>
              <a:t> </a:t>
            </a:r>
            <a:r>
              <a:rPr lang="en-US" sz="2400" dirty="0" smtClean="0">
                <a:sym typeface="Symbol" pitchFamily="2" charset="2"/>
              </a:rPr>
              <a:t>) but with low error  .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5155096" y="2968486"/>
            <a:ext cx="4452730" cy="157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/>
              <a:t>This learning of hypothesis should happen in efficient time </a:t>
            </a:r>
            <a:r>
              <a:rPr lang="en-IN" sz="2400" dirty="0" smtClean="0">
                <a:solidFill>
                  <a:srgbClr val="C00000"/>
                </a:solidFill>
              </a:rPr>
              <a:t>which grows polynomial with </a:t>
            </a:r>
            <a:r>
              <a:rPr lang="en-IN" sz="2400" dirty="0" smtClean="0">
                <a:solidFill>
                  <a:srgbClr val="C00000"/>
                </a:solidFill>
                <a:sym typeface="Symbol" pitchFamily="2" charset="2"/>
              </a:rPr>
              <a:t>1/</a:t>
            </a:r>
            <a:r>
              <a:rPr lang="en-US" sz="2400" dirty="0" smtClean="0">
                <a:solidFill>
                  <a:srgbClr val="C00000"/>
                </a:solidFill>
                <a:sym typeface="Symbol" pitchFamily="2" charset="2"/>
              </a:rPr>
              <a:t> , 1/ ,n and size (c)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790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261683"/>
            <a:ext cx="8333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PAC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Learnability</a:t>
            </a:r>
            <a:endParaRPr lang="en-IN" sz="2400" b="1" dirty="0" smtClean="0">
              <a:solidFill>
                <a:schemeClr val="accent2">
                  <a:lumMod val="75000"/>
                </a:schemeClr>
              </a:solidFill>
              <a:latin typeface="Blackadder ITC" pitchFamily="8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034557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0573" y="1139687"/>
            <a:ext cx="825610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400" dirty="0" smtClean="0"/>
              <a:t>If </a:t>
            </a:r>
            <a:r>
              <a:rPr lang="en-IN" sz="2400" dirty="0" smtClean="0">
                <a:solidFill>
                  <a:srgbClr val="FF0000"/>
                </a:solidFill>
              </a:rPr>
              <a:t>L requires some minimum processing </a:t>
            </a:r>
            <a:r>
              <a:rPr lang="en-IN" sz="2400" dirty="0" smtClean="0">
                <a:solidFill>
                  <a:srgbClr val="FF0000"/>
                </a:solidFill>
              </a:rPr>
              <a:t>t</a:t>
            </a:r>
            <a:r>
              <a:rPr lang="en-IN" sz="2400" dirty="0" smtClean="0">
                <a:solidFill>
                  <a:srgbClr val="FF0000"/>
                </a:solidFill>
              </a:rPr>
              <a:t>ime per training example</a:t>
            </a:r>
            <a:r>
              <a:rPr lang="en-IN" sz="2400" dirty="0" smtClean="0"/>
              <a:t>, then for </a:t>
            </a:r>
            <a:r>
              <a:rPr lang="en-IN" sz="2400" dirty="0" smtClean="0">
                <a:solidFill>
                  <a:srgbClr val="7030A0"/>
                </a:solidFill>
              </a:rPr>
              <a:t>C to be PAC-learnable by L</a:t>
            </a:r>
            <a:r>
              <a:rPr lang="en-IN" sz="2400" dirty="0" smtClean="0"/>
              <a:t>, L must learn from a </a:t>
            </a:r>
            <a:r>
              <a:rPr lang="en-IN" sz="2400" dirty="0" smtClean="0">
                <a:solidFill>
                  <a:srgbClr val="7030A0"/>
                </a:solidFill>
              </a:rPr>
              <a:t>polynomial number of training examples</a:t>
            </a:r>
            <a:r>
              <a:rPr lang="en-IN" dirty="0" smtClean="0"/>
              <a:t>.</a:t>
            </a:r>
          </a:p>
          <a:p>
            <a:pPr algn="just"/>
            <a:endParaRPr lang="en-IN" dirty="0" smtClean="0"/>
          </a:p>
          <a:p>
            <a:pPr algn="just">
              <a:buFont typeface="Wingdings" pitchFamily="2" charset="2"/>
              <a:buChar char="Ø"/>
            </a:pPr>
            <a:r>
              <a:rPr lang="en-IN" sz="2400" dirty="0" smtClean="0"/>
              <a:t>Given the tr. examples, we need to find the </a:t>
            </a:r>
            <a:r>
              <a:rPr lang="en-IN" sz="2400" dirty="0" smtClean="0">
                <a:solidFill>
                  <a:srgbClr val="002060"/>
                </a:solidFill>
              </a:rPr>
              <a:t>hypo. which agrees with tr. examples</a:t>
            </a:r>
            <a:r>
              <a:rPr lang="en-IN" sz="2400" dirty="0" smtClean="0"/>
              <a:t>.( </a:t>
            </a:r>
            <a:r>
              <a:rPr lang="en-IN" sz="2400" dirty="0" err="1" smtClean="0"/>
              <a:t>ie</a:t>
            </a:r>
            <a:r>
              <a:rPr lang="en-IN" sz="2400" dirty="0" smtClean="0"/>
              <a:t> consistent hypo)</a:t>
            </a:r>
          </a:p>
          <a:p>
            <a:pPr algn="just"/>
            <a:endParaRPr lang="en-IN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IN" sz="2400" dirty="0" smtClean="0"/>
              <a:t>Is there a way to be certain about how the learner/ learning algorithm generalizes?</a:t>
            </a:r>
          </a:p>
          <a:p>
            <a:pPr algn="just"/>
            <a:endParaRPr lang="en-IN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IN" sz="2400" dirty="0" smtClean="0"/>
              <a:t>If we have to </a:t>
            </a:r>
            <a:r>
              <a:rPr lang="en-IN" sz="2400" i="1" dirty="0" smtClean="0">
                <a:solidFill>
                  <a:srgbClr val="FF0066"/>
                </a:solidFill>
              </a:rPr>
              <a:t>guarantee</a:t>
            </a:r>
            <a:r>
              <a:rPr lang="en-IN" sz="2400" dirty="0" smtClean="0"/>
              <a:t> that </a:t>
            </a:r>
            <a:r>
              <a:rPr lang="en-IN" sz="2400" dirty="0" smtClean="0">
                <a:solidFill>
                  <a:srgbClr val="FF0000"/>
                </a:solidFill>
              </a:rPr>
              <a:t>hypo is the correct hypo </a:t>
            </a:r>
            <a:r>
              <a:rPr lang="en-IN" sz="2400" dirty="0" smtClean="0"/>
              <a:t>then it must </a:t>
            </a:r>
            <a:r>
              <a:rPr lang="en-IN" sz="2400" dirty="0" smtClean="0">
                <a:solidFill>
                  <a:srgbClr val="00B050"/>
                </a:solidFill>
              </a:rPr>
              <a:t>label all the examples correctly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 smtClean="0"/>
              <a:t>For that </a:t>
            </a:r>
            <a:r>
              <a:rPr lang="en-IN" sz="2400" dirty="0" smtClean="0">
                <a:solidFill>
                  <a:srgbClr val="C00000"/>
                </a:solidFill>
              </a:rPr>
              <a:t>we have to check all the examples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 smtClean="0"/>
              <a:t>(This is called as </a:t>
            </a:r>
            <a:r>
              <a:rPr lang="en-IN" sz="2400" dirty="0" smtClean="0">
                <a:solidFill>
                  <a:srgbClr val="002060"/>
                </a:solidFill>
              </a:rPr>
              <a:t>no free lunch</a:t>
            </a:r>
            <a:r>
              <a:rPr lang="en-IN" sz="2400" dirty="0" smtClean="0"/>
              <a:t>)</a:t>
            </a:r>
          </a:p>
          <a:p>
            <a:pPr algn="just"/>
            <a:r>
              <a:rPr lang="en-IN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24790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85131" y="208674"/>
            <a:ext cx="8333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INTELLIGENCE</a:t>
            </a:r>
          </a:p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Sample Complexity</a:t>
            </a:r>
            <a:endParaRPr lang="en-IN" sz="24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034557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3582" y="1179443"/>
            <a:ext cx="759349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en-US" sz="2400" dirty="0" smtClean="0"/>
              <a:t>Sample Complexity:</a:t>
            </a:r>
          </a:p>
          <a:p>
            <a:pPr marL="0" lvl="1"/>
            <a:r>
              <a:rPr lang="en-US" altLang="en-US" sz="2400" dirty="0" smtClean="0"/>
              <a:t>	</a:t>
            </a:r>
            <a:r>
              <a:rPr lang="en-US" altLang="en-US" sz="2400" dirty="0" smtClean="0">
                <a:solidFill>
                  <a:srgbClr val="FF0066"/>
                </a:solidFill>
              </a:rPr>
              <a:t>How </a:t>
            </a:r>
            <a:r>
              <a:rPr lang="en-US" altLang="en-US" sz="2400" dirty="0" smtClean="0">
                <a:solidFill>
                  <a:srgbClr val="FF0066"/>
                </a:solidFill>
              </a:rPr>
              <a:t>many training examples </a:t>
            </a:r>
            <a:r>
              <a:rPr lang="en-US" altLang="en-US" sz="2400" dirty="0" smtClean="0"/>
              <a:t>do we need to </a:t>
            </a:r>
            <a:r>
              <a:rPr lang="en-US" altLang="en-US" sz="2400" dirty="0" smtClean="0"/>
              <a:t>   	converge </a:t>
            </a:r>
            <a:r>
              <a:rPr lang="en-US" altLang="en-US" sz="2400" dirty="0" smtClean="0"/>
              <a:t>to a successful hypothesis with a high </a:t>
            </a:r>
            <a:r>
              <a:rPr lang="en-US" altLang="en-US" sz="2400" dirty="0" smtClean="0"/>
              <a:t>	probability?</a:t>
            </a:r>
          </a:p>
          <a:p>
            <a:pPr marL="0" lvl="1"/>
            <a:endParaRPr lang="en-IN" altLang="en-US" sz="2400" dirty="0" smtClean="0"/>
          </a:p>
          <a:p>
            <a:pPr marL="0" lvl="1"/>
            <a:r>
              <a:rPr lang="en-IN" altLang="en-US" sz="2400" dirty="0" smtClean="0"/>
              <a:t>Question is  </a:t>
            </a:r>
            <a:r>
              <a:rPr lang="en-IN" altLang="en-US" sz="2400" dirty="0" smtClean="0">
                <a:solidFill>
                  <a:srgbClr val="C00000"/>
                </a:solidFill>
              </a:rPr>
              <a:t>“</a:t>
            </a:r>
            <a:r>
              <a:rPr lang="en-IN" altLang="en-US" sz="2400" i="1" dirty="0" smtClean="0">
                <a:solidFill>
                  <a:srgbClr val="C00000"/>
                </a:solidFill>
              </a:rPr>
              <a:t>Can we put a bound on Sample Complexity( for a class of consistent learners)?</a:t>
            </a:r>
          </a:p>
          <a:p>
            <a:pPr marL="0" lvl="1"/>
            <a:endParaRPr lang="en-IN" altLang="en-US" sz="2400" i="1" dirty="0" smtClean="0">
              <a:solidFill>
                <a:srgbClr val="C00000"/>
              </a:solidFill>
            </a:endParaRPr>
          </a:p>
          <a:p>
            <a:pPr marL="0" lvl="1"/>
            <a:r>
              <a:rPr lang="en-IN" altLang="en-US" sz="2400" dirty="0" err="1" smtClean="0"/>
              <a:t>Ans</a:t>
            </a:r>
            <a:r>
              <a:rPr lang="en-IN" altLang="en-US" sz="2400" dirty="0" smtClean="0"/>
              <a:t>: YES</a:t>
            </a:r>
          </a:p>
          <a:p>
            <a:pPr marL="0" lvl="1"/>
            <a:endParaRPr lang="en-IN" altLang="en-US" sz="2400" dirty="0" smtClean="0"/>
          </a:p>
          <a:p>
            <a:pPr marL="0" lvl="1"/>
            <a:r>
              <a:rPr lang="en-IN" altLang="en-US" sz="2400" dirty="0" smtClean="0">
                <a:solidFill>
                  <a:srgbClr val="7030A0"/>
                </a:solidFill>
              </a:rPr>
              <a:t>Consistent Learner:</a:t>
            </a:r>
          </a:p>
          <a:p>
            <a:pPr marL="0" lvl="1"/>
            <a:r>
              <a:rPr lang="en-IN" altLang="en-US" sz="2400" dirty="0" smtClean="0">
                <a:solidFill>
                  <a:srgbClr val="7030A0"/>
                </a:solidFill>
              </a:rPr>
              <a:t> </a:t>
            </a:r>
            <a:r>
              <a:rPr lang="en-IN" altLang="en-US" sz="2400" dirty="0" smtClean="0">
                <a:solidFill>
                  <a:srgbClr val="7030A0"/>
                </a:solidFill>
              </a:rPr>
              <a:t>	</a:t>
            </a:r>
            <a:r>
              <a:rPr lang="en-IN" altLang="en-US" sz="2400" dirty="0" smtClean="0"/>
              <a:t>is one that gives a hypothesis </a:t>
            </a:r>
            <a:r>
              <a:rPr lang="en-IN" altLang="en-US" sz="2400" i="1" dirty="0" smtClean="0"/>
              <a:t>h</a:t>
            </a:r>
            <a:r>
              <a:rPr lang="en-IN" altLang="en-US" sz="2400" dirty="0" smtClean="0"/>
              <a:t> that fits training examples perfectly, whenever possible.</a:t>
            </a:r>
            <a:endParaRPr lang="en-US" altLang="en-US" sz="2400" dirty="0" smtClean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4790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261683"/>
            <a:ext cx="8333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Sample Complexity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034557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0330" y="1113182"/>
            <a:ext cx="833561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Let’s review VS</a:t>
            </a:r>
          </a:p>
          <a:p>
            <a:endParaRPr lang="en-IN" sz="2400" dirty="0" smtClean="0"/>
          </a:p>
          <a:p>
            <a:r>
              <a:rPr lang="en-IN" sz="2400" dirty="0" smtClean="0">
                <a:solidFill>
                  <a:srgbClr val="C00000"/>
                </a:solidFill>
              </a:rPr>
              <a:t>VS</a:t>
            </a:r>
            <a:r>
              <a:rPr lang="en-IN" sz="2400" baseline="-25000" dirty="0" smtClean="0">
                <a:solidFill>
                  <a:srgbClr val="C00000"/>
                </a:solidFill>
              </a:rPr>
              <a:t>H,D</a:t>
            </a:r>
            <a:r>
              <a:rPr lang="en-IN" sz="2400" dirty="0" smtClean="0">
                <a:solidFill>
                  <a:srgbClr val="C00000"/>
                </a:solidFill>
              </a:rPr>
              <a:t>={h</a:t>
            </a:r>
            <a:r>
              <a:rPr lang="en-US" altLang="ko-KR" sz="2400" dirty="0" smtClean="0">
                <a:solidFill>
                  <a:srgbClr val="C00000"/>
                </a:solidFill>
                <a:sym typeface="Symbol" pitchFamily="2" charset="2"/>
              </a:rPr>
              <a:t> </a:t>
            </a:r>
            <a:r>
              <a:rPr lang="en-US" altLang="ko-KR" sz="2400" dirty="0" smtClean="0">
                <a:solidFill>
                  <a:srgbClr val="C00000"/>
                </a:solidFill>
                <a:sym typeface="Symbol" pitchFamily="2" charset="2"/>
              </a:rPr>
              <a:t>H|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∀(</a:t>
            </a:r>
            <a:r>
              <a:rPr lang="en-US" sz="2400" dirty="0" err="1" smtClean="0">
                <a:solidFill>
                  <a:srgbClr val="C00000"/>
                </a:solidFill>
              </a:rPr>
              <a:t>x,c</a:t>
            </a:r>
            <a:r>
              <a:rPr lang="en-US" sz="2400" dirty="0" smtClean="0">
                <a:solidFill>
                  <a:srgbClr val="C00000"/>
                </a:solidFill>
              </a:rPr>
              <a:t>(x))</a:t>
            </a:r>
            <a:r>
              <a:rPr lang="en-US" altLang="ko-KR" sz="2400" dirty="0" smtClean="0">
                <a:solidFill>
                  <a:srgbClr val="C00000"/>
                </a:solidFill>
                <a:sym typeface="Symbol" pitchFamily="2" charset="2"/>
              </a:rPr>
              <a:t> </a:t>
            </a:r>
            <a:r>
              <a:rPr lang="en-US" altLang="ko-KR" sz="2400" dirty="0" smtClean="0">
                <a:solidFill>
                  <a:srgbClr val="C00000"/>
                </a:solidFill>
                <a:sym typeface="Symbol" pitchFamily="2" charset="2"/>
              </a:rPr>
              <a:t>D), h(x)=c(x)}</a:t>
            </a:r>
          </a:p>
          <a:p>
            <a:endParaRPr lang="en-IN" sz="2400" dirty="0" smtClean="0">
              <a:solidFill>
                <a:srgbClr val="C00000"/>
              </a:solidFill>
              <a:sym typeface="Symbol" pitchFamily="2" charset="2"/>
            </a:endParaRPr>
          </a:p>
          <a:p>
            <a:r>
              <a:rPr lang="en-IN" sz="2400" dirty="0" smtClean="0">
                <a:sym typeface="Symbol" pitchFamily="2" charset="2"/>
              </a:rPr>
              <a:t>Consistent learner                       </a:t>
            </a:r>
            <a:r>
              <a:rPr lang="en-IN" sz="2400" dirty="0" smtClean="0"/>
              <a:t>h</a:t>
            </a:r>
            <a:r>
              <a:rPr lang="en-US" altLang="ko-KR" sz="2400" dirty="0" smtClean="0">
                <a:sym typeface="Symbol" pitchFamily="2" charset="2"/>
              </a:rPr>
              <a:t>  </a:t>
            </a:r>
            <a:r>
              <a:rPr lang="en-IN" sz="2400" dirty="0" smtClean="0"/>
              <a:t>VS</a:t>
            </a:r>
            <a:r>
              <a:rPr lang="en-IN" sz="2400" baseline="-25000" dirty="0" smtClean="0"/>
              <a:t>H,D</a:t>
            </a:r>
            <a:r>
              <a:rPr lang="en-IN" sz="2400" dirty="0" smtClean="0"/>
              <a:t>(irrespective of X, H or X)</a:t>
            </a:r>
          </a:p>
          <a:p>
            <a:endParaRPr lang="en-IN" sz="2400" dirty="0" smtClean="0"/>
          </a:p>
          <a:p>
            <a:r>
              <a:rPr lang="en-IN" sz="3600" b="1" dirty="0" smtClean="0">
                <a:latin typeface="Blackadder ITC" pitchFamily="82" charset="0"/>
              </a:rPr>
              <a:t>Let me add more to it,</a:t>
            </a:r>
          </a:p>
          <a:p>
            <a:r>
              <a:rPr lang="en-IN" sz="2400" dirty="0" smtClean="0"/>
              <a:t>I want to </a:t>
            </a:r>
            <a:r>
              <a:rPr lang="en-IN" sz="2400" dirty="0" smtClean="0">
                <a:solidFill>
                  <a:srgbClr val="FF0000"/>
                </a:solidFill>
              </a:rPr>
              <a:t>put a bound </a:t>
            </a:r>
            <a:r>
              <a:rPr lang="en-IN" sz="2400" dirty="0" smtClean="0"/>
              <a:t>on the “</a:t>
            </a:r>
            <a:r>
              <a:rPr lang="en-IN" sz="2400" dirty="0" smtClean="0">
                <a:solidFill>
                  <a:srgbClr val="FF0000"/>
                </a:solidFill>
              </a:rPr>
              <a:t>no. of examples(m)</a:t>
            </a:r>
            <a:r>
              <a:rPr lang="en-IN" sz="2400" dirty="0" smtClean="0"/>
              <a:t>” which are an input to Learner</a:t>
            </a:r>
            <a:r>
              <a:rPr lang="en-IN" sz="2400" dirty="0" smtClean="0">
                <a:latin typeface="Blackadder ITC" pitchFamily="82" charset="0"/>
              </a:rPr>
              <a:t> L  </a:t>
            </a:r>
            <a:r>
              <a:rPr lang="en-IN" sz="2400" dirty="0" smtClean="0"/>
              <a:t>to </a:t>
            </a:r>
            <a:r>
              <a:rPr lang="en-IN" sz="2400" dirty="0" smtClean="0">
                <a:solidFill>
                  <a:srgbClr val="FF0000"/>
                </a:solidFill>
              </a:rPr>
              <a:t>learn consistent hypothesis.</a:t>
            </a:r>
          </a:p>
          <a:p>
            <a:endParaRPr lang="en-IN" sz="2400" dirty="0" smtClean="0">
              <a:solidFill>
                <a:srgbClr val="FF0000"/>
              </a:solidFill>
            </a:endParaRPr>
          </a:p>
          <a:p>
            <a:r>
              <a:rPr lang="en-IN" sz="2400" dirty="0" smtClean="0">
                <a:solidFill>
                  <a:srgbClr val="7030A0"/>
                </a:solidFill>
              </a:rPr>
              <a:t>Let me put a bound on “no. of examples”</a:t>
            </a:r>
          </a:p>
          <a:p>
            <a:endParaRPr lang="en-IN" sz="2400" dirty="0" smtClean="0">
              <a:solidFill>
                <a:srgbClr val="7030A0"/>
              </a:solidFill>
            </a:endParaRPr>
          </a:p>
          <a:p>
            <a:r>
              <a:rPr lang="en-IN" sz="2400" dirty="0" smtClean="0"/>
              <a:t>a</a:t>
            </a:r>
            <a:r>
              <a:rPr lang="en-IN" sz="2400" dirty="0" smtClean="0"/>
              <a:t>ssures that VS</a:t>
            </a:r>
            <a:r>
              <a:rPr lang="en-IN" sz="2400" baseline="-25000" dirty="0" smtClean="0"/>
              <a:t>H,D </a:t>
            </a:r>
            <a:r>
              <a:rPr lang="en-IN" sz="2400" dirty="0" smtClean="0"/>
              <a:t>doesn’t </a:t>
            </a:r>
            <a:r>
              <a:rPr lang="en-US" sz="2400" dirty="0" smtClean="0"/>
              <a:t>⊂</a:t>
            </a:r>
            <a:r>
              <a:rPr lang="en-IN" sz="2400" baseline="-25000" dirty="0" smtClean="0"/>
              <a:t> </a:t>
            </a:r>
            <a:r>
              <a:rPr lang="en-IN" sz="2400" dirty="0" smtClean="0"/>
              <a:t>any inconsistent hypothesis.</a:t>
            </a:r>
          </a:p>
          <a:p>
            <a:endParaRPr lang="en-IN" sz="2400" dirty="0" smtClean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75722" y="2822713"/>
            <a:ext cx="1378226" cy="26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62470" y="2372138"/>
            <a:ext cx="165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23861" y="5261113"/>
            <a:ext cx="26504" cy="569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29877" y="5300870"/>
            <a:ext cx="424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means, let me put a bound on ‘m’ that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4790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261683"/>
            <a:ext cx="8333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INTELLIGENCE</a:t>
            </a:r>
          </a:p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Exhausting VS</a:t>
            </a:r>
            <a:endParaRPr lang="en-IN" sz="24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034557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3096" y="1099931"/>
            <a:ext cx="76862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Definition: </a:t>
            </a:r>
          </a:p>
          <a:p>
            <a:r>
              <a:rPr lang="en-IN" sz="2400" dirty="0" smtClean="0"/>
              <a:t>	</a:t>
            </a:r>
            <a:r>
              <a:rPr lang="en-IN" sz="2400" dirty="0" smtClean="0"/>
              <a:t>H, c, D, set of training examples D have their usual meaning.  </a:t>
            </a:r>
            <a:r>
              <a:rPr lang="en-IN" sz="2400" dirty="0" smtClean="0">
                <a:solidFill>
                  <a:srgbClr val="C00000"/>
                </a:solidFill>
              </a:rPr>
              <a:t>VS</a:t>
            </a:r>
            <a:r>
              <a:rPr lang="en-IN" sz="2400" baseline="-25000" dirty="0" smtClean="0">
                <a:solidFill>
                  <a:srgbClr val="C00000"/>
                </a:solidFill>
              </a:rPr>
              <a:t>H,D</a:t>
            </a:r>
            <a:r>
              <a:rPr lang="en-IN" sz="2400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is said to be </a:t>
            </a:r>
            <a:r>
              <a:rPr lang="en-US" sz="2400" b="1" dirty="0" smtClean="0">
                <a:solidFill>
                  <a:srgbClr val="C00000"/>
                </a:solidFill>
                <a:sym typeface="Symbol" pitchFamily="2" charset="2"/>
              </a:rPr>
              <a:t></a:t>
            </a:r>
            <a:r>
              <a:rPr lang="en-US" sz="2400" dirty="0" smtClean="0">
                <a:solidFill>
                  <a:srgbClr val="C00000"/>
                </a:solidFill>
                <a:sym typeface="Symbol" pitchFamily="2" charset="2"/>
              </a:rPr>
              <a:t>-exhausted </a:t>
            </a:r>
            <a:r>
              <a:rPr lang="en-US" sz="2400" dirty="0" err="1" smtClean="0">
                <a:sym typeface="Symbol" pitchFamily="2" charset="2"/>
              </a:rPr>
              <a:t>wrt</a:t>
            </a:r>
            <a:r>
              <a:rPr lang="en-US" sz="2400" dirty="0" smtClean="0">
                <a:sym typeface="Symbol" pitchFamily="2" charset="2"/>
              </a:rPr>
              <a:t> c if</a:t>
            </a:r>
          </a:p>
          <a:p>
            <a:r>
              <a:rPr lang="en-US" sz="2400" dirty="0" smtClean="0"/>
              <a:t>	∀ h </a:t>
            </a:r>
            <a:r>
              <a:rPr lang="en-US" altLang="ko-KR" sz="2400" dirty="0" smtClean="0">
                <a:sym typeface="Symbol" pitchFamily="2" charset="2"/>
              </a:rPr>
              <a:t> </a:t>
            </a:r>
            <a:r>
              <a:rPr lang="en-IN" sz="2400" dirty="0" smtClean="0">
                <a:solidFill>
                  <a:srgbClr val="C00000"/>
                </a:solidFill>
              </a:rPr>
              <a:t>VS</a:t>
            </a:r>
            <a:r>
              <a:rPr lang="en-IN" sz="2400" baseline="-25000" dirty="0" smtClean="0">
                <a:solidFill>
                  <a:srgbClr val="C00000"/>
                </a:solidFill>
              </a:rPr>
              <a:t>H,D</a:t>
            </a:r>
            <a:r>
              <a:rPr lang="en-IN" sz="2400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has error </a:t>
            </a:r>
            <a:r>
              <a:rPr lang="en-IN" sz="2400" dirty="0" smtClean="0">
                <a:solidFill>
                  <a:srgbClr val="C00000"/>
                </a:solidFill>
              </a:rPr>
              <a:t>&lt; </a:t>
            </a:r>
            <a:r>
              <a:rPr lang="en-US" sz="2400" b="1" dirty="0" smtClean="0">
                <a:solidFill>
                  <a:srgbClr val="C00000"/>
                </a:solidFill>
                <a:sym typeface="Symbol" pitchFamily="2" charset="2"/>
              </a:rPr>
              <a:t> </a:t>
            </a:r>
            <a:r>
              <a:rPr lang="en-US" altLang="ko-KR" sz="2400" dirty="0" smtClean="0"/>
              <a:t>with respect to </a:t>
            </a:r>
            <a:r>
              <a:rPr lang="en-US" altLang="ko-KR" sz="2400" i="1" dirty="0" smtClean="0"/>
              <a:t>c</a:t>
            </a:r>
            <a:r>
              <a:rPr lang="en-US" altLang="ko-KR" sz="2400" dirty="0" smtClean="0"/>
              <a:t> and </a:t>
            </a:r>
            <a:r>
              <a:rPr lang="en-US" altLang="ko-KR" sz="2400" i="1" dirty="0" smtClean="0"/>
              <a:t>D</a:t>
            </a:r>
            <a:r>
              <a:rPr lang="en-US" sz="2400" b="1" dirty="0" smtClean="0">
                <a:solidFill>
                  <a:srgbClr val="C00000"/>
                </a:solidFill>
                <a:sym typeface="Symbol" pitchFamily="2" charset="2"/>
              </a:rPr>
              <a:t>, </a:t>
            </a:r>
            <a:r>
              <a:rPr lang="en-US" sz="2400" dirty="0" err="1" smtClean="0">
                <a:sym typeface="Symbol" pitchFamily="2" charset="2"/>
              </a:rPr>
              <a:t>ie</a:t>
            </a:r>
            <a:endParaRPr lang="en-US" sz="2400" dirty="0" smtClean="0">
              <a:sym typeface="Symbol" pitchFamily="2" charset="2"/>
            </a:endParaRPr>
          </a:p>
          <a:p>
            <a:endParaRPr lang="en-US" sz="2400" dirty="0" smtClean="0">
              <a:sym typeface="Symbol" pitchFamily="2" charset="2"/>
            </a:endParaRPr>
          </a:p>
          <a:p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(∀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h </a:t>
            </a:r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  <a:sym typeface="Symbol" pitchFamily="2" charset="2"/>
              </a:rPr>
              <a:t> </a:t>
            </a:r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</a:rPr>
              <a:t>VS</a:t>
            </a:r>
            <a:r>
              <a:rPr lang="en-IN" sz="2400" baseline="-25000" dirty="0" smtClean="0">
                <a:solidFill>
                  <a:schemeClr val="accent6">
                    <a:lumMod val="50000"/>
                  </a:schemeClr>
                </a:solidFill>
              </a:rPr>
              <a:t>H,D</a:t>
            </a:r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IN" sz="2400" dirty="0" err="1" smtClean="0">
                <a:solidFill>
                  <a:schemeClr val="accent6">
                    <a:lumMod val="50000"/>
                  </a:schemeClr>
                </a:solidFill>
              </a:rPr>
              <a:t>error</a:t>
            </a:r>
            <a:r>
              <a:rPr lang="en-IN" sz="2400" baseline="-25000" dirty="0" err="1" smtClean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</a:rPr>
              <a:t>(h)&lt;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sym typeface="Symbol" pitchFamily="2" charset="2"/>
              </a:rPr>
              <a:t></a:t>
            </a:r>
            <a:endParaRPr lang="en-US" sz="2400" dirty="0" smtClean="0">
              <a:solidFill>
                <a:schemeClr val="accent6">
                  <a:lumMod val="50000"/>
                </a:schemeClr>
              </a:solidFill>
              <a:sym typeface="Symbol" pitchFamily="2" charset="2"/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/>
          </a:p>
        </p:txBody>
      </p:sp>
      <p:pic>
        <p:nvPicPr>
          <p:cNvPr id="7" name="Picture 4">
            <a:extLst>
              <a:ext uri="{FF2B5EF4-FFF2-40B4-BE49-F238E27FC236}">
                <a16:creationId xmlns="" xmlns:a16="http://schemas.microsoft.com/office/drawing/2014/main" id="{D9C32EF4-6CF9-6F4B-8438-AA4D98520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70" y="3481366"/>
            <a:ext cx="4832037" cy="3005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4790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261683"/>
            <a:ext cx="83337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How many examples will 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sym typeface="Symbol" pitchFamily="2" charset="2"/>
              </a:rPr>
              <a:t>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</a:rPr>
              <a:t>-exhaust the VS?</a:t>
            </a:r>
            <a:endParaRPr lang="en-IN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24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034557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0086" y="1285461"/>
            <a:ext cx="66393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We can now talk about bounding the “ Probability that the VS</a:t>
            </a:r>
            <a:r>
              <a:rPr lang="en-IN" sz="2400" baseline="-25000" dirty="0" smtClean="0"/>
              <a:t>H,D</a:t>
            </a:r>
            <a:r>
              <a:rPr lang="en-IN" sz="2400" dirty="0" smtClean="0"/>
              <a:t> will be </a:t>
            </a:r>
            <a:r>
              <a:rPr lang="en-US" altLang="ko-KR" sz="2400" dirty="0" smtClean="0">
                <a:sym typeface="Symbol" pitchFamily="2" charset="2"/>
              </a:rPr>
              <a:t></a:t>
            </a:r>
            <a:r>
              <a:rPr lang="en-US" altLang="ko-KR" sz="2400" dirty="0" smtClean="0"/>
              <a:t>-</a:t>
            </a:r>
            <a:r>
              <a:rPr lang="en-US" altLang="ko-KR" sz="2400" dirty="0" smtClean="0"/>
              <a:t>exhausted after a given training  examples”.</a:t>
            </a:r>
          </a:p>
          <a:p>
            <a:endParaRPr lang="en-US" altLang="ko-KR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So we can describe </a:t>
            </a:r>
            <a:r>
              <a:rPr lang="en-US" altLang="ko-KR" sz="2400" b="1" dirty="0" smtClean="0">
                <a:sym typeface="Symbol" pitchFamily="2" charset="2"/>
              </a:rPr>
              <a:t></a:t>
            </a:r>
            <a:r>
              <a:rPr lang="en-US" altLang="ko-KR" sz="2400" b="1" dirty="0" smtClean="0"/>
              <a:t>-exhausting VS</a:t>
            </a:r>
          </a:p>
          <a:p>
            <a:pPr lvl="1" algn="just"/>
            <a:r>
              <a:rPr lang="en-IN" sz="2400" b="1" dirty="0" smtClean="0"/>
              <a:t>Theorem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[Haussler, 1988</a:t>
            </a:r>
            <a:r>
              <a:rPr lang="en-US" altLang="ko-KR" sz="2400" dirty="0" smtClean="0"/>
              <a:t>] </a:t>
            </a:r>
            <a:r>
              <a:rPr lang="en-IN" sz="2400" b="1" dirty="0" smtClean="0"/>
              <a:t>:</a:t>
            </a:r>
          </a:p>
          <a:p>
            <a:pPr lvl="1" algn="just"/>
            <a:r>
              <a:rPr lang="en-IN" sz="2400" b="1" dirty="0" smtClean="0"/>
              <a:t> </a:t>
            </a:r>
          </a:p>
          <a:p>
            <a:pPr lvl="1" algn="just"/>
            <a:r>
              <a:rPr lang="en-US" altLang="ko-KR" sz="2400" dirty="0" smtClean="0"/>
              <a:t>If </a:t>
            </a:r>
            <a:r>
              <a:rPr lang="en-US" altLang="ko-KR" sz="2400" dirty="0" smtClean="0"/>
              <a:t>the hypothesis space </a:t>
            </a:r>
            <a:r>
              <a:rPr lang="en-US" altLang="ko-KR" sz="2400" i="1" dirty="0" smtClean="0"/>
              <a:t>H</a:t>
            </a:r>
            <a:r>
              <a:rPr lang="en-US" altLang="ko-KR" sz="2400" dirty="0" smtClean="0"/>
              <a:t> is finite, and </a:t>
            </a:r>
            <a:r>
              <a:rPr lang="en-US" altLang="ko-KR" sz="2400" i="1" dirty="0" smtClean="0"/>
              <a:t>D</a:t>
            </a:r>
            <a:r>
              <a:rPr lang="en-US" altLang="ko-KR" sz="2400" dirty="0" smtClean="0"/>
              <a:t> is a sequence of </a:t>
            </a:r>
            <a:r>
              <a:rPr lang="en-US" altLang="ko-KR" sz="2400" i="1" dirty="0" smtClean="0"/>
              <a:t>m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sym typeface="Symbol" pitchFamily="2" charset="2"/>
              </a:rPr>
              <a:t></a:t>
            </a:r>
            <a:r>
              <a:rPr lang="en-US" altLang="ko-KR" sz="2400" dirty="0" smtClean="0"/>
              <a:t> 1 independent random examples of some target concept </a:t>
            </a:r>
            <a:r>
              <a:rPr lang="en-US" altLang="ko-KR" sz="2400" i="1" dirty="0" smtClean="0"/>
              <a:t>c</a:t>
            </a:r>
            <a:r>
              <a:rPr lang="en-US" altLang="ko-KR" sz="2400" dirty="0" smtClean="0"/>
              <a:t>, </a:t>
            </a:r>
            <a:r>
              <a:rPr lang="en-US" altLang="ko-KR" sz="2400" dirty="0" smtClean="0"/>
              <a:t>then </a:t>
            </a:r>
            <a:r>
              <a:rPr lang="en-US" altLang="ko-KR" sz="2400" dirty="0" smtClean="0"/>
              <a:t>for </a:t>
            </a:r>
            <a:r>
              <a:rPr lang="en-US" altLang="ko-KR" sz="2400" dirty="0" smtClean="0"/>
              <a:t>some </a:t>
            </a:r>
            <a:r>
              <a:rPr lang="en-US" altLang="ko-KR" sz="2400" dirty="0" smtClean="0"/>
              <a:t>0 </a:t>
            </a:r>
            <a:r>
              <a:rPr lang="en-US" altLang="ko-KR" sz="2400" dirty="0" smtClean="0">
                <a:sym typeface="Symbol" pitchFamily="2" charset="2"/>
              </a:rPr>
              <a:t>  </a:t>
            </a:r>
            <a:r>
              <a:rPr lang="en-US" altLang="ko-KR" sz="2400" dirty="0" smtClean="0"/>
              <a:t> 1, the </a:t>
            </a:r>
            <a:endParaRPr lang="en-US" altLang="ko-KR" sz="2400" dirty="0" smtClean="0"/>
          </a:p>
          <a:p>
            <a:pPr lvl="1" algn="just"/>
            <a:endParaRPr lang="en-US" altLang="ko-KR" sz="2400" dirty="0" smtClean="0"/>
          </a:p>
          <a:p>
            <a:pPr lvl="1" algn="just"/>
            <a:r>
              <a:rPr lang="en-US" altLang="ko-KR" sz="2400" dirty="0" smtClean="0">
                <a:solidFill>
                  <a:srgbClr val="C00000"/>
                </a:solidFill>
              </a:rPr>
              <a:t>		</a:t>
            </a:r>
            <a:r>
              <a:rPr lang="en-US" altLang="ko-KR" sz="2400" dirty="0" smtClean="0"/>
              <a:t>P</a:t>
            </a:r>
            <a:r>
              <a:rPr lang="en-US" altLang="ko-KR" sz="2400" dirty="0" smtClean="0">
                <a:solidFill>
                  <a:srgbClr val="C00000"/>
                </a:solidFill>
              </a:rPr>
              <a:t>(</a:t>
            </a:r>
            <a:r>
              <a:rPr lang="en-IN" sz="2400" dirty="0" smtClean="0">
                <a:solidFill>
                  <a:srgbClr val="C00000"/>
                </a:solidFill>
              </a:rPr>
              <a:t>VS</a:t>
            </a:r>
            <a:r>
              <a:rPr lang="en-IN" sz="2400" baseline="-25000" dirty="0" smtClean="0">
                <a:solidFill>
                  <a:srgbClr val="C00000"/>
                </a:solidFill>
              </a:rPr>
              <a:t>H,D</a:t>
            </a:r>
            <a:r>
              <a:rPr lang="en-US" altLang="ko-KR" sz="2400" dirty="0" smtClean="0">
                <a:solidFill>
                  <a:srgbClr val="C00000"/>
                </a:solidFill>
              </a:rPr>
              <a:t> </a:t>
            </a:r>
            <a:r>
              <a:rPr lang="en-US" altLang="ko-KR" sz="2400" dirty="0" smtClean="0">
                <a:solidFill>
                  <a:srgbClr val="C00000"/>
                </a:solidFill>
              </a:rPr>
              <a:t>is not </a:t>
            </a:r>
            <a:r>
              <a:rPr lang="en-US" altLang="ko-KR" sz="2400" dirty="0" smtClean="0">
                <a:solidFill>
                  <a:srgbClr val="C00000"/>
                </a:solidFill>
                <a:sym typeface="Symbol" pitchFamily="2" charset="2"/>
              </a:rPr>
              <a:t></a:t>
            </a:r>
            <a:r>
              <a:rPr lang="en-US" altLang="ko-KR" sz="2400" dirty="0" smtClean="0">
                <a:solidFill>
                  <a:srgbClr val="C00000"/>
                </a:solidFill>
              </a:rPr>
              <a:t>-</a:t>
            </a:r>
            <a:r>
              <a:rPr lang="en-US" altLang="ko-KR" sz="2400" dirty="0" smtClean="0">
                <a:solidFill>
                  <a:srgbClr val="C00000"/>
                </a:solidFill>
              </a:rPr>
              <a:t>exhausted) ≤</a:t>
            </a:r>
            <a:r>
              <a:rPr lang="en-US" altLang="ko-KR" sz="2400" dirty="0" smtClean="0"/>
              <a:t> |</a:t>
            </a:r>
            <a:r>
              <a:rPr lang="en-US" altLang="ko-KR" sz="2400" i="1" dirty="0" err="1" smtClean="0"/>
              <a:t>H</a:t>
            </a:r>
            <a:r>
              <a:rPr lang="en-US" altLang="ko-KR" sz="2400" dirty="0" err="1" smtClean="0"/>
              <a:t>|</a:t>
            </a:r>
            <a:r>
              <a:rPr lang="en-US" altLang="ko-KR" sz="2400" i="1" dirty="0" err="1" smtClean="0"/>
              <a:t>e</a:t>
            </a:r>
            <a:r>
              <a:rPr lang="en-US" altLang="ko-KR" sz="2400" baseline="30000" dirty="0" smtClean="0"/>
              <a:t>-</a:t>
            </a:r>
            <a:r>
              <a:rPr lang="en-US" altLang="ko-KR" sz="2400" i="1" baseline="30000" dirty="0" smtClean="0">
                <a:sym typeface="Symbol" pitchFamily="2" charset="2"/>
              </a:rPr>
              <a:t></a:t>
            </a:r>
            <a:r>
              <a:rPr lang="en-US" altLang="ko-KR" sz="2400" i="1" baseline="30000" dirty="0" smtClean="0"/>
              <a:t>m</a:t>
            </a:r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224790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261683"/>
            <a:ext cx="8333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INTELLIGENCE</a:t>
            </a:r>
            <a:endParaRPr lang="en-IN" sz="24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034557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1444486"/>
            <a:ext cx="70766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Proof: </a:t>
            </a:r>
          </a:p>
          <a:p>
            <a:r>
              <a:rPr lang="en-IN" dirty="0" smtClean="0"/>
              <a:t> </a:t>
            </a:r>
            <a:r>
              <a:rPr lang="en-IN" sz="2400" dirty="0" smtClean="0"/>
              <a:t>Let h</a:t>
            </a:r>
            <a:r>
              <a:rPr lang="en-IN" sz="2400" baseline="-25000" dirty="0" smtClean="0"/>
              <a:t>1</a:t>
            </a:r>
            <a:r>
              <a:rPr lang="en-IN" sz="2400" dirty="0" smtClean="0"/>
              <a:t>, h</a:t>
            </a:r>
            <a:r>
              <a:rPr lang="en-IN" sz="2400" baseline="-25000" dirty="0" smtClean="0"/>
              <a:t>2</a:t>
            </a:r>
            <a:r>
              <a:rPr lang="en-IN" sz="2400" dirty="0" smtClean="0"/>
              <a:t>, ……..</a:t>
            </a:r>
            <a:r>
              <a:rPr lang="en-IN" sz="2400" dirty="0" err="1" smtClean="0"/>
              <a:t>h</a:t>
            </a:r>
            <a:r>
              <a:rPr lang="en-IN" sz="2400" baseline="-25000" dirty="0" err="1" smtClean="0"/>
              <a:t>k</a:t>
            </a:r>
            <a:r>
              <a:rPr lang="en-IN" sz="2400" baseline="-25000" dirty="0" smtClean="0"/>
              <a:t> </a:t>
            </a:r>
            <a:r>
              <a:rPr lang="en-US" altLang="ko-KR" sz="2400" dirty="0" smtClean="0">
                <a:sym typeface="Symbol" pitchFamily="2" charset="2"/>
              </a:rPr>
              <a:t> H</a:t>
            </a:r>
          </a:p>
          <a:p>
            <a:r>
              <a:rPr lang="en-IN" sz="2400" dirty="0" err="1" smtClean="0">
                <a:sym typeface="Symbol" pitchFamily="2" charset="2"/>
              </a:rPr>
              <a:t>s.t</a:t>
            </a:r>
            <a:r>
              <a:rPr lang="en-IN" sz="2400" dirty="0" smtClean="0">
                <a:sym typeface="Symbol" pitchFamily="2" charset="2"/>
              </a:rPr>
              <a:t>.      </a:t>
            </a:r>
            <a:r>
              <a:rPr lang="en-IN" sz="2400" dirty="0" err="1" smtClean="0">
                <a:sym typeface="Symbol" pitchFamily="2" charset="2"/>
              </a:rPr>
              <a:t>error</a:t>
            </a:r>
            <a:r>
              <a:rPr lang="en-IN" sz="2400" baseline="-25000" dirty="0" err="1" smtClean="0">
                <a:latin typeface="Blackadder ITC" pitchFamily="82" charset="0"/>
                <a:sym typeface="Symbol" pitchFamily="2" charset="2"/>
              </a:rPr>
              <a:t>D</a:t>
            </a:r>
            <a:r>
              <a:rPr lang="en-IN" sz="2400" dirty="0" smtClean="0">
                <a:sym typeface="Symbol" pitchFamily="2" charset="2"/>
              </a:rPr>
              <a:t>(h</a:t>
            </a:r>
            <a:r>
              <a:rPr lang="en-IN" sz="2400" baseline="-25000" dirty="0" smtClean="0">
                <a:sym typeface="Symbol" pitchFamily="2" charset="2"/>
              </a:rPr>
              <a:t>i</a:t>
            </a:r>
            <a:r>
              <a:rPr lang="en-IN" sz="2400" dirty="0" smtClean="0">
                <a:sym typeface="Symbol" pitchFamily="2" charset="2"/>
              </a:rPr>
              <a:t>)&gt;</a:t>
            </a:r>
            <a:r>
              <a:rPr lang="en-US" sz="2400" b="1" dirty="0" smtClean="0">
                <a:solidFill>
                  <a:srgbClr val="FF0000"/>
                </a:solidFill>
                <a:sym typeface="Symbol" pitchFamily="2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Symbol" pitchFamily="2" charset="2"/>
              </a:rPr>
              <a:t>.</a:t>
            </a:r>
          </a:p>
          <a:p>
            <a:r>
              <a:rPr lang="en-IN" sz="2400" dirty="0" smtClean="0">
                <a:sym typeface="Symbol" pitchFamily="2" charset="2"/>
              </a:rPr>
              <a:t>We fail to </a:t>
            </a:r>
            <a:r>
              <a:rPr lang="en-US" sz="2400" dirty="0" smtClean="0">
                <a:sym typeface="Symbol" pitchFamily="2" charset="2"/>
              </a:rPr>
              <a:t>-exhaust VS</a:t>
            </a:r>
            <a:r>
              <a:rPr lang="en-US" sz="2400" baseline="-25000" dirty="0" smtClean="0">
                <a:sym typeface="Symbol" pitchFamily="2" charset="2"/>
              </a:rPr>
              <a:t>H,D</a:t>
            </a:r>
            <a:r>
              <a:rPr lang="en-US" sz="2400" dirty="0" smtClean="0">
                <a:sym typeface="Symbol" pitchFamily="2" charset="2"/>
              </a:rPr>
              <a:t> </a:t>
            </a:r>
          </a:p>
          <a:p>
            <a:r>
              <a:rPr lang="en-US" sz="2400" b="1" dirty="0" smtClean="0">
                <a:solidFill>
                  <a:srgbClr val="FF0000"/>
                </a:solidFill>
                <a:sym typeface="Symbol" pitchFamily="2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Symbol" pitchFamily="2" charset="2"/>
              </a:rPr>
              <a:t>             </a:t>
            </a:r>
            <a:r>
              <a:rPr lang="en-US" sz="2400" b="1" dirty="0" err="1" smtClean="0">
                <a:solidFill>
                  <a:srgbClr val="FF0000"/>
                </a:solidFill>
                <a:sym typeface="Symbol" pitchFamily="2" charset="2"/>
              </a:rPr>
              <a:t>iff</a:t>
            </a:r>
            <a:r>
              <a:rPr lang="en-US" sz="2400" b="1" dirty="0" smtClean="0">
                <a:solidFill>
                  <a:srgbClr val="FF0000"/>
                </a:solidFill>
                <a:sym typeface="Symbol" pitchFamily="2" charset="2"/>
              </a:rPr>
              <a:t> </a:t>
            </a:r>
          </a:p>
          <a:p>
            <a:r>
              <a:rPr lang="en-IN" sz="2400" b="1" dirty="0" smtClean="0">
                <a:sym typeface="Symbol" pitchFamily="2" charset="2"/>
              </a:rPr>
              <a:t>At</a:t>
            </a:r>
            <a:r>
              <a:rPr lang="en-IN" sz="2400" dirty="0" smtClean="0">
                <a:sym typeface="Symbol" pitchFamily="2" charset="2"/>
              </a:rPr>
              <a:t> least one of k hypo. </a:t>
            </a:r>
            <a:r>
              <a:rPr lang="en-IN" sz="2400" dirty="0" smtClean="0">
                <a:sym typeface="Symbol" pitchFamily="2" charset="2"/>
              </a:rPr>
              <a:t>s</a:t>
            </a:r>
            <a:r>
              <a:rPr lang="en-IN" sz="2400" dirty="0" smtClean="0">
                <a:sym typeface="Symbol" pitchFamily="2" charset="2"/>
              </a:rPr>
              <a:t>ay h</a:t>
            </a:r>
            <a:r>
              <a:rPr lang="en-IN" sz="2400" baseline="-25000" dirty="0" smtClean="0">
                <a:sym typeface="Symbol" pitchFamily="2" charset="2"/>
              </a:rPr>
              <a:t>t</a:t>
            </a:r>
            <a:r>
              <a:rPr lang="en-IN" sz="2400" dirty="0" smtClean="0">
                <a:sym typeface="Symbol" pitchFamily="2" charset="2"/>
              </a:rPr>
              <a:t> happens to be consistent with all m training examples.</a:t>
            </a:r>
          </a:p>
          <a:p>
            <a:endParaRPr lang="en-IN" sz="2400" dirty="0" smtClean="0">
              <a:sym typeface="Symbol" pitchFamily="2" charset="2"/>
            </a:endParaRPr>
          </a:p>
          <a:p>
            <a:r>
              <a:rPr lang="en-IN" sz="2400" dirty="0" smtClean="0">
                <a:sym typeface="Symbol" pitchFamily="2" charset="2"/>
              </a:rPr>
              <a:t>	 P(</a:t>
            </a:r>
            <a:r>
              <a:rPr lang="en-IN" sz="2400" dirty="0" err="1" smtClean="0">
                <a:sym typeface="Symbol" pitchFamily="2" charset="2"/>
              </a:rPr>
              <a:t>error</a:t>
            </a:r>
            <a:r>
              <a:rPr lang="en-IN" sz="2400" baseline="-25000" dirty="0" err="1" smtClean="0">
                <a:latin typeface="Blackadder ITC" pitchFamily="82" charset="0"/>
                <a:sym typeface="Symbol" pitchFamily="2" charset="2"/>
              </a:rPr>
              <a:t>D</a:t>
            </a:r>
            <a:r>
              <a:rPr lang="en-IN" sz="2400" dirty="0" smtClean="0">
                <a:sym typeface="Symbol" pitchFamily="2" charset="2"/>
              </a:rPr>
              <a:t>(h</a:t>
            </a:r>
            <a:r>
              <a:rPr lang="en-IN" sz="2400" baseline="-25000" dirty="0" smtClean="0">
                <a:sym typeface="Symbol" pitchFamily="2" charset="2"/>
              </a:rPr>
              <a:t>t</a:t>
            </a:r>
            <a:r>
              <a:rPr lang="en-IN" sz="2400" dirty="0" smtClean="0">
                <a:sym typeface="Symbol" pitchFamily="2" charset="2"/>
              </a:rPr>
              <a:t>)&gt;</a:t>
            </a:r>
            <a:r>
              <a:rPr lang="en-US" sz="2400" b="1" dirty="0" smtClean="0">
                <a:solidFill>
                  <a:srgbClr val="FF0000"/>
                </a:solidFill>
                <a:sym typeface="Symbol" pitchFamily="2" charset="2"/>
              </a:rPr>
              <a:t> </a:t>
            </a:r>
            <a:r>
              <a:rPr lang="en-US" sz="2400" dirty="0" smtClean="0">
                <a:sym typeface="Symbol" pitchFamily="2" charset="2"/>
              </a:rPr>
              <a:t>)≤(1-</a:t>
            </a:r>
            <a:r>
              <a:rPr lang="en-US" sz="2400" dirty="0" smtClean="0">
                <a:sym typeface="Symbol" pitchFamily="2" charset="2"/>
              </a:rPr>
              <a:t> </a:t>
            </a:r>
            <a:r>
              <a:rPr lang="en-US" sz="2400" dirty="0" smtClean="0">
                <a:sym typeface="Symbol" pitchFamily="2" charset="2"/>
              </a:rPr>
              <a:t>)</a:t>
            </a:r>
          </a:p>
          <a:p>
            <a:endParaRPr lang="en-IN" sz="2400" dirty="0" smtClean="0">
              <a:sym typeface="Symbol" pitchFamily="2" charset="2"/>
            </a:endParaRPr>
          </a:p>
          <a:p>
            <a:r>
              <a:rPr lang="en-US" sz="2400" dirty="0" smtClean="0"/>
              <a:t>∴ the prob. that </a:t>
            </a:r>
            <a:r>
              <a:rPr lang="en-IN" sz="2400" dirty="0" smtClean="0">
                <a:sym typeface="Symbol" pitchFamily="2" charset="2"/>
              </a:rPr>
              <a:t>h</a:t>
            </a:r>
            <a:r>
              <a:rPr lang="en-IN" sz="2400" baseline="-25000" dirty="0" smtClean="0">
                <a:sym typeface="Symbol" pitchFamily="2" charset="2"/>
              </a:rPr>
              <a:t>t</a:t>
            </a:r>
            <a:r>
              <a:rPr lang="en-IN" sz="2400" dirty="0" smtClean="0">
                <a:sym typeface="Symbol" pitchFamily="2" charset="2"/>
              </a:rPr>
              <a:t> will be consistent with m independent randomly drawn examples is </a:t>
            </a:r>
          </a:p>
          <a:p>
            <a:r>
              <a:rPr lang="en-IN" sz="2400" dirty="0" smtClean="0">
                <a:sym typeface="Symbol" pitchFamily="2" charset="2"/>
              </a:rPr>
              <a:t> </a:t>
            </a:r>
            <a:r>
              <a:rPr lang="en-IN" sz="2400" dirty="0" smtClean="0">
                <a:sym typeface="Symbol" pitchFamily="2" charset="2"/>
              </a:rPr>
              <a:t>	P(</a:t>
            </a:r>
            <a:r>
              <a:rPr lang="en-IN" sz="2400" dirty="0" err="1" smtClean="0">
                <a:sym typeface="Symbol" pitchFamily="2" charset="2"/>
              </a:rPr>
              <a:t>error</a:t>
            </a:r>
            <a:r>
              <a:rPr lang="en-IN" sz="2400" baseline="-25000" dirty="0" err="1" smtClean="0">
                <a:latin typeface="Blackadder ITC" pitchFamily="82" charset="0"/>
                <a:sym typeface="Symbol" pitchFamily="2" charset="2"/>
              </a:rPr>
              <a:t>D</a:t>
            </a:r>
            <a:r>
              <a:rPr lang="en-IN" sz="2400" dirty="0" smtClean="0">
                <a:sym typeface="Symbol" pitchFamily="2" charset="2"/>
              </a:rPr>
              <a:t>(h</a:t>
            </a:r>
            <a:r>
              <a:rPr lang="en-IN" sz="2400" baseline="-25000" dirty="0" smtClean="0">
                <a:sym typeface="Symbol" pitchFamily="2" charset="2"/>
              </a:rPr>
              <a:t>t</a:t>
            </a:r>
            <a:r>
              <a:rPr lang="en-IN" sz="2400" dirty="0" smtClean="0">
                <a:sym typeface="Symbol" pitchFamily="2" charset="2"/>
              </a:rPr>
              <a:t>)&gt;</a:t>
            </a:r>
            <a:r>
              <a:rPr lang="en-US" sz="2400" b="1" dirty="0" smtClean="0">
                <a:solidFill>
                  <a:srgbClr val="FF0000"/>
                </a:solidFill>
                <a:sym typeface="Symbol" pitchFamily="2" charset="2"/>
              </a:rPr>
              <a:t> </a:t>
            </a:r>
            <a:r>
              <a:rPr lang="en-US" sz="2400" dirty="0" smtClean="0">
                <a:sym typeface="Symbol" pitchFamily="2" charset="2"/>
              </a:rPr>
              <a:t>)≤(1- </a:t>
            </a:r>
            <a:r>
              <a:rPr lang="en-US" sz="2400" dirty="0" smtClean="0">
                <a:sym typeface="Symbol" pitchFamily="2" charset="2"/>
              </a:rPr>
              <a:t>)</a:t>
            </a:r>
            <a:r>
              <a:rPr lang="en-US" sz="2400" baseline="30000" dirty="0" smtClean="0">
                <a:sym typeface="Symbol" pitchFamily="2" charset="2"/>
              </a:rPr>
              <a:t>m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24790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>
                <a:solidFill>
                  <a:schemeClr val="accent2">
                    <a:lumMod val="75000"/>
                  </a:schemeClr>
                </a:solidFill>
              </a:rPr>
              <a:t>MACHINE INTELLIGENCE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8882" y="2877199"/>
            <a:ext cx="91851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 smtClean="0">
                <a:solidFill>
                  <a:srgbClr val="002060"/>
                </a:solidFill>
              </a:rPr>
              <a:t>PAC Learning</a:t>
            </a:r>
            <a:endParaRPr lang="en-IN" sz="3600" b="1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Dr. Arti Arya</a:t>
            </a:r>
            <a:endParaRPr lang="en-IN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" name="Group 19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7225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261683"/>
            <a:ext cx="8333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INTELLIGENCE</a:t>
            </a:r>
            <a:endParaRPr lang="en-IN" sz="24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034557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610" y="1285460"/>
            <a:ext cx="7619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As there are </a:t>
            </a:r>
            <a:r>
              <a:rPr lang="en-IN" sz="2400" dirty="0" smtClean="0">
                <a:solidFill>
                  <a:srgbClr val="FF0066"/>
                </a:solidFill>
              </a:rPr>
              <a:t>k such hypothesis</a:t>
            </a:r>
            <a:r>
              <a:rPr lang="en-IN" sz="2400" dirty="0" smtClean="0"/>
              <a:t>,</a:t>
            </a:r>
          </a:p>
          <a:p>
            <a:endParaRPr lang="en-IN" sz="2400" dirty="0" smtClean="0"/>
          </a:p>
          <a:p>
            <a:r>
              <a:rPr lang="en-US" sz="2400" dirty="0" smtClean="0"/>
              <a:t>∴ the prob. that </a:t>
            </a:r>
            <a:r>
              <a:rPr lang="en-US" sz="2400" i="1" dirty="0" smtClean="0">
                <a:solidFill>
                  <a:srgbClr val="FF0000"/>
                </a:solidFill>
              </a:rPr>
              <a:t>at least one of these k hypothesis will be consistent with all m training examples is at most </a:t>
            </a:r>
            <a:r>
              <a:rPr lang="en-US" sz="2400" dirty="0" smtClean="0"/>
              <a:t>= 		 k</a:t>
            </a:r>
            <a:r>
              <a:rPr lang="en-US" sz="2400" dirty="0" smtClean="0">
                <a:sym typeface="Symbol" pitchFamily="2" charset="2"/>
              </a:rPr>
              <a:t> </a:t>
            </a:r>
            <a:r>
              <a:rPr lang="en-US" sz="2400" dirty="0" smtClean="0">
                <a:sym typeface="Symbol" pitchFamily="2" charset="2"/>
              </a:rPr>
              <a:t>(1- )</a:t>
            </a:r>
            <a:r>
              <a:rPr lang="en-US" sz="2400" baseline="30000" dirty="0" smtClean="0">
                <a:sym typeface="Symbol" pitchFamily="2" charset="2"/>
              </a:rPr>
              <a:t>m</a:t>
            </a:r>
            <a:endParaRPr lang="en-IN" sz="2400" dirty="0" smtClean="0"/>
          </a:p>
          <a:p>
            <a:r>
              <a:rPr lang="en-IN" sz="2400" dirty="0" smtClean="0"/>
              <a:t>As, k </a:t>
            </a:r>
            <a:r>
              <a:rPr lang="en-US" sz="2400" dirty="0" smtClean="0">
                <a:sym typeface="Symbol" pitchFamily="2" charset="2"/>
              </a:rPr>
              <a:t>≤ |H|,     </a:t>
            </a:r>
            <a:r>
              <a:rPr lang="en-US" sz="2400" dirty="0" smtClean="0"/>
              <a:t>∴ </a:t>
            </a:r>
            <a:r>
              <a:rPr lang="en-US" sz="2400" dirty="0" smtClean="0"/>
              <a:t>k</a:t>
            </a:r>
            <a:r>
              <a:rPr lang="en-US" sz="2400" dirty="0" smtClean="0">
                <a:sym typeface="Symbol" pitchFamily="2" charset="2"/>
              </a:rPr>
              <a:t> (1- )</a:t>
            </a:r>
            <a:r>
              <a:rPr lang="en-US" sz="2400" baseline="30000" dirty="0" smtClean="0">
                <a:sym typeface="Symbol" pitchFamily="2" charset="2"/>
              </a:rPr>
              <a:t>m</a:t>
            </a:r>
            <a:r>
              <a:rPr lang="en-US" sz="2400" dirty="0" smtClean="0">
                <a:sym typeface="Symbol" pitchFamily="2" charset="2"/>
              </a:rPr>
              <a:t> </a:t>
            </a:r>
            <a:r>
              <a:rPr lang="en-US" sz="2400" dirty="0" smtClean="0">
                <a:sym typeface="Symbol" pitchFamily="2" charset="2"/>
              </a:rPr>
              <a:t>≤  |</a:t>
            </a:r>
            <a:r>
              <a:rPr lang="en-US" sz="2400" dirty="0" smtClean="0">
                <a:sym typeface="Symbol" pitchFamily="2" charset="2"/>
              </a:rPr>
              <a:t>H</a:t>
            </a:r>
            <a:r>
              <a:rPr lang="en-US" sz="2400" dirty="0" smtClean="0">
                <a:sym typeface="Symbol" pitchFamily="2" charset="2"/>
              </a:rPr>
              <a:t>| </a:t>
            </a:r>
            <a:r>
              <a:rPr lang="en-US" sz="2400" dirty="0" smtClean="0">
                <a:sym typeface="Symbol" pitchFamily="2" charset="2"/>
              </a:rPr>
              <a:t>(1- )</a:t>
            </a:r>
            <a:r>
              <a:rPr lang="en-US" sz="2400" baseline="30000" dirty="0" smtClean="0">
                <a:sym typeface="Symbol" pitchFamily="2" charset="2"/>
              </a:rPr>
              <a:t>m</a:t>
            </a:r>
            <a:r>
              <a:rPr lang="en-US" sz="2400" dirty="0" smtClean="0">
                <a:sym typeface="Symbol" pitchFamily="2" charset="2"/>
              </a:rPr>
              <a:t> </a:t>
            </a:r>
            <a:r>
              <a:rPr lang="en-US" sz="2400" dirty="0" smtClean="0">
                <a:sym typeface="Symbol" pitchFamily="2" charset="2"/>
              </a:rPr>
              <a:t>-------------(1)</a:t>
            </a:r>
          </a:p>
          <a:p>
            <a:endParaRPr lang="en-IN" sz="2400" dirty="0" smtClean="0">
              <a:sym typeface="Symbol" pitchFamily="2" charset="2"/>
            </a:endParaRPr>
          </a:p>
          <a:p>
            <a:r>
              <a:rPr lang="en-IN" sz="2400" dirty="0" smtClean="0">
                <a:sym typeface="Symbol" pitchFamily="2" charset="2"/>
              </a:rPr>
              <a:t>Generalizing, if 0 </a:t>
            </a:r>
            <a:r>
              <a:rPr lang="en-US" sz="2400" dirty="0" smtClean="0">
                <a:sym typeface="Symbol" pitchFamily="2" charset="2"/>
              </a:rPr>
              <a:t>≤ </a:t>
            </a:r>
            <a:r>
              <a:rPr lang="en-US" sz="2400" dirty="0" smtClean="0">
                <a:sym typeface="Symbol" pitchFamily="2" charset="2"/>
              </a:rPr>
              <a:t> ≤1, then (</a:t>
            </a:r>
            <a:r>
              <a:rPr lang="en-US" sz="2400" dirty="0" smtClean="0">
                <a:sym typeface="Symbol" pitchFamily="2" charset="2"/>
              </a:rPr>
              <a:t>1- </a:t>
            </a:r>
            <a:r>
              <a:rPr lang="en-US" sz="2400" dirty="0" smtClean="0">
                <a:sym typeface="Symbol" pitchFamily="2" charset="2"/>
              </a:rPr>
              <a:t>)</a:t>
            </a:r>
            <a:r>
              <a:rPr lang="en-US" sz="2400" dirty="0" smtClean="0">
                <a:sym typeface="Symbol" pitchFamily="2" charset="2"/>
              </a:rPr>
              <a:t> </a:t>
            </a:r>
            <a:r>
              <a:rPr lang="en-US" sz="2400" dirty="0" smtClean="0">
                <a:sym typeface="Symbol" pitchFamily="2" charset="2"/>
              </a:rPr>
              <a:t>≤ e</a:t>
            </a:r>
            <a:r>
              <a:rPr lang="en-US" sz="2400" baseline="30000" dirty="0" smtClean="0">
                <a:sym typeface="Symbol" pitchFamily="2" charset="2"/>
              </a:rPr>
              <a:t>-</a:t>
            </a:r>
            <a:r>
              <a:rPr lang="en-US" sz="2400" dirty="0" smtClean="0"/>
              <a:t>	</a:t>
            </a:r>
          </a:p>
          <a:p>
            <a:r>
              <a:rPr lang="en-US" sz="2400" dirty="0" smtClean="0"/>
              <a:t>		</a:t>
            </a:r>
          </a:p>
          <a:p>
            <a:r>
              <a:rPr lang="en-US" sz="2400" dirty="0" smtClean="0"/>
              <a:t>∴ From (1), </a:t>
            </a:r>
            <a:r>
              <a:rPr lang="en-US" sz="2400" dirty="0" smtClean="0"/>
              <a:t>k</a:t>
            </a:r>
            <a:r>
              <a:rPr lang="en-US" sz="2400" dirty="0" smtClean="0">
                <a:sym typeface="Symbol" pitchFamily="2" charset="2"/>
              </a:rPr>
              <a:t> (1- )</a:t>
            </a:r>
            <a:r>
              <a:rPr lang="en-US" sz="2400" baseline="30000" dirty="0" smtClean="0">
                <a:sym typeface="Symbol" pitchFamily="2" charset="2"/>
              </a:rPr>
              <a:t>m</a:t>
            </a:r>
            <a:r>
              <a:rPr lang="en-US" sz="2400" dirty="0" smtClean="0">
                <a:sym typeface="Symbol" pitchFamily="2" charset="2"/>
              </a:rPr>
              <a:t> ≤  |H| (1- )</a:t>
            </a:r>
            <a:r>
              <a:rPr lang="en-US" sz="2400" baseline="30000" dirty="0" smtClean="0">
                <a:sym typeface="Symbol" pitchFamily="2" charset="2"/>
              </a:rPr>
              <a:t>m</a:t>
            </a:r>
            <a:r>
              <a:rPr lang="en-US" sz="2400" dirty="0" smtClean="0">
                <a:sym typeface="Symbol" pitchFamily="2" charset="2"/>
              </a:rPr>
              <a:t> </a:t>
            </a:r>
            <a:r>
              <a:rPr lang="en-US" sz="2400" dirty="0" smtClean="0">
                <a:sym typeface="Symbol" pitchFamily="2" charset="2"/>
              </a:rPr>
              <a:t>≤ </a:t>
            </a:r>
            <a:r>
              <a:rPr lang="en-US" sz="2400" dirty="0" smtClean="0">
                <a:sym typeface="Symbol" pitchFamily="2" charset="2"/>
              </a:rPr>
              <a:t>|H</a:t>
            </a:r>
            <a:r>
              <a:rPr lang="en-US" sz="2400" dirty="0" smtClean="0">
                <a:sym typeface="Symbol" pitchFamily="2" charset="2"/>
              </a:rPr>
              <a:t>|</a:t>
            </a:r>
            <a:r>
              <a:rPr lang="en-US" sz="2400" dirty="0" smtClean="0">
                <a:sym typeface="Symbol" pitchFamily="2" charset="2"/>
              </a:rPr>
              <a:t> e</a:t>
            </a:r>
            <a:r>
              <a:rPr lang="en-US" sz="2400" baseline="30000" dirty="0" smtClean="0">
                <a:sym typeface="Symbol" pitchFamily="2" charset="2"/>
              </a:rPr>
              <a:t>-</a:t>
            </a:r>
            <a:r>
              <a:rPr lang="en-US" sz="2400" baseline="30000" dirty="0" smtClean="0">
                <a:sym typeface="Symbol" pitchFamily="2" charset="2"/>
              </a:rPr>
              <a:t>m</a:t>
            </a:r>
            <a:endParaRPr lang="en-US" sz="2400" dirty="0" smtClean="0">
              <a:sym typeface="Symbol" pitchFamily="2" charset="2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24790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261683"/>
            <a:ext cx="8333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INTELLIGENCE</a:t>
            </a:r>
            <a:endParaRPr lang="en-IN" sz="24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034557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3339" y="1378226"/>
            <a:ext cx="77260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So, this is an UB on the prob. that the VS is </a:t>
            </a:r>
            <a:r>
              <a:rPr lang="en-US" sz="2400" dirty="0" smtClean="0">
                <a:solidFill>
                  <a:srgbClr val="FF0000"/>
                </a:solidFill>
                <a:sym typeface="Symbol" pitchFamily="2" charset="2"/>
              </a:rPr>
              <a:t>-exhausted</a:t>
            </a:r>
            <a:r>
              <a:rPr lang="en-US" sz="2400" dirty="0" smtClean="0">
                <a:sym typeface="Symbol" pitchFamily="2" charset="2"/>
              </a:rPr>
              <a:t>, based on m tr. </a:t>
            </a:r>
            <a:r>
              <a:rPr lang="en-US" sz="2400" dirty="0" smtClean="0">
                <a:sym typeface="Symbol" pitchFamily="2" charset="2"/>
              </a:rPr>
              <a:t>e</a:t>
            </a:r>
            <a:r>
              <a:rPr lang="en-US" sz="2400" dirty="0" smtClean="0">
                <a:sym typeface="Symbol" pitchFamily="2" charset="2"/>
              </a:rPr>
              <a:t>xamples.</a:t>
            </a:r>
          </a:p>
          <a:p>
            <a:r>
              <a:rPr lang="en-US" sz="2400" dirty="0" smtClean="0">
                <a:sym typeface="Symbol" pitchFamily="2" charset="2"/>
              </a:rPr>
              <a:t>Using above result, lets try to determine the # of tr. examples required to reduce this prob. of failure below a certain level .</a:t>
            </a:r>
          </a:p>
          <a:p>
            <a:r>
              <a:rPr lang="en-US" sz="2400" dirty="0" smtClean="0">
                <a:sym typeface="Symbol" pitchFamily="2" charset="2"/>
              </a:rPr>
              <a:t>		|</a:t>
            </a:r>
            <a:r>
              <a:rPr lang="en-US" sz="2400" dirty="0" smtClean="0">
                <a:sym typeface="Symbol" pitchFamily="2" charset="2"/>
              </a:rPr>
              <a:t>H| e</a:t>
            </a:r>
            <a:r>
              <a:rPr lang="en-US" sz="2400" baseline="30000" dirty="0" smtClean="0">
                <a:sym typeface="Symbol" pitchFamily="2" charset="2"/>
              </a:rPr>
              <a:t>-</a:t>
            </a:r>
            <a:r>
              <a:rPr lang="en-US" sz="2400" baseline="30000" dirty="0" smtClean="0">
                <a:sym typeface="Symbol" pitchFamily="2" charset="2"/>
              </a:rPr>
              <a:t>m</a:t>
            </a:r>
            <a:r>
              <a:rPr lang="en-US" sz="2400" dirty="0" smtClean="0">
                <a:sym typeface="Symbol" pitchFamily="2" charset="2"/>
              </a:rPr>
              <a:t> </a:t>
            </a:r>
            <a:r>
              <a:rPr lang="en-US" sz="2400" dirty="0" smtClean="0">
                <a:sym typeface="Symbol" pitchFamily="2" charset="2"/>
              </a:rPr>
              <a:t>≤ </a:t>
            </a:r>
            <a:r>
              <a:rPr lang="en-US" sz="2400" dirty="0" smtClean="0">
                <a:sym typeface="Symbol" pitchFamily="2" charset="2"/>
              </a:rPr>
              <a:t> </a:t>
            </a:r>
            <a:r>
              <a:rPr lang="en-US" sz="2400" dirty="0" smtClean="0">
                <a:sym typeface="Symbol" pitchFamily="2" charset="2"/>
              </a:rPr>
              <a:t></a:t>
            </a:r>
          </a:p>
          <a:p>
            <a:endParaRPr lang="en-IN" sz="2400" dirty="0" smtClean="0">
              <a:sym typeface="Symbol" pitchFamily="2" charset="2"/>
            </a:endParaRPr>
          </a:p>
          <a:p>
            <a:r>
              <a:rPr lang="en-IN" sz="2400" dirty="0" smtClean="0">
                <a:sym typeface="Symbol" pitchFamily="2" charset="2"/>
              </a:rPr>
              <a:t>Solving for m,</a:t>
            </a:r>
          </a:p>
          <a:p>
            <a:r>
              <a:rPr lang="en-IN" sz="2400" dirty="0" smtClean="0">
                <a:sym typeface="Symbol" pitchFamily="2" charset="2"/>
              </a:rPr>
              <a:t>		</a:t>
            </a:r>
            <a:r>
              <a:rPr lang="en-IN" sz="2400" dirty="0" err="1" smtClean="0">
                <a:sym typeface="Symbol" pitchFamily="2" charset="2"/>
              </a:rPr>
              <a:t>ln</a:t>
            </a:r>
            <a:r>
              <a:rPr lang="en-IN" sz="2400" dirty="0" smtClean="0">
                <a:sym typeface="Symbol" pitchFamily="2" charset="2"/>
              </a:rPr>
              <a:t> |H|+(-</a:t>
            </a:r>
            <a:r>
              <a:rPr lang="en-US" sz="2400" dirty="0" smtClean="0">
                <a:sym typeface="Symbol" pitchFamily="2" charset="2"/>
              </a:rPr>
              <a:t></a:t>
            </a:r>
            <a:r>
              <a:rPr lang="en-US" sz="2400" dirty="0" smtClean="0">
                <a:sym typeface="Symbol" pitchFamily="2" charset="2"/>
              </a:rPr>
              <a:t>m </a:t>
            </a:r>
            <a:r>
              <a:rPr lang="en-US" sz="2400" dirty="0" smtClean="0">
                <a:sym typeface="Symbol" pitchFamily="2" charset="2"/>
              </a:rPr>
              <a:t>) ≤ </a:t>
            </a:r>
            <a:r>
              <a:rPr lang="en-US" sz="2400" dirty="0" err="1" smtClean="0">
                <a:sym typeface="Symbol" pitchFamily="2" charset="2"/>
              </a:rPr>
              <a:t>ln</a:t>
            </a:r>
            <a:r>
              <a:rPr lang="en-US" sz="2400" dirty="0" smtClean="0">
                <a:sym typeface="Symbol" pitchFamily="2" charset="2"/>
              </a:rPr>
              <a:t>()</a:t>
            </a:r>
          </a:p>
          <a:p>
            <a:r>
              <a:rPr lang="en-IN" sz="2400" dirty="0" smtClean="0">
                <a:sym typeface="Symbol" pitchFamily="2" charset="2"/>
              </a:rPr>
              <a:t>	</a:t>
            </a:r>
            <a:r>
              <a:rPr lang="en-IN" sz="2400" dirty="0" smtClean="0">
                <a:sym typeface="Symbol" pitchFamily="2" charset="2"/>
              </a:rPr>
              <a:t>or	(</a:t>
            </a:r>
            <a:r>
              <a:rPr lang="en-IN" sz="2400" dirty="0" err="1" smtClean="0">
                <a:sym typeface="Symbol" pitchFamily="2" charset="2"/>
              </a:rPr>
              <a:t>ln</a:t>
            </a:r>
            <a:r>
              <a:rPr lang="en-IN" sz="2400" dirty="0" smtClean="0">
                <a:sym typeface="Symbol" pitchFamily="2" charset="2"/>
              </a:rPr>
              <a:t> |H|-</a:t>
            </a:r>
            <a:r>
              <a:rPr lang="en-IN" sz="2400" dirty="0" err="1" smtClean="0">
                <a:sym typeface="Symbol" pitchFamily="2" charset="2"/>
              </a:rPr>
              <a:t>ln</a:t>
            </a:r>
            <a:r>
              <a:rPr lang="en-IN" sz="2400" dirty="0" smtClean="0">
                <a:sym typeface="Symbol" pitchFamily="2" charset="2"/>
              </a:rPr>
              <a:t>(</a:t>
            </a:r>
            <a:r>
              <a:rPr lang="en-US" sz="2400" dirty="0" smtClean="0">
                <a:sym typeface="Symbol" pitchFamily="2" charset="2"/>
              </a:rPr>
              <a:t>))/</a:t>
            </a:r>
            <a:r>
              <a:rPr lang="en-US" sz="2400" dirty="0" smtClean="0">
                <a:sym typeface="Symbol" pitchFamily="2" charset="2"/>
              </a:rPr>
              <a:t> </a:t>
            </a:r>
            <a:r>
              <a:rPr lang="en-US" sz="2400" dirty="0" smtClean="0">
                <a:sym typeface="Symbol" pitchFamily="2" charset="2"/>
              </a:rPr>
              <a:t> </a:t>
            </a:r>
            <a:r>
              <a:rPr lang="en-US" sz="2400" dirty="0" smtClean="0">
                <a:sym typeface="Symbol" pitchFamily="2" charset="2"/>
              </a:rPr>
              <a:t> ≤ </a:t>
            </a:r>
            <a:r>
              <a:rPr lang="en-US" sz="2400" dirty="0" smtClean="0">
                <a:sym typeface="Symbol" pitchFamily="2" charset="2"/>
              </a:rPr>
              <a:t> m</a:t>
            </a:r>
          </a:p>
          <a:p>
            <a:r>
              <a:rPr lang="en-IN" sz="2400" dirty="0" smtClean="0">
                <a:sym typeface="Symbol" pitchFamily="2" charset="2"/>
              </a:rPr>
              <a:t>	or 	(</a:t>
            </a:r>
            <a:r>
              <a:rPr lang="en-IN" sz="2400" dirty="0" err="1" smtClean="0">
                <a:sym typeface="Symbol" pitchFamily="2" charset="2"/>
              </a:rPr>
              <a:t>ln</a:t>
            </a:r>
            <a:r>
              <a:rPr lang="en-IN" sz="2400" dirty="0" smtClean="0">
                <a:sym typeface="Symbol" pitchFamily="2" charset="2"/>
              </a:rPr>
              <a:t> </a:t>
            </a:r>
            <a:r>
              <a:rPr lang="en-IN" sz="2400" dirty="0" smtClean="0">
                <a:sym typeface="Symbol" pitchFamily="2" charset="2"/>
              </a:rPr>
              <a:t>|</a:t>
            </a:r>
            <a:r>
              <a:rPr lang="en-IN" sz="2400" dirty="0" smtClean="0">
                <a:sym typeface="Symbol" pitchFamily="2" charset="2"/>
              </a:rPr>
              <a:t>H|+</a:t>
            </a:r>
            <a:r>
              <a:rPr lang="en-IN" sz="2400" dirty="0" err="1" smtClean="0">
                <a:sym typeface="Symbol" pitchFamily="2" charset="2"/>
              </a:rPr>
              <a:t>ln</a:t>
            </a:r>
            <a:r>
              <a:rPr lang="en-IN" sz="2400" dirty="0" smtClean="0">
                <a:sym typeface="Symbol" pitchFamily="2" charset="2"/>
              </a:rPr>
              <a:t>(1/</a:t>
            </a:r>
            <a:r>
              <a:rPr lang="en-US" sz="2400" dirty="0" smtClean="0">
                <a:sym typeface="Symbol" pitchFamily="2" charset="2"/>
              </a:rPr>
              <a:t></a:t>
            </a:r>
            <a:r>
              <a:rPr lang="en-US" sz="2400" dirty="0" smtClean="0">
                <a:sym typeface="Symbol" pitchFamily="2" charset="2"/>
              </a:rPr>
              <a:t>))/   ≤  m</a:t>
            </a:r>
          </a:p>
          <a:p>
            <a:endParaRPr lang="en-US" sz="2400" dirty="0" smtClean="0">
              <a:sym typeface="Symbol" pitchFamily="2" charset="2"/>
            </a:endParaRPr>
          </a:p>
          <a:p>
            <a:endParaRPr lang="en-US" dirty="0" smtClean="0">
              <a:sym typeface="Symbol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4790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Dr. Arti Arya</a:t>
            </a:r>
            <a:endParaRPr lang="en-IN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4287946" y="354058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artiarya@pes.edu</a:t>
            </a:r>
            <a:endParaRPr lang="en-IN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4173705" y="393741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+91 66186629 </a:t>
            </a:r>
            <a:r>
              <a:rPr lang="en-US" sz="2000"/>
              <a:t>Extn 6629</a:t>
            </a:r>
            <a:endParaRPr lang="en-IN" sz="2000" dirty="0"/>
          </a:p>
        </p:txBody>
      </p:sp>
      <p:grpSp>
        <p:nvGrpSpPr>
          <p:cNvPr id="2" name="Group 22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DFA267"/>
                </a:solidFill>
              </a:rPr>
              <a:t>T</a:t>
            </a:r>
            <a:r>
              <a:rPr lang="en-IN" sz="3000" b="1" dirty="0">
                <a:solidFill>
                  <a:srgbClr val="DFA267"/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278153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261683"/>
            <a:ext cx="8333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Computational Learning Theory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034557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6455" y="1176308"/>
            <a:ext cx="687180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 always wondered about the following queries:</a:t>
            </a:r>
            <a:endParaRPr lang="en-US" dirty="0" smtClean="0"/>
          </a:p>
          <a:p>
            <a:pPr lvl="0"/>
            <a:endParaRPr lang="en-US" sz="24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800100" lvl="1" indent="-342900" algn="just"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Is a </a:t>
            </a:r>
            <a:r>
              <a:rPr lang="en-US" sz="2400" dirty="0" smtClean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ML model 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always capable of </a:t>
            </a:r>
            <a:r>
              <a:rPr lang="en-US" sz="2400" dirty="0" smtClean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learning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?</a:t>
            </a:r>
            <a:endParaRPr lang="en-US" dirty="0" smtClean="0"/>
          </a:p>
          <a:p>
            <a:pPr marL="800100" lvl="1" indent="-342900" algn="just"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dirty="0" smtClean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How many instances 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would be sufficient for training a ML model?</a:t>
            </a:r>
            <a:endParaRPr lang="en-US" dirty="0" smtClean="0"/>
          </a:p>
          <a:p>
            <a:pPr marL="800100" lvl="1" indent="-342900" algn="just"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Is it possible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under any circumstances 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that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learning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process become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impossible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?</a:t>
            </a:r>
            <a:endParaRPr lang="en-US" dirty="0" smtClean="0"/>
          </a:p>
          <a:p>
            <a:pPr marL="800100" lvl="1" indent="-342900" algn="just"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Under what conditions </a:t>
            </a:r>
            <a:r>
              <a:rPr lang="en-US" sz="2400" dirty="0" smtClean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successful learning is possible 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or impossible?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4886" y="1258846"/>
            <a:ext cx="2075526" cy="2526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8437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261683"/>
            <a:ext cx="8333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Computational Learning Theory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034557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82580" y="1315187"/>
            <a:ext cx="80036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 algn="just"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CoLT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is a subset or </a:t>
            </a:r>
            <a:r>
              <a:rPr lang="en-US" sz="2400" dirty="0" err="1" smtClean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subdomain</a:t>
            </a:r>
            <a:r>
              <a:rPr lang="en-US" sz="2400" dirty="0" smtClean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 of ML 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that studies the </a:t>
            </a:r>
            <a:r>
              <a:rPr lang="en-US" sz="2400" dirty="0" smtClean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complexity of the learning algorithms.</a:t>
            </a:r>
          </a:p>
          <a:p>
            <a:pPr marL="457200" lvl="0" indent="-381000" algn="just"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Char char="●"/>
            </a:pPr>
            <a:endParaRPr lang="en-IN" sz="2400" dirty="0" smtClean="0">
              <a:solidFill>
                <a:srgbClr val="FF0000"/>
              </a:solidFill>
              <a:ea typeface="Calibri"/>
              <a:cs typeface="Calibri"/>
              <a:sym typeface="Calibri"/>
            </a:endParaRPr>
          </a:p>
          <a:p>
            <a:pPr marL="457200" lvl="0" indent="-381000" algn="just"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Char char="●"/>
            </a:pPr>
            <a:endParaRPr lang="en-US" sz="24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lvl="0" indent="-381000" algn="just"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There are many subfields of study, although perhaps 2 of the most widely discussed areas of study from Computational Learning Theory(</a:t>
            </a:r>
            <a:r>
              <a:rPr lang="en-IN" sz="2400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CoLT</a:t>
            </a:r>
            <a:r>
              <a:rPr lang="en-IN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 are:</a:t>
            </a:r>
          </a:p>
          <a:p>
            <a:pPr marL="914400" lvl="1" indent="-381000" algn="just"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1. PAC Learning</a:t>
            </a:r>
          </a:p>
          <a:p>
            <a:pPr marL="914400" lvl="1" indent="-381000" algn="just"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2. VC Dimension</a:t>
            </a:r>
            <a:endParaRPr lang="en-US" sz="24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437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45754" y="362291"/>
            <a:ext cx="8333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Computational Learning Theory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4A18499-D267-4FCA-9273-61437F78472C}"/>
              </a:ext>
            </a:extLst>
          </p:cNvPr>
          <p:cNvSpPr/>
          <p:nvPr/>
        </p:nvSpPr>
        <p:spPr>
          <a:xfrm>
            <a:off x="371880" y="1352644"/>
            <a:ext cx="79198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Computational Learning Theory or CLT: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n-US" altLang="en-US" sz="2400" dirty="0"/>
              <a:t>Provides a theoretical analysis of learning</a:t>
            </a:r>
          </a:p>
          <a:p>
            <a:pPr marL="800100" lvl="1" indent="-342900" algn="just">
              <a:buFont typeface="Wingdings" pitchFamily="2" charset="2"/>
              <a:buChar char="v"/>
            </a:pPr>
            <a:endParaRPr lang="en-US" altLang="en-US" sz="2400" dirty="0"/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n-US" altLang="en-US" sz="2400" dirty="0"/>
              <a:t>Shows when a learning algorithm can be expected to succeed</a:t>
            </a:r>
          </a:p>
          <a:p>
            <a:pPr marL="800100" lvl="1" indent="-342900" algn="just">
              <a:buFont typeface="Wingdings" pitchFamily="2" charset="2"/>
              <a:buChar char="v"/>
            </a:pPr>
            <a:endParaRPr lang="en-US" altLang="en-US" sz="2400" dirty="0"/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n-US" altLang="en-US" sz="2400" dirty="0"/>
              <a:t>Shows when learning may be impossible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348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424889" y="319493"/>
            <a:ext cx="8333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IN" sz="36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Theoretical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Characterization of Learning Problems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4A18499-D267-4FCA-9273-61437F78472C}"/>
              </a:ext>
            </a:extLst>
          </p:cNvPr>
          <p:cNvSpPr/>
          <p:nvPr/>
        </p:nvSpPr>
        <p:spPr>
          <a:xfrm>
            <a:off x="424889" y="1736957"/>
            <a:ext cx="79198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Under what conditions is </a:t>
            </a:r>
            <a:r>
              <a:rPr lang="en-US" altLang="en-US" sz="2400" dirty="0">
                <a:solidFill>
                  <a:srgbClr val="7030A0"/>
                </a:solidFill>
              </a:rPr>
              <a:t>successful learning possible and impossible?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Under </a:t>
            </a:r>
            <a:r>
              <a:rPr lang="en-US" altLang="en-US" sz="2400" dirty="0">
                <a:solidFill>
                  <a:srgbClr val="7030A0"/>
                </a:solidFill>
              </a:rPr>
              <a:t>what conditions is a particular learning algorithm assured </a:t>
            </a:r>
            <a:r>
              <a:rPr lang="en-US" altLang="en-US" sz="2400" dirty="0"/>
              <a:t>of learning successfully?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8437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284197" y="0"/>
            <a:ext cx="8333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Theoretical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Questions of Interest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4A18499-D267-4FCA-9273-61437F78472C}"/>
              </a:ext>
            </a:extLst>
          </p:cNvPr>
          <p:cNvSpPr/>
          <p:nvPr/>
        </p:nvSpPr>
        <p:spPr>
          <a:xfrm>
            <a:off x="284197" y="834141"/>
            <a:ext cx="856892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en-US" sz="2400" dirty="0"/>
              <a:t>Is it possible to identify classes of learning problems that are inherently difficult or easy, independent of the learning algorithm?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Can one characterize the number of training examples necessary or sufficient to assure successful learning?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How is the number of examples affected</a:t>
            </a: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en-US" altLang="en-US" sz="2400" dirty="0"/>
              <a:t>	If observing a random sample of training data?</a:t>
            </a: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en-US" altLang="en-US" sz="2400" dirty="0"/>
              <a:t>	If the learner is allowed to pose queries to the trainer?</a:t>
            </a:r>
          </a:p>
          <a:p>
            <a:pPr marL="800100" lvl="1" indent="-342900" algn="just">
              <a:buFont typeface="Wingdings" pitchFamily="2" charset="2"/>
              <a:buChar char="ü"/>
            </a:pPr>
            <a:endParaRPr lang="en-US" alt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Can one characterize the number of mistakes that a learner will make before learning the target function?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Can one characterize the inherent computational complexity of a class of learning algorithms?</a:t>
            </a:r>
          </a:p>
          <a:p>
            <a:pPr algn="just"/>
            <a:endParaRPr lang="en-US" altLang="en-US" sz="2400" dirty="0"/>
          </a:p>
          <a:p>
            <a:pPr algn="just"/>
            <a:endParaRPr lang="en-US" alt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811328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347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292367" y="-291548"/>
            <a:ext cx="83337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6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</a:p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Goal is to answer questions like: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4A18499-D267-4FCA-9273-61437F78472C}"/>
              </a:ext>
            </a:extLst>
          </p:cNvPr>
          <p:cNvSpPr/>
          <p:nvPr/>
        </p:nvSpPr>
        <p:spPr>
          <a:xfrm>
            <a:off x="371880" y="1352644"/>
            <a:ext cx="791986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0000"/>
                </a:solidFill>
              </a:rPr>
              <a:t>Sample </a:t>
            </a:r>
            <a:r>
              <a:rPr lang="en-US" altLang="en-US" sz="2400" dirty="0" smtClean="0">
                <a:solidFill>
                  <a:srgbClr val="FF0000"/>
                </a:solidFill>
              </a:rPr>
              <a:t>Complexity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FF0000"/>
              </a:solidFill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altLang="en-US" sz="2400" dirty="0"/>
              <a:t>How many training examples do we need to converge to a successful hypothesis with a high probability?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0000"/>
                </a:solidFill>
              </a:rPr>
              <a:t>Computational Complexity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FF0000"/>
              </a:solidFill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altLang="en-US" sz="2400" dirty="0"/>
              <a:t>How much computational effort is needed to converge to a successful hypothesis with a high probability?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FF00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0000"/>
                </a:solidFill>
              </a:rPr>
              <a:t>Mistake Bound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FF0000"/>
              </a:solidFill>
            </a:endParaRP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altLang="en-US" sz="2400" dirty="0"/>
              <a:t>How many training examples will the learner misclassify before converging to a successful hypothesis?</a:t>
            </a:r>
          </a:p>
          <a:p>
            <a:pPr lvl="2" algn="just"/>
            <a:endParaRPr lang="en-US" altLang="en-US" sz="2400" dirty="0"/>
          </a:p>
          <a:p>
            <a:pPr marL="1257300" lvl="2" indent="-342900" algn="just">
              <a:buFont typeface="Wingdings" pitchFamily="2" charset="2"/>
              <a:buChar char="Ø"/>
            </a:pPr>
            <a:endParaRPr lang="en-US" altLang="en-US" sz="2400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699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261683"/>
            <a:ext cx="8333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IN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The Problem Setting for PAC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034557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DF31B61D-A06F-6A43-85C9-C1161C05FD60}"/>
              </a:ext>
            </a:extLst>
          </p:cNvPr>
          <p:cNvSpPr txBox="1">
            <a:spLocks noChangeArrowheads="1"/>
          </p:cNvSpPr>
          <p:nvPr/>
        </p:nvSpPr>
        <p:spPr>
          <a:xfrm>
            <a:off x="371880" y="1169371"/>
            <a:ext cx="7928172" cy="449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400" dirty="0">
                <a:solidFill>
                  <a:srgbClr val="C00000"/>
                </a:solidFill>
              </a:rPr>
              <a:t>Given:</a:t>
            </a:r>
          </a:p>
          <a:p>
            <a:pPr lvl="1" algn="just"/>
            <a:r>
              <a:rPr lang="en-US" altLang="ko-KR" dirty="0"/>
              <a:t>set of instances </a:t>
            </a:r>
            <a:r>
              <a:rPr lang="en-US" altLang="ko-KR" i="1" dirty="0" smtClean="0"/>
              <a:t>X </a:t>
            </a:r>
            <a:r>
              <a:rPr lang="en-US" altLang="ko-KR" dirty="0">
                <a:solidFill>
                  <a:srgbClr val="0066CC"/>
                </a:solidFill>
                <a:sym typeface="Symbol" pitchFamily="2" charset="2"/>
              </a:rPr>
              <a:t></a:t>
            </a:r>
            <a:r>
              <a:rPr lang="en-US" altLang="ko-KR" i="1" dirty="0">
                <a:sym typeface="Symbol" pitchFamily="2" charset="2"/>
              </a:rPr>
              <a:t>   </a:t>
            </a:r>
            <a:r>
              <a:rPr lang="en-US" altLang="ko-KR" dirty="0"/>
              <a:t>set of hypotheses </a:t>
            </a:r>
            <a:r>
              <a:rPr lang="en-US" altLang="ko-KR" i="1" dirty="0"/>
              <a:t>H</a:t>
            </a:r>
          </a:p>
          <a:p>
            <a:pPr lvl="1" algn="just"/>
            <a:r>
              <a:rPr lang="en-US" altLang="ko-KR" dirty="0"/>
              <a:t>set of possible target concepts </a:t>
            </a:r>
            <a:r>
              <a:rPr lang="en-US" altLang="ko-KR" i="1" dirty="0" smtClean="0"/>
              <a:t>C, c:X→{0,1}</a:t>
            </a:r>
            <a:endParaRPr lang="en-US" altLang="ko-KR" i="1" dirty="0"/>
          </a:p>
          <a:p>
            <a:pPr lvl="1" algn="just"/>
            <a:r>
              <a:rPr lang="en-US" altLang="ko-KR" dirty="0"/>
              <a:t>training instances generated by a fixed, unknown probability distribution </a:t>
            </a:r>
            <a:r>
              <a:rPr lang="en-US" altLang="ko-KR" i="1" dirty="0">
                <a:latin typeface="Blackadder ITC" pitchFamily="82" charset="0"/>
              </a:rPr>
              <a:t>D</a:t>
            </a:r>
            <a:r>
              <a:rPr lang="en-US" altLang="ko-KR" dirty="0"/>
              <a:t> over </a:t>
            </a:r>
            <a:r>
              <a:rPr lang="en-US" altLang="ko-KR" i="1" dirty="0"/>
              <a:t>X</a:t>
            </a:r>
          </a:p>
          <a:p>
            <a:pPr algn="just"/>
            <a:r>
              <a:rPr lang="en-US" altLang="ko-KR" sz="2400" dirty="0" smtClean="0">
                <a:solidFill>
                  <a:srgbClr val="C00000"/>
                </a:solidFill>
              </a:rPr>
              <a:t>Learner </a:t>
            </a:r>
            <a:r>
              <a:rPr lang="en-US" altLang="ko-KR" sz="2400" dirty="0" smtClean="0">
                <a:solidFill>
                  <a:srgbClr val="C00000"/>
                </a:solidFill>
                <a:latin typeface="Blackadder ITC" pitchFamily="82" charset="0"/>
              </a:rPr>
              <a:t>L</a:t>
            </a:r>
            <a:r>
              <a:rPr lang="en-US" altLang="ko-KR" sz="2400" dirty="0" smtClean="0">
                <a:solidFill>
                  <a:srgbClr val="C00000"/>
                </a:solidFill>
              </a:rPr>
              <a:t> </a:t>
            </a:r>
            <a:r>
              <a:rPr lang="en-US" altLang="ko-KR" sz="2400" dirty="0">
                <a:solidFill>
                  <a:srgbClr val="C00000"/>
                </a:solidFill>
              </a:rPr>
              <a:t>observes a sequence </a:t>
            </a:r>
            <a:r>
              <a:rPr lang="en-US" altLang="ko-KR" sz="2400" dirty="0" smtClean="0">
                <a:solidFill>
                  <a:srgbClr val="C00000"/>
                </a:solidFill>
              </a:rPr>
              <a:t>of </a:t>
            </a:r>
            <a:r>
              <a:rPr lang="en-US" altLang="ko-KR" sz="2400" dirty="0">
                <a:solidFill>
                  <a:srgbClr val="C00000"/>
                </a:solidFill>
              </a:rPr>
              <a:t>training </a:t>
            </a:r>
            <a:r>
              <a:rPr lang="en-US" altLang="ko-KR" sz="2400" dirty="0" smtClean="0">
                <a:solidFill>
                  <a:srgbClr val="C00000"/>
                </a:solidFill>
              </a:rPr>
              <a:t>examples</a:t>
            </a:r>
          </a:p>
          <a:p>
            <a:pPr algn="just">
              <a:buNone/>
            </a:pPr>
            <a:r>
              <a:rPr lang="en-US" altLang="ko-KR" sz="2400" dirty="0" smtClean="0"/>
              <a:t>		&lt;</a:t>
            </a:r>
            <a:r>
              <a:rPr lang="en-US" altLang="ko-KR" sz="2400" i="1" dirty="0"/>
              <a:t>x</a:t>
            </a:r>
            <a:r>
              <a:rPr lang="en-US" altLang="ko-KR" sz="2400" dirty="0"/>
              <a:t>, </a:t>
            </a:r>
            <a:r>
              <a:rPr lang="en-US" altLang="ko-KR" sz="2400" i="1" dirty="0"/>
              <a:t>c</a:t>
            </a:r>
            <a:r>
              <a:rPr lang="en-US" altLang="ko-KR" sz="2400" dirty="0"/>
              <a:t>(</a:t>
            </a:r>
            <a:r>
              <a:rPr lang="en-US" altLang="ko-KR" sz="2400" i="1" dirty="0"/>
              <a:t>x</a:t>
            </a:r>
            <a:r>
              <a:rPr lang="en-US" altLang="ko-KR" sz="2400" dirty="0"/>
              <a:t>)&gt;, for some target concept </a:t>
            </a:r>
            <a:r>
              <a:rPr lang="en-US" altLang="ko-KR" sz="2400" i="1" dirty="0"/>
              <a:t>c</a:t>
            </a:r>
            <a:r>
              <a:rPr lang="en-US" altLang="ko-KR" sz="2400" dirty="0"/>
              <a:t> </a:t>
            </a:r>
            <a:r>
              <a:rPr lang="en-US" altLang="ko-KR" sz="2400" dirty="0">
                <a:sym typeface="Symbol" pitchFamily="2" charset="2"/>
              </a:rPr>
              <a:t></a:t>
            </a:r>
            <a:r>
              <a:rPr lang="en-US" altLang="ko-KR" sz="2400" dirty="0"/>
              <a:t> </a:t>
            </a:r>
            <a:r>
              <a:rPr lang="en-US" altLang="ko-KR" sz="2400" i="1" dirty="0"/>
              <a:t>C</a:t>
            </a:r>
          </a:p>
          <a:p>
            <a:pPr algn="just"/>
            <a:r>
              <a:rPr lang="en-US" altLang="ko-KR" sz="2400" dirty="0" smtClean="0">
                <a:solidFill>
                  <a:srgbClr val="C00000"/>
                </a:solidFill>
              </a:rPr>
              <a:t>Learner </a:t>
            </a:r>
            <a:r>
              <a:rPr lang="en-US" altLang="ko-KR" sz="2400" dirty="0">
                <a:solidFill>
                  <a:srgbClr val="C00000"/>
                </a:solidFill>
              </a:rPr>
              <a:t>must output a hypothesis </a:t>
            </a:r>
            <a:r>
              <a:rPr lang="en-US" altLang="ko-KR" sz="2400" i="1" dirty="0">
                <a:solidFill>
                  <a:srgbClr val="C00000"/>
                </a:solidFill>
              </a:rPr>
              <a:t>h</a:t>
            </a:r>
            <a:r>
              <a:rPr lang="en-US" altLang="ko-KR" sz="2400" dirty="0">
                <a:solidFill>
                  <a:srgbClr val="C00000"/>
                </a:solidFill>
              </a:rPr>
              <a:t> estimating </a:t>
            </a:r>
            <a:r>
              <a:rPr lang="en-US" altLang="ko-KR" sz="2400" i="1" dirty="0">
                <a:solidFill>
                  <a:srgbClr val="C00000"/>
                </a:solidFill>
              </a:rPr>
              <a:t>c</a:t>
            </a:r>
          </a:p>
          <a:p>
            <a:pPr lvl="1" algn="just"/>
            <a:r>
              <a:rPr lang="en-US" altLang="ko-KR" i="1" dirty="0"/>
              <a:t>h</a:t>
            </a:r>
            <a:r>
              <a:rPr lang="en-US" altLang="ko-KR" dirty="0"/>
              <a:t> is evaluated by its performance on subsequent instances drawn according to </a:t>
            </a:r>
            <a:r>
              <a:rPr lang="en-US" altLang="ko-KR" i="1" dirty="0" smtClean="0">
                <a:latin typeface="Blackadder ITC" pitchFamily="82" charset="0"/>
              </a:rPr>
              <a:t>D</a:t>
            </a:r>
            <a:r>
              <a:rPr lang="en-US" altLang="ko-KR" dirty="0" smtClean="0"/>
              <a:t> </a:t>
            </a:r>
          </a:p>
          <a:p>
            <a:pPr algn="just"/>
            <a:r>
              <a:rPr lang="en-IN" altLang="ko-KR" sz="2400" dirty="0" smtClean="0">
                <a:solidFill>
                  <a:srgbClr val="C00000"/>
                </a:solidFill>
              </a:rPr>
              <a:t>To determine</a:t>
            </a:r>
          </a:p>
          <a:p>
            <a:pPr lvl="1" algn="just"/>
            <a:r>
              <a:rPr lang="en-IN" altLang="ko-KR" dirty="0" smtClean="0"/>
              <a:t>A hypothesis h</a:t>
            </a:r>
            <a:r>
              <a:rPr lang="en-US" altLang="ko-KR" dirty="0" smtClean="0">
                <a:sym typeface="Symbol" pitchFamily="2" charset="2"/>
              </a:rPr>
              <a:t> </a:t>
            </a:r>
            <a:r>
              <a:rPr lang="en-IN" altLang="ko-KR" dirty="0" smtClean="0"/>
              <a:t> H such that h(x)=c(x), </a:t>
            </a:r>
            <a:r>
              <a:rPr lang="en-US" dirty="0" smtClean="0"/>
              <a:t> ∀ x 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Symbol" pitchFamily="2" charset="2"/>
              </a:rPr>
              <a:t></a:t>
            </a:r>
            <a:r>
              <a:rPr lang="en-US" altLang="ko-KR" dirty="0" smtClean="0"/>
              <a:t>  </a:t>
            </a:r>
            <a:r>
              <a:rPr lang="en-US" altLang="ko-KR" dirty="0" smtClean="0"/>
              <a:t>D</a:t>
            </a:r>
            <a:r>
              <a:rPr lang="en-US" altLang="ko-KR" dirty="0" smtClean="0">
                <a:latin typeface="Blackadder ITC" pitchFamily="82" charset="0"/>
              </a:rPr>
              <a:t> </a:t>
            </a:r>
            <a:endParaRPr lang="en-US" altLang="ko-KR" dirty="0" smtClean="0">
              <a:latin typeface="Blackadder ITC" pitchFamily="82" charset="0"/>
            </a:endParaRPr>
          </a:p>
          <a:p>
            <a:pPr lvl="1" algn="just"/>
            <a:r>
              <a:rPr lang="en-US" altLang="ko-KR" dirty="0" smtClean="0"/>
              <a:t> </a:t>
            </a:r>
            <a:r>
              <a:rPr lang="en-IN" altLang="ko-KR" dirty="0" smtClean="0"/>
              <a:t>A hypothesis h</a:t>
            </a:r>
            <a:r>
              <a:rPr lang="en-US" altLang="ko-KR" dirty="0" smtClean="0">
                <a:sym typeface="Symbol" pitchFamily="2" charset="2"/>
              </a:rPr>
              <a:t> </a:t>
            </a:r>
            <a:r>
              <a:rPr lang="en-IN" altLang="ko-KR" dirty="0" smtClean="0"/>
              <a:t> H such that h(x)=c(x), </a:t>
            </a:r>
            <a:r>
              <a:rPr lang="en-US" dirty="0" smtClean="0"/>
              <a:t> ∀ x 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Symbol" pitchFamily="2" charset="2"/>
              </a:rPr>
              <a:t></a:t>
            </a:r>
            <a:r>
              <a:rPr lang="en-US" altLang="ko-KR" dirty="0" smtClean="0"/>
              <a:t>  X</a:t>
            </a:r>
            <a:endParaRPr lang="en-US" altLang="ko-KR" dirty="0" smtClean="0">
              <a:latin typeface="Blackadder ITC" pitchFamily="82" charset="0"/>
            </a:endParaRPr>
          </a:p>
          <a:p>
            <a:pPr lvl="1" algn="just"/>
            <a:endParaRPr lang="en-US" altLang="ko-KR" sz="2000" dirty="0">
              <a:latin typeface="Blackadder ITC" pitchFamily="82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453809" y="5247861"/>
            <a:ext cx="569843" cy="424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70643" y="4982817"/>
            <a:ext cx="137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66"/>
                </a:solidFill>
              </a:rPr>
              <a:t>Training Error</a:t>
            </a:r>
            <a:endParaRPr lang="en-US" b="1" dirty="0">
              <a:solidFill>
                <a:srgbClr val="FF0066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05670" y="5433391"/>
            <a:ext cx="675860" cy="649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08713" y="5042451"/>
            <a:ext cx="134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True Error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790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3084</TotalTime>
  <Words>1065</Words>
  <Application>Microsoft Office PowerPoint</Application>
  <PresentationFormat>Custom</PresentationFormat>
  <Paragraphs>207</Paragraphs>
  <Slides>22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Admin</cp:lastModifiedBy>
  <cp:revision>307</cp:revision>
  <dcterms:created xsi:type="dcterms:W3CDTF">2019-05-30T23:14:36Z</dcterms:created>
  <dcterms:modified xsi:type="dcterms:W3CDTF">2020-10-14T17:38:22Z</dcterms:modified>
</cp:coreProperties>
</file>