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9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sit" initials="p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DFA267"/>
    <a:srgbClr val="FEDC32"/>
    <a:srgbClr val="FDBA53"/>
    <a:srgbClr val="F4B350"/>
    <a:srgbClr val="10B9A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3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6-01T13:54:17.085" idx="2">
    <p:pos x="16" y="394"/>
    <p:text>This is the normal slide to insert text, videos, etc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6-01T13:54:17.085" idx="2">
    <p:pos x="16" y="394"/>
    <p:text>This is the normal slide to insert text, videos, etc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6-01T13:54:17.085" idx="2">
    <p:pos x="16" y="394"/>
    <p:text>This is the normal slide to insert text, videos, etc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6-01T13:54:17.085" idx="2">
    <p:pos x="16" y="394"/>
    <p:text>This is the normal slide to insert text, videos, etc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EC3D4B-626B-4009-8192-CEAEED142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A51827C-B164-4C81-9990-CA48A6D69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07DF93E-677D-48F6-8B5A-46E43F2C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1DF4446-763D-4DB5-A60E-E76234DD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82FF9A-F0E6-4BE5-A785-09D93A75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0502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EE96CC-24D7-4AC0-845A-98CA572F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2261921-3E80-4007-9849-91F4F1D9C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6A091F3-2079-48AC-A58B-4C729775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2536A67-7BBF-4557-B86C-E3D43DA8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7DF2A7F-20B3-4FEC-B2FB-22B3B56A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8650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C974505-5F88-4C68-B044-B90A875A1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8154938-180F-400A-A444-2DAC9B404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744BC1C-22DF-43AD-B4A1-B55EB4C0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C439F43-011E-4BE1-A79A-17FE1495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3025448-2680-4648-B696-07B726E5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8603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7E7D49-DB18-4481-BBAD-3CCDB0B6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7B48B0F-E770-4648-80B0-0B9A17734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689BBA6-35F4-4C69-B817-8B6D5B3C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F6B119B-E4E0-4014-B1F1-495E208A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9B45A5E-AE1B-4A92-B64A-2F8A4786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6340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08196D-BED0-4BD8-AB4C-B2B3CCC7D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CC613EC-F0A0-4466-A6C2-D28B863D1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3CF7A95-22EE-4F22-AEDA-C190D2F8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C385F91-0601-4D65-A3E8-CFDC20A7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8D0A9F0-9DDE-4015-8C5C-5C9D6B60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596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8E85AF-03C6-4B44-A538-43B0427D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C33EE5-59F6-4A1A-AE1E-8765B2B76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D9D6861-A242-46E3-9BF3-A0C8A8DBB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A9D4037-319B-46C2-9889-B7EE9142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12-10-2020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1EE4E15-6B43-42E0-9689-9D809E77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E5B8A2C-7787-42C7-9053-9FAC4980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3009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FD7F82-17CF-402C-A83C-9BB0B045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D6925B8-18E2-4648-9C7D-9A50568E6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3ECAC91-5516-49CF-ABB2-BDCA1101D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13B518C-5424-4D17-AE61-73B5540B3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7418E488-5143-4637-878A-8024B768B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2F92FE0-EADD-43E3-B191-7F6FEA9C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12-10-2020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D4604E9-CD41-4846-B48F-03B22B37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AFE060F-933B-49D3-8FF3-B0DEF9DC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4611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D133CA-B572-4BA7-A189-A42C96F1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8BA2B92-6276-46C5-8418-92622914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12-10-2020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DC7E3F1-B21B-41C5-BFFE-A0D23D01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033B9AF-625C-4788-81E5-2B790AE3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77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034E3B9-7089-4D8E-9F92-ED9350E7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12-10-2020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85D6F49-DBB0-4783-8669-C7B8A703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8775C0C-F413-41B7-B055-646B0BFD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2319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25262E-9CC6-4471-87B5-E96BB4A83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C85306A-CD4B-46EE-9161-2B0A130F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7A59BE6-9514-4D99-A003-32E53BEDF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51144FC-DE55-4C66-B467-EE320664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12-10-2020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ABC472B-5E7F-485E-A706-89B79D41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556C44B-3BC6-40D9-94ED-B0796F8E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9017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759C2A-444C-4E85-BF34-29BD3E3F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B688350-F59A-41DF-B2EF-F9EEA2470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C5D8DC2-A933-46C8-BE16-322CE1A3E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17E0BD-405F-407D-AAE8-84A2C672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12-10-2020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5294B3E-2DAE-4C72-9B6F-EE43965D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474055D-9410-4E28-8C54-90B4F6E7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3125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449A4AD-9C61-4A2F-99E0-675E3359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10F732A-189B-4AC1-886A-23584A50B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5F3EE23-AF03-4903-9219-60875A711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97723-E498-4D64-BBB6-490ED1364AC9}" type="datetimeFigureOut">
              <a:rPr lang="en-IN" smtClean="0"/>
              <a:pPr/>
              <a:t>12-10-2020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57FC4B0-FF26-4AB9-BACD-041A24DCD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4C8E684-F46A-48CC-BAD8-663F8E117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7110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3180275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2465F97-45E8-4475-81F0-E171C116B224}"/>
              </a:ext>
            </a:extLst>
          </p:cNvPr>
          <p:cNvSpPr/>
          <p:nvPr/>
        </p:nvSpPr>
        <p:spPr>
          <a:xfrm>
            <a:off x="4287946" y="354211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Dr. Arti Arya</a:t>
            </a:r>
            <a:endParaRPr lang="en-IN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62AC1A6C-10C2-4695-9224-09DA1B0D5932}"/>
              </a:ext>
            </a:extLst>
          </p:cNvPr>
          <p:cNvSpPr/>
          <p:nvPr/>
        </p:nvSpPr>
        <p:spPr>
          <a:xfrm>
            <a:off x="4287946" y="3939717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</a:t>
            </a:r>
            <a:endParaRPr lang="en-IN" sz="2000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BADD599C-3DA0-4168-B5D7-CBDB66079CEF}"/>
              </a:ext>
            </a:extLst>
          </p:cNvPr>
          <p:cNvSpPr/>
          <p:nvPr/>
        </p:nvSpPr>
        <p:spPr>
          <a:xfrm>
            <a:off x="4300315" y="4342706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artiarya@pes.edu</a:t>
            </a:r>
            <a:endParaRPr lang="en-IN" sz="24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46040864-BC64-4159-9807-E1A78B623F44}"/>
              </a:ext>
            </a:extLst>
          </p:cNvPr>
          <p:cNvSpPr/>
          <p:nvPr/>
        </p:nvSpPr>
        <p:spPr>
          <a:xfrm>
            <a:off x="4300315" y="4865987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+080-66186629 Extn 6629 </a:t>
            </a:r>
            <a:endParaRPr lang="en-IN" sz="2000" dirty="0"/>
          </a:p>
        </p:txBody>
      </p:sp>
      <p:grpSp>
        <p:nvGrpSpPr>
          <p:cNvPr id="3" name="Group 22">
            <a:extLst>
              <a:ext uri="{FF2B5EF4-FFF2-40B4-BE49-F238E27FC236}">
                <a16:creationId xmlns="" xmlns:a16="http://schemas.microsoft.com/office/drawing/2014/main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="" xmlns:a16="http://schemas.microsoft.com/office/drawing/2014/main" id="{DBF62E6F-20D6-4DF2-A881-ECD3EEB1A2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A6945700-3E62-4469-A35D-2B3AE23A08DF}"/>
              </a:ext>
            </a:extLst>
          </p:cNvPr>
          <p:cNvSpPr/>
          <p:nvPr/>
        </p:nvSpPr>
        <p:spPr>
          <a:xfrm>
            <a:off x="4201740" y="1449110"/>
            <a:ext cx="74972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Machine Intelligence</a:t>
            </a:r>
          </a:p>
          <a:p>
            <a:endParaRPr lang="en-IN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IN" sz="3200" b="1" dirty="0" smtClean="0">
                <a:solidFill>
                  <a:srgbClr val="002060"/>
                </a:solidFill>
              </a:rPr>
              <a:t>VC </a:t>
            </a:r>
            <a:r>
              <a:rPr lang="en-IN" sz="3200" b="1" dirty="0" smtClean="0">
                <a:solidFill>
                  <a:srgbClr val="002060"/>
                </a:solidFill>
              </a:rPr>
              <a:t>Dimension</a:t>
            </a:r>
            <a:endParaRPr lang="en-IN" sz="3200" b="1" dirty="0">
              <a:solidFill>
                <a:srgbClr val="002060"/>
              </a:solidFill>
            </a:endParaRPr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="" xmlns:a16="http://schemas.microsoft.com/office/drawing/2014/main" id="{FD41F74D-D93A-CA4D-927A-0CDA34B809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356" y="456801"/>
            <a:ext cx="933598" cy="13989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DBDD13B-D9D2-8F4D-9849-559BE21C63BC}"/>
              </a:ext>
            </a:extLst>
          </p:cNvPr>
          <p:cNvSpPr txBox="1"/>
          <p:nvPr/>
        </p:nvSpPr>
        <p:spPr>
          <a:xfrm>
            <a:off x="7494814" y="50618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7484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158524" y="122457"/>
            <a:ext cx="87138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rgbClr val="DFA267"/>
                </a:solidFill>
              </a:rPr>
              <a:t>Illustration of Bias-Variance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158525" y="768788"/>
            <a:ext cx="855527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036A918-0631-FE4C-A02E-3F34AA73A6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95" y="939452"/>
            <a:ext cx="8242535" cy="573692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32271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158524" y="122457"/>
            <a:ext cx="87138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rgbClr val="DFA267"/>
                </a:solidFill>
              </a:rPr>
              <a:t>Illustration of Bias-Variance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158525" y="768788"/>
            <a:ext cx="855527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D892B31-0B5B-D74D-BBC5-F6B990A131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24" y="889349"/>
            <a:ext cx="8555278" cy="41586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F8DE906-2C54-D840-B9A2-90A3836A126A}"/>
              </a:ext>
            </a:extLst>
          </p:cNvPr>
          <p:cNvSpPr txBox="1"/>
          <p:nvPr/>
        </p:nvSpPr>
        <p:spPr>
          <a:xfrm>
            <a:off x="475989" y="5361140"/>
            <a:ext cx="7603299" cy="475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Training error drives down bias, but ignores variance</a:t>
            </a:r>
          </a:p>
        </p:txBody>
      </p:sp>
    </p:spTree>
    <p:extLst>
      <p:ext uri="{BB962C8B-B14F-4D97-AF65-F5344CB8AC3E}">
        <p14:creationId xmlns="" xmlns:p14="http://schemas.microsoft.com/office/powerpoint/2010/main" val="3467698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158524" y="122457"/>
            <a:ext cx="87138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rgbClr val="DFA267"/>
                </a:solidFill>
              </a:rPr>
              <a:t>A way to choose the Best Model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158525" y="768788"/>
            <a:ext cx="855527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89508AA-F57B-B24B-BA28-4FED67138FCD}"/>
              </a:ext>
            </a:extLst>
          </p:cNvPr>
          <p:cNvSpPr txBox="1"/>
          <p:nvPr/>
        </p:nvSpPr>
        <p:spPr>
          <a:xfrm>
            <a:off x="250521" y="977030"/>
            <a:ext cx="84632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It would be really helpful if we could get a guarantee of the following form:</a:t>
            </a:r>
          </a:p>
          <a:p>
            <a:pPr algn="just"/>
            <a:r>
              <a:rPr lang="en-US" sz="2400" dirty="0" err="1"/>
              <a:t>testingError</a:t>
            </a:r>
            <a:r>
              <a:rPr lang="en-US" sz="2400" dirty="0"/>
              <a:t> &lt;= </a:t>
            </a:r>
            <a:r>
              <a:rPr lang="en-US" sz="2400" dirty="0" err="1"/>
              <a:t>trainingError</a:t>
            </a:r>
            <a:r>
              <a:rPr lang="en-US" sz="2400" dirty="0"/>
              <a:t> + f (</a:t>
            </a:r>
            <a:r>
              <a:rPr lang="en-US" sz="2400" dirty="0" err="1"/>
              <a:t>n,h,p</a:t>
            </a:r>
            <a:r>
              <a:rPr lang="en-US" sz="2400" dirty="0"/>
              <a:t>)</a:t>
            </a:r>
          </a:p>
          <a:p>
            <a:pPr algn="just"/>
            <a:endParaRPr lang="en-US" sz="2400" dirty="0"/>
          </a:p>
          <a:p>
            <a:pPr lvl="1" algn="just"/>
            <a:r>
              <a:rPr lang="en-US" sz="2400" dirty="0"/>
              <a:t>n= size of training set</a:t>
            </a:r>
          </a:p>
          <a:p>
            <a:pPr lvl="1" algn="just"/>
            <a:r>
              <a:rPr lang="en-US" sz="2400" dirty="0"/>
              <a:t>h= measure of the model complexity</a:t>
            </a:r>
          </a:p>
          <a:p>
            <a:pPr lvl="1" algn="just"/>
            <a:r>
              <a:rPr lang="en-US" sz="2400" dirty="0"/>
              <a:t>p= the probability that this bound fails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B928ACF-2C01-3249-BECE-E9E94E2525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0" y="3554479"/>
            <a:ext cx="7870992" cy="8045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37CC1B4-473D-F447-AD24-DB0A79581D83}"/>
              </a:ext>
            </a:extLst>
          </p:cNvPr>
          <p:cNvSpPr txBox="1"/>
          <p:nvPr/>
        </p:nvSpPr>
        <p:spPr>
          <a:xfrm>
            <a:off x="438411" y="4496844"/>
            <a:ext cx="79916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Then, we could choose the model complexity that minimizes the bound on the test error</a:t>
            </a:r>
          </a:p>
        </p:txBody>
      </p:sp>
    </p:spTree>
    <p:extLst>
      <p:ext uri="{BB962C8B-B14F-4D97-AF65-F5344CB8AC3E}">
        <p14:creationId xmlns="" xmlns:p14="http://schemas.microsoft.com/office/powerpoint/2010/main" val="3809786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158524" y="122457"/>
            <a:ext cx="87138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rgbClr val="DFA267"/>
                </a:solidFill>
              </a:rPr>
              <a:t>A measure of Model Complexity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158525" y="768788"/>
            <a:ext cx="855527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B797411-28E5-6240-A98B-08C0715D29D9}"/>
              </a:ext>
            </a:extLst>
          </p:cNvPr>
          <p:cNvSpPr txBox="1"/>
          <p:nvPr/>
        </p:nvSpPr>
        <p:spPr>
          <a:xfrm>
            <a:off x="288099" y="939452"/>
            <a:ext cx="84257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Suppose that we pick </a:t>
            </a:r>
            <a:r>
              <a:rPr lang="en-US" sz="2400" i="1" dirty="0"/>
              <a:t>n </a:t>
            </a:r>
            <a:r>
              <a:rPr lang="en-US" sz="2400" dirty="0"/>
              <a:t>data points and assign labels of + or – to them at random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If our model class (e.g., a decision tree, polynomial regression of a particular degree, etc.) can learn any association of labels with data, it is too powerful!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1B05702-80AA-0144-8AEE-6D73F3C2D4A6}"/>
              </a:ext>
            </a:extLst>
          </p:cNvPr>
          <p:cNvSpPr/>
          <p:nvPr/>
        </p:nvSpPr>
        <p:spPr>
          <a:xfrm>
            <a:off x="638827" y="2906038"/>
            <a:ext cx="7966554" cy="75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b="1" dirty="0"/>
              <a:t>More power: </a:t>
            </a:r>
            <a:r>
              <a:rPr lang="en-US" sz="2000" dirty="0"/>
              <a:t>can model more complex functions , but may overfit</a:t>
            </a:r>
          </a:p>
          <a:p>
            <a:pPr algn="just"/>
            <a:r>
              <a:rPr lang="en-US" sz="2000" b="1" dirty="0"/>
              <a:t>Less power: </a:t>
            </a:r>
            <a:r>
              <a:rPr lang="en-US" sz="2000" dirty="0"/>
              <a:t>won’t overfit, but limited in what it can represent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3DED309-5137-BA4B-A761-AD8AF0D09DC2}"/>
              </a:ext>
            </a:extLst>
          </p:cNvPr>
          <p:cNvSpPr txBox="1"/>
          <p:nvPr/>
        </p:nvSpPr>
        <p:spPr>
          <a:xfrm>
            <a:off x="288099" y="3845490"/>
            <a:ext cx="83172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/>
              <a:t>Idea: </a:t>
            </a:r>
            <a:r>
              <a:rPr lang="en-US" sz="2400" dirty="0"/>
              <a:t>characterize the power of a model class by asking how many data points it can learn perfectly for all possible assignments of labels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This number of data points is called the </a:t>
            </a:r>
            <a:r>
              <a:rPr lang="en-US" sz="2400" b="1" dirty="0" err="1"/>
              <a:t>Vapnik-Chervonenkis</a:t>
            </a:r>
            <a:r>
              <a:rPr lang="en-US" sz="2400" b="1" dirty="0"/>
              <a:t> (VC) dimension </a:t>
            </a:r>
          </a:p>
        </p:txBody>
      </p:sp>
    </p:spTree>
    <p:extLst>
      <p:ext uri="{BB962C8B-B14F-4D97-AF65-F5344CB8AC3E}">
        <p14:creationId xmlns="" xmlns:p14="http://schemas.microsoft.com/office/powerpoint/2010/main" val="1906504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158524" y="122457"/>
            <a:ext cx="87138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rgbClr val="DFA267"/>
                </a:solidFill>
              </a:rPr>
              <a:t>VC Dimension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158525" y="768788"/>
            <a:ext cx="855527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46909EF-CA37-C342-A2C5-B841227C2523}"/>
              </a:ext>
            </a:extLst>
          </p:cNvPr>
          <p:cNvSpPr txBox="1"/>
          <p:nvPr/>
        </p:nvSpPr>
        <p:spPr>
          <a:xfrm>
            <a:off x="325677" y="977030"/>
            <a:ext cx="76032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 measure of the power of a particular class of models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2400" dirty="0"/>
              <a:t>It does not depend on the choice of training set</a:t>
            </a:r>
          </a:p>
          <a:p>
            <a:pPr algn="just"/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The VC dimension of a model class is the maximum number of points that can be arranged so that the class of models can shatter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="" xmlns:a16="http://schemas.microsoft.com/office/drawing/2014/main" id="{2E6B7634-8F54-494D-9E65-A769A9619C4D}"/>
              </a:ext>
            </a:extLst>
          </p:cNvPr>
          <p:cNvSpPr/>
          <p:nvPr/>
        </p:nvSpPr>
        <p:spPr>
          <a:xfrm>
            <a:off x="507096" y="3620021"/>
            <a:ext cx="8016658" cy="1490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/>
              <a:t>Definition: a model class can shatter a set of points </a:t>
            </a:r>
          </a:p>
          <a:p>
            <a:pPr algn="ctr"/>
            <a:r>
              <a:rPr lang="en-US" sz="2400" dirty="0"/>
              <a:t>x</a:t>
            </a:r>
            <a:r>
              <a:rPr lang="en-US" sz="2400" baseline="30000" dirty="0"/>
              <a:t>(1)</a:t>
            </a:r>
            <a:r>
              <a:rPr lang="en-US" sz="2400" dirty="0"/>
              <a:t>, x</a:t>
            </a:r>
            <a:r>
              <a:rPr lang="en-US" sz="2400" baseline="30000" dirty="0"/>
              <a:t>(2)</a:t>
            </a:r>
            <a:r>
              <a:rPr lang="en-US" sz="2400" dirty="0"/>
              <a:t>, ….., x</a:t>
            </a:r>
            <a:r>
              <a:rPr lang="en-US" sz="2400" baseline="30000" dirty="0"/>
              <a:t>(r)</a:t>
            </a:r>
          </a:p>
          <a:p>
            <a:pPr algn="just"/>
            <a:r>
              <a:rPr lang="en-US" sz="2400" dirty="0"/>
              <a:t>if for every possible labeling  over those points, there exists a model in that class that obtains zero training error</a:t>
            </a:r>
          </a:p>
        </p:txBody>
      </p:sp>
    </p:spTree>
    <p:extLst>
      <p:ext uri="{BB962C8B-B14F-4D97-AF65-F5344CB8AC3E}">
        <p14:creationId xmlns="" xmlns:p14="http://schemas.microsoft.com/office/powerpoint/2010/main" val="1099192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158524" y="122457"/>
            <a:ext cx="87138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rgbClr val="DFA267"/>
                </a:solidFill>
              </a:rPr>
              <a:t>An Example of VC Dimension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158525" y="768788"/>
            <a:ext cx="855527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D93CAF9-A7FA-9D4A-9C22-E6FCBB3B5DCC}"/>
              </a:ext>
            </a:extLst>
          </p:cNvPr>
          <p:cNvSpPr txBox="1"/>
          <p:nvPr/>
        </p:nvSpPr>
        <p:spPr>
          <a:xfrm>
            <a:off x="325677" y="977030"/>
            <a:ext cx="7653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Suppose our model class is a hyperplane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Consider all labeling over three points in R</a:t>
            </a:r>
            <a:r>
              <a:rPr lang="en-US" sz="2400" baseline="30000" dirty="0"/>
              <a:t>2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973858B-C378-194D-A68F-8540937992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77" y="2016268"/>
            <a:ext cx="8242126" cy="30317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A63ED2B-55AE-F940-B183-3EB26B6C0049}"/>
              </a:ext>
            </a:extLst>
          </p:cNvPr>
          <p:cNvSpPr txBox="1"/>
          <p:nvPr/>
        </p:nvSpPr>
        <p:spPr>
          <a:xfrm>
            <a:off x="501041" y="5373666"/>
            <a:ext cx="8066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In R</a:t>
            </a:r>
            <a:r>
              <a:rPr lang="en-US" sz="2400" baseline="30000" dirty="0"/>
              <a:t>2</a:t>
            </a:r>
            <a:r>
              <a:rPr lang="en-US" sz="2400" dirty="0"/>
              <a:t>, we can find a plane (i.e., a line) to capture any labeling of 3 points. A 2D hyperplane shatters 3 points</a:t>
            </a:r>
            <a:endParaRPr lang="en-US" sz="2400" baseline="30000" dirty="0"/>
          </a:p>
        </p:txBody>
      </p:sp>
    </p:spTree>
    <p:extLst>
      <p:ext uri="{BB962C8B-B14F-4D97-AF65-F5344CB8AC3E}">
        <p14:creationId xmlns="" xmlns:p14="http://schemas.microsoft.com/office/powerpoint/2010/main" val="2478408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158524" y="122457"/>
            <a:ext cx="87138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rgbClr val="DFA267"/>
                </a:solidFill>
              </a:rPr>
              <a:t>An Example of VC Dimension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158525" y="768788"/>
            <a:ext cx="855527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D93CAF9-A7FA-9D4A-9C22-E6FCBB3B5DCC}"/>
              </a:ext>
            </a:extLst>
          </p:cNvPr>
          <p:cNvSpPr txBox="1"/>
          <p:nvPr/>
        </p:nvSpPr>
        <p:spPr>
          <a:xfrm>
            <a:off x="325677" y="977030"/>
            <a:ext cx="82421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But a 2D hyperplane cannot deal with some </a:t>
            </a:r>
            <a:r>
              <a:rPr lang="en-US" sz="2400" dirty="0" err="1"/>
              <a:t>labelings</a:t>
            </a:r>
            <a:r>
              <a:rPr lang="en-US" sz="2400" dirty="0"/>
              <a:t> of four points: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A63ED2B-55AE-F940-B183-3EB26B6C0049}"/>
              </a:ext>
            </a:extLst>
          </p:cNvPr>
          <p:cNvSpPr txBox="1"/>
          <p:nvPr/>
        </p:nvSpPr>
        <p:spPr>
          <a:xfrm>
            <a:off x="501041" y="5035463"/>
            <a:ext cx="8066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Therefore, a 2D hyperplane cannot shatter 4 points</a:t>
            </a:r>
            <a:endParaRPr lang="en-US" sz="2400" baseline="300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7593D2D-6A72-1741-BB0C-7368230B8E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51" y="2016268"/>
            <a:ext cx="7996252" cy="268099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95045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158524" y="122457"/>
            <a:ext cx="87138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rgbClr val="DFA267"/>
                </a:solidFill>
              </a:rPr>
              <a:t>Some examples of VC Dimension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158525" y="768788"/>
            <a:ext cx="855527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D93CAF9-A7FA-9D4A-9C22-E6FCBB3B5DCC}"/>
              </a:ext>
            </a:extLst>
          </p:cNvPr>
          <p:cNvSpPr txBox="1"/>
          <p:nvPr/>
        </p:nvSpPr>
        <p:spPr>
          <a:xfrm>
            <a:off x="325677" y="977030"/>
            <a:ext cx="824212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The VC dimension of a hyperplane in 2D is 3.</a:t>
            </a:r>
          </a:p>
          <a:p>
            <a:pPr marL="800100" lvl="1" indent="-342900" algn="just">
              <a:buFont typeface="Wingdings" pitchFamily="2" charset="2"/>
              <a:buChar char="§"/>
            </a:pPr>
            <a:r>
              <a:rPr lang="en-US" sz="2400" dirty="0"/>
              <a:t>In </a:t>
            </a:r>
            <a:r>
              <a:rPr lang="en-US" sz="2400" i="1" dirty="0"/>
              <a:t>d</a:t>
            </a:r>
            <a:r>
              <a:rPr lang="en-US" sz="2400" dirty="0"/>
              <a:t> dimensions it is </a:t>
            </a:r>
            <a:r>
              <a:rPr lang="en-US" sz="2400" i="1" dirty="0"/>
              <a:t>d</a:t>
            </a:r>
            <a:r>
              <a:rPr lang="en-US" sz="2400" dirty="0"/>
              <a:t> + 1</a:t>
            </a:r>
          </a:p>
          <a:p>
            <a:pPr marL="1257300" lvl="2" indent="-342900" algn="just">
              <a:buFont typeface="Wingdings" pitchFamily="2" charset="2"/>
              <a:buChar char="§"/>
            </a:pPr>
            <a:r>
              <a:rPr lang="en-US" sz="2400" dirty="0"/>
              <a:t>It is just a coincidence that the VC dimension of a hyperplane is almost identical to the #parameters needed to define a hyperplane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 sine wave has infinite VC dimension and only 2 parameters!</a:t>
            </a:r>
          </a:p>
          <a:p>
            <a:pPr marL="800100" lvl="1" indent="-342900" algn="just">
              <a:buFont typeface="Wingdings" pitchFamily="2" charset="2"/>
              <a:buChar char="§"/>
            </a:pPr>
            <a:r>
              <a:rPr lang="en-US" sz="2400" dirty="0"/>
              <a:t>By choosing the phase &amp; period carefully, we can shatter any random set of 1D data points (except for nasty special cases) </a:t>
            </a:r>
          </a:p>
          <a:p>
            <a:pPr lvl="1" algn="ctr"/>
            <a:r>
              <a:rPr lang="en-US" sz="2400" dirty="0"/>
              <a:t>h(x) = a sin (</a:t>
            </a:r>
            <a:r>
              <a:rPr lang="en-US" sz="2400" dirty="0" err="1"/>
              <a:t>bx</a:t>
            </a:r>
            <a:r>
              <a:rPr lang="en-US" sz="2400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05CD0E9-7696-BB49-A534-47DC08B2F0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76" y="5132014"/>
            <a:ext cx="8388125" cy="126304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78731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158524" y="122457"/>
            <a:ext cx="87138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rgbClr val="DFA267"/>
                </a:solidFill>
              </a:rPr>
              <a:t>Assumptions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158525" y="768788"/>
            <a:ext cx="855527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D93CAF9-A7FA-9D4A-9C22-E6FCBB3B5DCC}"/>
              </a:ext>
            </a:extLst>
          </p:cNvPr>
          <p:cNvSpPr txBox="1"/>
          <p:nvPr/>
        </p:nvSpPr>
        <p:spPr>
          <a:xfrm>
            <a:off x="325677" y="977030"/>
            <a:ext cx="82421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Given some model class (which defines the hypothesis space H)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Assume all training points were drawn from distribution 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Assume all future test points will be drawn from 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just"/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6ACCE69-459F-E541-946A-7A99C51FF0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74" y="2968668"/>
            <a:ext cx="8114030" cy="276947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99223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158524" y="122457"/>
            <a:ext cx="87138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rgbClr val="DFA267"/>
                </a:solidFill>
              </a:rPr>
              <a:t>A Probabilistic Guarantee of Generalization Performance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158524" y="1211649"/>
            <a:ext cx="855527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8446BA7-37EB-8E4F-87E5-4A031EA0C9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47" y="1390650"/>
            <a:ext cx="8329808" cy="20289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B218CA0-ED17-A644-AFD0-ACA933D3B744}"/>
              </a:ext>
            </a:extLst>
          </p:cNvPr>
          <p:cNvSpPr txBox="1"/>
          <p:nvPr/>
        </p:nvSpPr>
        <p:spPr>
          <a:xfrm>
            <a:off x="263047" y="3670126"/>
            <a:ext cx="83298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So, we should pick the model with the complexity that minimizes this bound</a:t>
            </a:r>
          </a:p>
          <a:p>
            <a:pPr algn="just"/>
            <a:endParaRPr lang="en-US" sz="2400" dirty="0"/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400" dirty="0"/>
              <a:t>Actually, this is only sensible if we think the bound is fairly tight, which it usually isn’t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400" dirty="0"/>
              <a:t>The theory provides insight, but in practice we still need some magic</a:t>
            </a:r>
          </a:p>
        </p:txBody>
      </p:sp>
    </p:spTree>
    <p:extLst>
      <p:ext uri="{BB962C8B-B14F-4D97-AF65-F5344CB8AC3E}">
        <p14:creationId xmlns="" xmlns:p14="http://schemas.microsoft.com/office/powerpoint/2010/main" val="778425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MACHINE INTELLIGENCE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98882" y="2877199"/>
            <a:ext cx="91851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smtClean="0">
                <a:solidFill>
                  <a:srgbClr val="002060"/>
                </a:solidFill>
              </a:rPr>
              <a:t>VC </a:t>
            </a:r>
            <a:r>
              <a:rPr lang="en-IN" sz="3600" b="1" smtClean="0">
                <a:solidFill>
                  <a:srgbClr val="002060"/>
                </a:solidFill>
              </a:rPr>
              <a:t>Dimension</a:t>
            </a:r>
            <a:endParaRPr lang="en-IN" sz="3600" b="1" dirty="0">
              <a:solidFill>
                <a:srgbClr val="00206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Dr. Arti Arya</a:t>
            </a:r>
            <a:endParaRPr lang="en-IN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and Engineering</a:t>
            </a:r>
            <a:endParaRPr lang="en-IN" sz="2000" dirty="0"/>
          </a:p>
        </p:txBody>
      </p:sp>
      <p:grpSp>
        <p:nvGrpSpPr>
          <p:cNvPr id="2" name="Group 19"/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/>
          <p:cNvCxnSpPr/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7225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158524" y="122457"/>
            <a:ext cx="87138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rgbClr val="DFA267"/>
                </a:solidFill>
              </a:rPr>
              <a:t>Take Away Lesson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45789" y="828042"/>
            <a:ext cx="855527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B218CA0-ED17-A644-AFD0-ACA933D3B744}"/>
              </a:ext>
            </a:extLst>
          </p:cNvPr>
          <p:cNvSpPr txBox="1"/>
          <p:nvPr/>
        </p:nvSpPr>
        <p:spPr>
          <a:xfrm>
            <a:off x="158524" y="1065787"/>
            <a:ext cx="832980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Suppose, we find a model with a low training error….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If hypothesis space H is very big (relative to the size of the training data </a:t>
            </a:r>
            <a:r>
              <a:rPr lang="en-US" sz="2400" i="1" dirty="0"/>
              <a:t>n</a:t>
            </a:r>
            <a:r>
              <a:rPr lang="en-US" sz="2400" dirty="0"/>
              <a:t>), then we most likely got lucky</a:t>
            </a:r>
          </a:p>
          <a:p>
            <a:pPr algn="just"/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If the following holds:</a:t>
            </a:r>
          </a:p>
          <a:p>
            <a:pPr marL="800100" lvl="1" indent="-342900" algn="just">
              <a:buFont typeface="Wingdings" pitchFamily="2" charset="2"/>
              <a:buChar char="§"/>
            </a:pPr>
            <a:r>
              <a:rPr lang="en-US" sz="2400" dirty="0"/>
              <a:t>H is sufficiently constrained in size</a:t>
            </a:r>
          </a:p>
          <a:p>
            <a:pPr marL="800100" lvl="1" indent="-342900" algn="just">
              <a:buFont typeface="Wingdings" pitchFamily="2" charset="2"/>
              <a:buChar char="§"/>
            </a:pPr>
            <a:r>
              <a:rPr lang="en-US" sz="2400" dirty="0"/>
              <a:t>and/or the size of the training data set </a:t>
            </a:r>
            <a:r>
              <a:rPr lang="en-US" sz="2400" i="1" dirty="0"/>
              <a:t>n</a:t>
            </a:r>
            <a:r>
              <a:rPr lang="en-US" sz="2400" dirty="0"/>
              <a:t> is large,</a:t>
            </a:r>
          </a:p>
          <a:p>
            <a:pPr algn="just"/>
            <a:r>
              <a:rPr lang="en-US" sz="2400" dirty="0"/>
              <a:t>then low training error is likely to be evidence of low generalization error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58167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2887307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2465F97-45E8-4475-81F0-E171C116B224}"/>
              </a:ext>
            </a:extLst>
          </p:cNvPr>
          <p:cNvSpPr/>
          <p:nvPr/>
        </p:nvSpPr>
        <p:spPr>
          <a:xfrm>
            <a:off x="4287946" y="3249144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Dr. Arti Arya</a:t>
            </a:r>
            <a:endParaRPr lang="en-IN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62AC1A6C-10C2-4695-9224-09DA1B0D5932}"/>
              </a:ext>
            </a:extLst>
          </p:cNvPr>
          <p:cNvSpPr/>
          <p:nvPr/>
        </p:nvSpPr>
        <p:spPr>
          <a:xfrm>
            <a:off x="4287946" y="3646749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</a:t>
            </a:r>
            <a:endParaRPr lang="en-IN" sz="2000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BADD599C-3DA0-4168-B5D7-CBDB66079CEF}"/>
              </a:ext>
            </a:extLst>
          </p:cNvPr>
          <p:cNvSpPr/>
          <p:nvPr/>
        </p:nvSpPr>
        <p:spPr>
          <a:xfrm>
            <a:off x="4300315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artiarya@pes.edu</a:t>
            </a:r>
            <a:endParaRPr lang="en-IN" sz="24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46040864-BC64-4159-9807-E1A78B623F44}"/>
              </a:ext>
            </a:extLst>
          </p:cNvPr>
          <p:cNvSpPr/>
          <p:nvPr/>
        </p:nvSpPr>
        <p:spPr>
          <a:xfrm>
            <a:off x="4300315" y="4573019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+91 9972032451 Extn 029 </a:t>
            </a:r>
            <a:endParaRPr lang="en-IN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="" xmlns:a16="http://schemas.microsoft.com/office/drawing/2014/main" id="{DBF62E6F-20D6-4DF2-A881-ECD3EEB1A2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A6945700-3E62-4469-A35D-2B3AE23A08DF}"/>
              </a:ext>
            </a:extLst>
          </p:cNvPr>
          <p:cNvSpPr/>
          <p:nvPr/>
        </p:nvSpPr>
        <p:spPr>
          <a:xfrm>
            <a:off x="4287946" y="2068426"/>
            <a:ext cx="74972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DFA267"/>
                </a:solidFill>
              </a:rPr>
              <a:t>T</a:t>
            </a:r>
            <a:r>
              <a:rPr lang="en-IN" sz="3000" b="1" dirty="0">
                <a:solidFill>
                  <a:srgbClr val="DFA267"/>
                </a:solidFill>
              </a:rPr>
              <a:t>HANK YOU</a:t>
            </a:r>
          </a:p>
        </p:txBody>
      </p:sp>
    </p:spTree>
    <p:extLst>
      <p:ext uri="{BB962C8B-B14F-4D97-AF65-F5344CB8AC3E}">
        <p14:creationId xmlns="" xmlns:p14="http://schemas.microsoft.com/office/powerpoint/2010/main" val="1006663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261683"/>
            <a:ext cx="83337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rgbClr val="DFA267"/>
                </a:solidFill>
              </a:rPr>
              <a:t>Computational Learning Theory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034557"/>
            <a:ext cx="7415408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153E3EA-59DF-A24C-868E-C64D3CE0B077}"/>
              </a:ext>
            </a:extLst>
          </p:cNvPr>
          <p:cNvSpPr txBox="1"/>
          <p:nvPr/>
        </p:nvSpPr>
        <p:spPr>
          <a:xfrm>
            <a:off x="371880" y="1161101"/>
            <a:ext cx="725647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Entire subfield devoted to the mathematical analysis of machine learning algorithms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Has led to several practical methods: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PAC (probably approximately correct) learning -</a:t>
            </a:r>
            <a:r>
              <a:rPr lang="en-US" sz="2400" dirty="0">
                <a:sym typeface="Wingdings" pitchFamily="2" charset="2"/>
              </a:rPr>
              <a:t> boosting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VC ( </a:t>
            </a:r>
            <a:r>
              <a:rPr lang="en-US" sz="2400" dirty="0" err="1">
                <a:sym typeface="Wingdings" pitchFamily="2" charset="2"/>
              </a:rPr>
              <a:t>Vapnik</a:t>
            </a:r>
            <a:r>
              <a:rPr lang="en-US" sz="2400" dirty="0">
                <a:sym typeface="Wingdings" pitchFamily="2" charset="2"/>
              </a:rPr>
              <a:t>- </a:t>
            </a:r>
            <a:r>
              <a:rPr lang="en-US" sz="2400" dirty="0" err="1">
                <a:sym typeface="Wingdings" pitchFamily="2" charset="2"/>
              </a:rPr>
              <a:t>Chervonenkis</a:t>
            </a:r>
            <a:r>
              <a:rPr lang="en-US" sz="2400" dirty="0">
                <a:sym typeface="Wingdings" pitchFamily="2" charset="2"/>
              </a:rPr>
              <a:t>) theory - support vector machines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484375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261683"/>
            <a:ext cx="83337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rgbClr val="DFA267"/>
                </a:solidFill>
              </a:rPr>
              <a:t>Computational Learning Theory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034557"/>
            <a:ext cx="7415408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153E3EA-59DF-A24C-868E-C64D3CE0B077}"/>
              </a:ext>
            </a:extLst>
          </p:cNvPr>
          <p:cNvSpPr txBox="1"/>
          <p:nvPr/>
        </p:nvSpPr>
        <p:spPr>
          <a:xfrm>
            <a:off x="371880" y="1161101"/>
            <a:ext cx="72564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Fundamental Question: What general laws constrain inductive learning?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Seeks theory to relate:</a:t>
            </a:r>
          </a:p>
          <a:p>
            <a:pPr algn="just"/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Probability of successful learning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Number of training examples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Complexity of hypothesis space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Accuracy to which target function is approximated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Manne in which training examples should be presented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062413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261683"/>
            <a:ext cx="83337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rgbClr val="DFA267"/>
                </a:solidFill>
              </a:rPr>
              <a:t>Sample Complexity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034557"/>
            <a:ext cx="7415408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153E3EA-59DF-A24C-868E-C64D3CE0B077}"/>
              </a:ext>
            </a:extLst>
          </p:cNvPr>
          <p:cNvSpPr txBox="1"/>
          <p:nvPr/>
        </p:nvSpPr>
        <p:spPr>
          <a:xfrm>
            <a:off x="371880" y="1161101"/>
            <a:ext cx="725647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/>
              <a:t>Assume that f : X </a:t>
            </a:r>
            <a:r>
              <a:rPr lang="en-IN" sz="2400" dirty="0">
                <a:sym typeface="Wingdings" pitchFamily="2" charset="2"/>
              </a:rPr>
              <a:t> {0,1} </a:t>
            </a:r>
            <a:r>
              <a:rPr lang="en-IN" sz="2400" dirty="0"/>
              <a:t>is the target concept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How many training examples are sufficient to learn the target concept f?</a:t>
            </a:r>
          </a:p>
          <a:p>
            <a:pPr algn="just"/>
            <a:endParaRPr lang="en-IN" sz="2400" dirty="0"/>
          </a:p>
          <a:p>
            <a:pPr marL="457200" indent="-457200" algn="just">
              <a:buAutoNum type="arabicPeriod"/>
            </a:pPr>
            <a:r>
              <a:rPr lang="en-IN" sz="2400" dirty="0"/>
              <a:t>If learner proposed instances as queries to teacher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Learner proposes instance x, teacher provides f(x)</a:t>
            </a:r>
          </a:p>
          <a:p>
            <a:pPr algn="just"/>
            <a:r>
              <a:rPr lang="en-IN" sz="2400" dirty="0"/>
              <a:t>2. If teacher (who knows f) provides training examples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Teacher provides labelled examples in form &lt;x, f(x)&gt;</a:t>
            </a:r>
          </a:p>
          <a:p>
            <a:pPr algn="just"/>
            <a:r>
              <a:rPr lang="en-IN" sz="2400" dirty="0"/>
              <a:t>3. If some random process (e.g., nature) proposes instances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Instance x generated randomly, teacher provides f(x) 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944933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122457"/>
            <a:ext cx="83337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rgbClr val="DFA267"/>
                </a:solidFill>
              </a:rPr>
              <a:t>Function Approximation: The Big Picture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768788"/>
            <a:ext cx="7928975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F5ECA0D-04A0-5E4B-A591-15A2B444E5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80" y="959068"/>
            <a:ext cx="7644778" cy="29967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89FEC1B-98CB-3D49-B4B5-9C63F53FDBB0}"/>
              </a:ext>
            </a:extLst>
          </p:cNvPr>
          <p:cNvSpPr txBox="1"/>
          <p:nvPr/>
        </p:nvSpPr>
        <p:spPr>
          <a:xfrm>
            <a:off x="371880" y="3955833"/>
            <a:ext cx="76447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How many labeled instances are needed to determine which of the 2</a:t>
            </a:r>
            <a:r>
              <a:rPr lang="en-US" sz="2400" baseline="30000" dirty="0"/>
              <a:t>20</a:t>
            </a:r>
            <a:r>
              <a:rPr lang="en-US" sz="2400" dirty="0"/>
              <a:t> hypothesis are correct?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All 2</a:t>
            </a:r>
            <a:r>
              <a:rPr lang="en-US" sz="2400" baseline="30000" dirty="0"/>
              <a:t>20</a:t>
            </a:r>
            <a:r>
              <a:rPr lang="en-US" sz="2400" dirty="0"/>
              <a:t> instances in X must be labeled!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Generalizing beyond the training data (inductive inference) is impossible unless we add more assumptions (e.g., priors over H)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There is no free lunch!</a:t>
            </a:r>
          </a:p>
        </p:txBody>
      </p:sp>
    </p:spTree>
    <p:extLst>
      <p:ext uri="{BB962C8B-B14F-4D97-AF65-F5344CB8AC3E}">
        <p14:creationId xmlns="" xmlns:p14="http://schemas.microsoft.com/office/powerpoint/2010/main" val="2467616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0" y="122457"/>
            <a:ext cx="88723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rgbClr val="DFA267"/>
                </a:solidFill>
              </a:rPr>
              <a:t>Bias Variance Decomposition of Squared Error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158525" y="768788"/>
            <a:ext cx="855527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1A81EAC-41A2-E246-BFBE-918D4F622E32}"/>
              </a:ext>
            </a:extLst>
          </p:cNvPr>
          <p:cNvSpPr txBox="1"/>
          <p:nvPr/>
        </p:nvSpPr>
        <p:spPr>
          <a:xfrm>
            <a:off x="158525" y="1002082"/>
            <a:ext cx="838422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Assume that y = f(x) + </a:t>
            </a:r>
            <a:r>
              <a:rPr lang="en-IN" sz="2400" dirty="0">
                <a:sym typeface="Symbol" pitchFamily="2" charset="2"/>
              </a:rPr>
              <a:t>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IN" sz="2400" dirty="0">
                <a:sym typeface="Symbol" pitchFamily="2" charset="2"/>
              </a:rPr>
              <a:t>Noise  is sampled from a normal distribution with 0 mean and variance </a:t>
            </a:r>
            <a:r>
              <a:rPr lang="en-IN" sz="2400" baseline="30000" dirty="0">
                <a:sym typeface="Symbol" pitchFamily="2" charset="2"/>
              </a:rPr>
              <a:t>2 </a:t>
            </a:r>
            <a:r>
              <a:rPr lang="en-IN" sz="2400" dirty="0">
                <a:sym typeface="Symbol" pitchFamily="2" charset="2"/>
              </a:rPr>
              <a:t>:   N(0, </a:t>
            </a:r>
            <a:r>
              <a:rPr lang="en-IN" sz="2400" baseline="30000" dirty="0">
                <a:sym typeface="Symbol" pitchFamily="2" charset="2"/>
              </a:rPr>
              <a:t>2 </a:t>
            </a:r>
            <a:r>
              <a:rPr lang="en-IN" sz="2400" dirty="0">
                <a:sym typeface="Symbol" pitchFamily="2" charset="2"/>
              </a:rPr>
              <a:t>)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IN" sz="2400" dirty="0">
                <a:sym typeface="Symbol" pitchFamily="2" charset="2"/>
              </a:rPr>
              <a:t>Noise lower-bounds the performance we can achieve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n-IN" sz="2400" dirty="0">
              <a:sym typeface="Symbol" pitchFamily="2" charset="2"/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IN" sz="2400" dirty="0">
                <a:sym typeface="Symbol" pitchFamily="2" charset="2"/>
              </a:rPr>
              <a:t>Recall the following objective function: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n-IN" sz="2400" dirty="0">
              <a:sym typeface="Symbol" pitchFamily="2" charset="2"/>
            </a:endParaRPr>
          </a:p>
          <a:p>
            <a:pPr algn="just"/>
            <a:endParaRPr lang="en-IN" sz="2400" dirty="0">
              <a:sym typeface="Symbol" pitchFamily="2" charset="2"/>
            </a:endParaRPr>
          </a:p>
          <a:p>
            <a:pPr algn="just"/>
            <a:endParaRPr lang="en-IN" sz="2400" dirty="0"/>
          </a:p>
          <a:p>
            <a:pPr algn="just"/>
            <a:endParaRPr lang="en-IN" sz="2400" baseline="30000" dirty="0"/>
          </a:p>
          <a:p>
            <a:pPr algn="just"/>
            <a:r>
              <a:rPr lang="en-US" sz="2400" dirty="0"/>
              <a:t>We can re-write this as the expected value of the squared error:</a:t>
            </a:r>
          </a:p>
          <a:p>
            <a:pPr algn="just"/>
            <a:r>
              <a:rPr lang="en-US" sz="2400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E13A95C9-2148-7E4A-8DB8-D622D88DDE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72" y="3382955"/>
            <a:ext cx="4983184" cy="10763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5933BCC-1E19-574E-A329-6D084AE6A7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564" y="5214897"/>
            <a:ext cx="3352800" cy="54707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26445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0" y="122457"/>
            <a:ext cx="88723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rgbClr val="DFA267"/>
                </a:solidFill>
              </a:rPr>
              <a:t>Bias Variance Decomposition of Squared Error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158525" y="768788"/>
            <a:ext cx="855527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58CDA3C-3466-6547-8652-E91E4A6725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25" y="768788"/>
            <a:ext cx="8662778" cy="34002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68C5B60-7DF5-9242-A9B5-A59BE1A6A3A5}"/>
              </a:ext>
            </a:extLst>
          </p:cNvPr>
          <p:cNvSpPr txBox="1"/>
          <p:nvPr/>
        </p:nvSpPr>
        <p:spPr>
          <a:xfrm>
            <a:off x="313151" y="4169083"/>
            <a:ext cx="85591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Therefore,</a:t>
            </a:r>
          </a:p>
          <a:p>
            <a:pPr algn="just"/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CA5551E-57B7-4644-A786-A2A84944F4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51" y="4584581"/>
            <a:ext cx="8559177" cy="8948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7AF22F4D-D39E-7C4E-8662-E603DC3526B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273" y="5610645"/>
            <a:ext cx="5841030" cy="7275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82796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0" y="122457"/>
            <a:ext cx="88723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rgbClr val="DFA267"/>
                </a:solidFill>
              </a:rPr>
              <a:t>Bias Variance Decomposition of Squared Error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158525" y="768788"/>
            <a:ext cx="855527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6C31BF8-1521-CC43-95F9-083E220FD1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26" y="894048"/>
            <a:ext cx="8459176" cy="35276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8300399-D1B4-114D-A014-4EA8A18D0F85}"/>
              </a:ext>
            </a:extLst>
          </p:cNvPr>
          <p:cNvSpPr txBox="1"/>
          <p:nvPr/>
        </p:nvSpPr>
        <p:spPr>
          <a:xfrm>
            <a:off x="350729" y="4421688"/>
            <a:ext cx="5611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Therefore,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7266347-853A-2642-B383-D722BAD4C7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4985359"/>
            <a:ext cx="8427581" cy="174888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31619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1751</TotalTime>
  <Words>982</Words>
  <Application>Microsoft Office PowerPoint</Application>
  <PresentationFormat>Custom</PresentationFormat>
  <Paragraphs>122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Prahallad Nith</dc:creator>
  <cp:lastModifiedBy>Admin</cp:lastModifiedBy>
  <cp:revision>248</cp:revision>
  <dcterms:created xsi:type="dcterms:W3CDTF">2019-05-30T23:14:36Z</dcterms:created>
  <dcterms:modified xsi:type="dcterms:W3CDTF">2020-10-12T07:41:50Z</dcterms:modified>
</cp:coreProperties>
</file>