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308" r:id="rId5"/>
    <p:sldId id="293" r:id="rId6"/>
    <p:sldId id="294" r:id="rId7"/>
    <p:sldId id="295" r:id="rId8"/>
    <p:sldId id="296" r:id="rId9"/>
    <p:sldId id="300" r:id="rId10"/>
    <p:sldId id="301" r:id="rId11"/>
    <p:sldId id="303" r:id="rId12"/>
    <p:sldId id="304" r:id="rId13"/>
    <p:sldId id="305" r:id="rId14"/>
    <p:sldId id="286" r:id="rId15"/>
    <p:sldId id="306" r:id="rId16"/>
    <p:sldId id="307" r:id="rId17"/>
    <p:sldId id="28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4">
    <p:pos x="16" y="394"/>
    <p:text>This is the normal slide to insert text, videos, etc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3">
    <p:pos x="16" y="394"/>
    <p:text>This is the normal slide to insert text, videos, etc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5">
    <p:pos x="16" y="394"/>
    <p:text>This is the normal slide to insert text, videos, etc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6">
    <p:pos x="16" y="394"/>
    <p:text>This is the normal slide to insert text, videos, etc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7">
    <p:pos x="16" y="394"/>
    <p:text>This is the normal slide to insert text, videos, etc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8">
    <p:pos x="16" y="394"/>
    <p:text>This is the normal slide to insert text, videos, etc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0">
    <p:pos x="16" y="394"/>
    <p:text>This is the normal slide to insert text, videos, etc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1">
    <p:pos x="16" y="394"/>
    <p:text>This is the normal slide to insert text, videos, etc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comments" Target="../comments/commen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hhLKodQ7c&amp;width=640&amp;height=4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omments" Target="../comments/commen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comments" Target="../comments/commen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6040864-BC64-4159-9807-E1A78B623F44}"/>
              </a:ext>
            </a:extLst>
          </p:cNvPr>
          <p:cNvSpPr/>
          <p:nvPr/>
        </p:nvSpPr>
        <p:spPr>
          <a:xfrm>
            <a:off x="4300315" y="486598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+080-66186629 Extn 6629 </a:t>
            </a:r>
            <a:endParaRPr lang="en-IN" sz="2000" dirty="0"/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01740" y="1449110"/>
            <a:ext cx="74972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Intelligence</a:t>
            </a:r>
          </a:p>
          <a:p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b="1" dirty="0" smtClean="0">
                <a:solidFill>
                  <a:srgbClr val="002060"/>
                </a:solidFill>
              </a:rPr>
              <a:t>VC Dimension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D41F74D-D93A-CA4D-927A-0CDA34B80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5356" y="456801"/>
            <a:ext cx="933598" cy="1398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BDD13B-D9D2-8F4D-9849-559BE21C63BC}"/>
              </a:ext>
            </a:extLst>
          </p:cNvPr>
          <p:cNvSpPr txBox="1"/>
          <p:nvPr/>
        </p:nvSpPr>
        <p:spPr>
          <a:xfrm>
            <a:off x="7494814" y="5061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Computational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Learning Theory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323" y="1285461"/>
            <a:ext cx="6679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lets check a set of size 3?</a:t>
            </a:r>
          </a:p>
          <a:p>
            <a:r>
              <a:rPr lang="en-IN" dirty="0" smtClean="0"/>
              <a:t>Let S1 = {x, y, z}</a:t>
            </a:r>
          </a:p>
          <a:p>
            <a:r>
              <a:rPr lang="en-IN" dirty="0" smtClean="0"/>
              <a:t>Without any loss of generality, we can assume that x &lt;y &lt; z 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Can H shatter these 3 points of S1?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1148" y="3008243"/>
            <a:ext cx="3167269" cy="119270"/>
            <a:chOff x="901148" y="3008243"/>
            <a:chExt cx="3167269" cy="11927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901148" y="3087757"/>
              <a:ext cx="316726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417983" y="3008243"/>
              <a:ext cx="79513" cy="106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87218" y="3014869"/>
              <a:ext cx="79513" cy="106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0192" y="3021495"/>
              <a:ext cx="79513" cy="106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72209" y="3127513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x           y          z</a:t>
            </a:r>
            <a:endParaRPr 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104" y="2438399"/>
            <a:ext cx="5189434" cy="25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10817" y="3962400"/>
            <a:ext cx="339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So, clearly no subset S1 of size 3 can be shattered by this H.</a:t>
            </a:r>
          </a:p>
          <a:p>
            <a:endParaRPr lang="en-IN" dirty="0" smtClean="0"/>
          </a:p>
          <a:p>
            <a:r>
              <a:rPr lang="en-US" dirty="0" smtClean="0"/>
              <a:t>∴ VC(H)=2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57530" y="5088836"/>
            <a:ext cx="428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Figure Courtesy: https://onlinecourses.nptel.ac.in/noc19_cs52/preview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09006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Another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 of VC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Dimension in 2 D space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7653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Let X =R</a:t>
            </a:r>
            <a:r>
              <a:rPr lang="en-IN" baseline="30000" dirty="0" smtClean="0"/>
              <a:t>2</a:t>
            </a:r>
            <a:r>
              <a:rPr lang="en-IN" dirty="0" smtClean="0"/>
              <a:t>, H= set of all linear decision surfaces in a 2-D plane.</a:t>
            </a:r>
          </a:p>
          <a:p>
            <a:pPr marL="342900" indent="-342900" algn="just"/>
            <a:r>
              <a:rPr lang="en-IN" dirty="0" smtClean="0"/>
              <a:t>( H is a hypothesis space with a </a:t>
            </a:r>
            <a:r>
              <a:rPr lang="en-IN" dirty="0" err="1" smtClean="0"/>
              <a:t>perceptron</a:t>
            </a:r>
            <a:r>
              <a:rPr lang="en-IN" dirty="0" smtClean="0"/>
              <a:t> with 2 inputs.). VC(H)=??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Suppose </a:t>
            </a:r>
            <a:r>
              <a:rPr lang="en-US" dirty="0"/>
              <a:t>our model class is a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Consider all labeling over three points in R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73858B-C378-194D-A68F-854093799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276" y="2408916"/>
            <a:ext cx="7030551" cy="2586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63ED2B-55AE-F940-B183-3EB26B6C0049}"/>
              </a:ext>
            </a:extLst>
          </p:cNvPr>
          <p:cNvSpPr txBox="1"/>
          <p:nvPr/>
        </p:nvSpPr>
        <p:spPr>
          <a:xfrm>
            <a:off x="501041" y="5227892"/>
            <a:ext cx="8066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R</a:t>
            </a:r>
            <a:r>
              <a:rPr lang="en-US" baseline="30000" dirty="0"/>
              <a:t>2</a:t>
            </a:r>
            <a:r>
              <a:rPr lang="en-US" dirty="0"/>
              <a:t>, we can find a plane (i.e., a line) to capture any labeling of 3 points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A 2-D </a:t>
            </a:r>
            <a:r>
              <a:rPr lang="en-US" sz="2400" b="1" dirty="0">
                <a:solidFill>
                  <a:srgbClr val="C00000"/>
                </a:solidFill>
              </a:rPr>
              <a:t>hyperplane shatters 3 </a:t>
            </a:r>
            <a:r>
              <a:rPr lang="en-US" sz="2400" b="1" dirty="0" smtClean="0">
                <a:solidFill>
                  <a:srgbClr val="C00000"/>
                </a:solidFill>
              </a:rPr>
              <a:t>points.</a:t>
            </a:r>
            <a:endParaRPr lang="en-US" sz="2400" b="1" baseline="300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5" y="4855122"/>
            <a:ext cx="9051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Figure Courtesy: https://onlinecourses.nptel.ac.in/noc19_cs52/preview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784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71587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 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824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But a 2D hyperplane cannot deal with some </a:t>
            </a:r>
            <a:r>
              <a:rPr lang="en-US" sz="2400" dirty="0" smtClean="0"/>
              <a:t>labeling </a:t>
            </a:r>
            <a:r>
              <a:rPr lang="en-US" sz="2400" dirty="0"/>
              <a:t>of </a:t>
            </a:r>
            <a:r>
              <a:rPr lang="en-US" sz="2400" dirty="0" smtClean="0"/>
              <a:t>4 points</a:t>
            </a:r>
            <a:r>
              <a:rPr lang="en-US" sz="2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63ED2B-55AE-F940-B183-3EB26B6C0049}"/>
              </a:ext>
            </a:extLst>
          </p:cNvPr>
          <p:cNvSpPr txBox="1"/>
          <p:nvPr/>
        </p:nvSpPr>
        <p:spPr>
          <a:xfrm>
            <a:off x="395023" y="4505376"/>
            <a:ext cx="806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∴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a 2D hyperplane </a:t>
            </a:r>
            <a:r>
              <a:rPr lang="en-US" sz="2400" b="1" dirty="0">
                <a:solidFill>
                  <a:srgbClr val="FF0000"/>
                </a:solidFill>
              </a:rPr>
              <a:t>cannot shatter </a:t>
            </a:r>
            <a:r>
              <a:rPr lang="en-US" sz="2400" dirty="0">
                <a:solidFill>
                  <a:srgbClr val="FF0000"/>
                </a:solidFill>
              </a:rPr>
              <a:t>4 </a:t>
            </a:r>
            <a:r>
              <a:rPr lang="en-US" sz="2400" dirty="0" smtClean="0">
                <a:solidFill>
                  <a:srgbClr val="FF0000"/>
                </a:solidFill>
              </a:rPr>
              <a:t>points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∴ VC(H)=3</a:t>
            </a:r>
            <a:endParaRPr lang="en-US" sz="2400" b="1" baseline="30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IN" sz="2400" b="1" i="1" dirty="0" smtClean="0">
                <a:latin typeface="Bradley Hand ITC" pitchFamily="66" charset="0"/>
              </a:rPr>
              <a:t>VC dimension of linear decision surfaces in an r-dimensional space( say VC dimension of a </a:t>
            </a:r>
            <a:r>
              <a:rPr lang="en-IN" sz="2400" b="1" i="1" dirty="0" err="1" smtClean="0">
                <a:latin typeface="Bradley Hand ITC" pitchFamily="66" charset="0"/>
              </a:rPr>
              <a:t>perceptron</a:t>
            </a:r>
            <a:r>
              <a:rPr lang="en-IN" sz="2400" b="1" i="1" dirty="0" smtClean="0">
                <a:latin typeface="Bradley Hand ITC" pitchFamily="66" charset="0"/>
              </a:rPr>
              <a:t> with r inputs)=  r+1</a:t>
            </a:r>
            <a:endParaRPr lang="en-US" sz="2400" b="1" i="1" dirty="0" smtClean="0">
              <a:latin typeface="Bradley Hand ITC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593D2D-6A72-1741-BB0C-7368230B8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542" y="1777729"/>
            <a:ext cx="7996252" cy="26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50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71587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One more.......example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530" y="808383"/>
            <a:ext cx="87464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X= conjunction of 3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literals.</a:t>
            </a:r>
          </a:p>
          <a:p>
            <a:r>
              <a:rPr lang="en-IN" sz="2400" dirty="0" smtClean="0"/>
              <a:t>H= described by conjunction of </a:t>
            </a:r>
            <a:r>
              <a:rPr lang="en-IN" sz="2400" b="1" dirty="0" err="1" smtClean="0"/>
              <a:t>upto</a:t>
            </a:r>
            <a:r>
              <a:rPr lang="en-IN" sz="2400" dirty="0" smtClean="0"/>
              <a:t> 3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literals.</a:t>
            </a:r>
          </a:p>
          <a:p>
            <a:r>
              <a:rPr lang="en-IN" sz="2400" dirty="0" smtClean="0"/>
              <a:t>VC(H)=??</a:t>
            </a:r>
          </a:p>
          <a:p>
            <a:endParaRPr lang="en-IN" sz="2400" dirty="0" smtClean="0"/>
          </a:p>
          <a:p>
            <a:r>
              <a:rPr lang="en-IN" sz="2400" dirty="0" smtClean="0"/>
              <a:t>Solution: Let S = </a:t>
            </a:r>
            <a:r>
              <a:rPr lang="en-IN" sz="2400" b="1" dirty="0" smtClean="0"/>
              <a:t>{</a:t>
            </a:r>
            <a:r>
              <a:rPr lang="en-IN" sz="2400" b="1" dirty="0" smtClean="0">
                <a:latin typeface="Bradley Hand ITC" pitchFamily="66" charset="0"/>
              </a:rPr>
              <a:t>x</a:t>
            </a:r>
            <a:r>
              <a:rPr lang="en-IN" sz="2400" b="1" dirty="0" smtClean="0">
                <a:latin typeface="Bradley Hand ITC" pitchFamily="66" charset="0"/>
              </a:rPr>
              <a:t>1, x2, x3</a:t>
            </a:r>
            <a:r>
              <a:rPr lang="en-IN" sz="2400" b="1" dirty="0" smtClean="0"/>
              <a:t>} </a:t>
            </a:r>
            <a:r>
              <a:rPr lang="en-IN" sz="2400" dirty="0" smtClean="0"/>
              <a:t>where</a:t>
            </a:r>
            <a:r>
              <a:rPr lang="en-IN" sz="2400" b="1" dirty="0" smtClean="0">
                <a:latin typeface="Bradley Hand ITC" pitchFamily="66" charset="0"/>
              </a:rPr>
              <a:t> x </a:t>
            </a:r>
            <a:r>
              <a:rPr lang="en-IN" sz="2400" dirty="0" smtClean="0"/>
              <a:t>is 3-bit string represented by </a:t>
            </a:r>
            <a:r>
              <a:rPr lang="en-IN" sz="2400" b="1" dirty="0" smtClean="0">
                <a:latin typeface="Bradley Hand ITC" pitchFamily="66" charset="0"/>
              </a:rPr>
              <a:t>l</a:t>
            </a:r>
            <a:r>
              <a:rPr lang="en-IN" sz="2400" b="1" dirty="0" smtClean="0"/>
              <a:t>1</a:t>
            </a:r>
            <a:r>
              <a:rPr lang="en-IN" sz="2400" b="1" dirty="0" smtClean="0">
                <a:latin typeface="Bradley Hand ITC" pitchFamily="66" charset="0"/>
              </a:rPr>
              <a:t>, l</a:t>
            </a:r>
            <a:r>
              <a:rPr lang="en-IN" sz="2400" b="1" dirty="0" smtClean="0"/>
              <a:t>2, </a:t>
            </a:r>
            <a:r>
              <a:rPr lang="en-IN" sz="2400" b="1" dirty="0" smtClean="0">
                <a:latin typeface="Bradley Hand ITC" pitchFamily="66" charset="0"/>
              </a:rPr>
              <a:t>l</a:t>
            </a:r>
            <a:r>
              <a:rPr lang="en-IN" sz="2400" b="1" dirty="0" smtClean="0"/>
              <a:t>3 </a:t>
            </a:r>
            <a:r>
              <a:rPr lang="en-IN" sz="2400" dirty="0" smtClean="0"/>
              <a:t>literals.</a:t>
            </a:r>
          </a:p>
          <a:p>
            <a:r>
              <a:rPr lang="en-IN" sz="2400" dirty="0" smtClean="0"/>
              <a:t>x1 = 1 0 0, x2 = 0 1 0, x3 = 0 0 1</a:t>
            </a:r>
          </a:p>
          <a:p>
            <a:endParaRPr lang="en-IN" sz="2400" dirty="0" smtClean="0"/>
          </a:p>
          <a:p>
            <a:r>
              <a:rPr lang="en-IN" sz="2400" dirty="0" smtClean="0"/>
              <a:t>This set S can be shattered by H. How?</a:t>
            </a:r>
          </a:p>
          <a:p>
            <a:r>
              <a:rPr lang="en-IN" sz="2400" dirty="0" smtClean="0"/>
              <a:t>Lets say a hypothesis is : </a:t>
            </a:r>
            <a:r>
              <a:rPr lang="en-IN" sz="2400" i="1" dirty="0" smtClean="0">
                <a:solidFill>
                  <a:srgbClr val="C00000"/>
                </a:solidFill>
              </a:rPr>
              <a:t>If dichotomy is to include instance </a:t>
            </a:r>
            <a:r>
              <a:rPr lang="en-IN" sz="2400" b="1" i="1" dirty="0" smtClean="0">
                <a:solidFill>
                  <a:srgbClr val="C00000"/>
                </a:solidFill>
                <a:latin typeface="Bradley Hand ITC" pitchFamily="66" charset="0"/>
              </a:rPr>
              <a:t>x</a:t>
            </a:r>
            <a:r>
              <a:rPr lang="en-IN" sz="2400" i="1" baseline="-25000" dirty="0" smtClean="0">
                <a:solidFill>
                  <a:srgbClr val="C00000"/>
                </a:solidFill>
              </a:rPr>
              <a:t>i</a:t>
            </a:r>
            <a:r>
              <a:rPr lang="en-IN" sz="2400" i="1" dirty="0" smtClean="0">
                <a:solidFill>
                  <a:srgbClr val="C00000"/>
                </a:solidFill>
              </a:rPr>
              <a:t> then add literal ~</a:t>
            </a:r>
            <a:r>
              <a:rPr lang="en-IN" sz="2400" b="1" i="1" dirty="0" err="1" smtClean="0">
                <a:solidFill>
                  <a:srgbClr val="C00000"/>
                </a:solidFill>
                <a:latin typeface="Bradley Hand ITC" pitchFamily="66" charset="0"/>
              </a:rPr>
              <a:t>l</a:t>
            </a:r>
            <a:r>
              <a:rPr lang="en-IN" sz="2400" b="1" i="1" baseline="-25000" dirty="0" err="1" smtClean="0">
                <a:solidFill>
                  <a:srgbClr val="C00000"/>
                </a:solidFill>
                <a:latin typeface="Bradley Hand ITC" pitchFamily="66" charset="0"/>
              </a:rPr>
              <a:t>i</a:t>
            </a:r>
            <a:r>
              <a:rPr lang="en-IN" sz="2400" b="1" i="1" dirty="0" smtClean="0">
                <a:solidFill>
                  <a:srgbClr val="C00000"/>
                </a:solidFill>
                <a:latin typeface="Bradley Hand ITC" pitchFamily="66" charset="0"/>
              </a:rPr>
              <a:t> </a:t>
            </a:r>
            <a:r>
              <a:rPr lang="en-IN" sz="2400" i="1" dirty="0" smtClean="0">
                <a:solidFill>
                  <a:srgbClr val="C00000"/>
                </a:solidFill>
              </a:rPr>
              <a:t>to the hypothesis.</a:t>
            </a:r>
          </a:p>
          <a:p>
            <a:endParaRPr lang="en-IN" sz="2400" i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Lets say we want to include x2 and exclude x1 and x3, then use the hypothesis 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~ l1 and ~l3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7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71587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Some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examples 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8242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sine wave has infinite VC dimension and only 2 parameters!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/>
              <a:t>By choosing the phase &amp; period carefully, we can shatter any random set of 1D data points (except for nasty special cases) </a:t>
            </a:r>
          </a:p>
          <a:p>
            <a:pPr lvl="1" algn="ctr"/>
            <a:r>
              <a:rPr lang="en-US" sz="2400" dirty="0"/>
              <a:t>h(x) = a sin (</a:t>
            </a:r>
            <a:r>
              <a:rPr lang="en-US" sz="2400" dirty="0" err="1"/>
              <a:t>bx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5CD0E9-7696-BB49-A534-47DC08B2F0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694" y="3912814"/>
            <a:ext cx="8388125" cy="12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87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71587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Look out  for some more examples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061" y="1060174"/>
            <a:ext cx="80705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Logistic regression over n continuous </a:t>
            </a:r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– Over n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features?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 smtClean="0"/>
              <a:t>Linear SVM over n continuous features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 smtClean="0"/>
              <a:t>Decision trees defined over n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features F</a:t>
            </a:r>
            <a:r>
              <a:rPr lang="en-US" sz="2400" dirty="0" smtClean="0"/>
              <a:t>: &lt;X1, X2,…..</a:t>
            </a:r>
            <a:r>
              <a:rPr lang="en-US" sz="2400" dirty="0" err="1" smtClean="0"/>
              <a:t>Xn</a:t>
            </a:r>
            <a:r>
              <a:rPr lang="en-US" sz="2400" dirty="0" smtClean="0"/>
              <a:t>&gt;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smtClean="0"/>
              <a:t>Y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 smtClean="0"/>
              <a:t>Decision trees of depth 2 defined over n features </a:t>
            </a:r>
            <a:endParaRPr lang="en-US" sz="2400" dirty="0" smtClean="0"/>
          </a:p>
          <a:p>
            <a:r>
              <a:rPr lang="en-US" sz="2400" dirty="0" smtClean="0"/>
              <a:t>• 1-nearest </a:t>
            </a:r>
            <a:r>
              <a:rPr lang="en-US" sz="2400" dirty="0" smtClean="0"/>
              <a:t>neighbor?</a:t>
            </a:r>
            <a:endParaRPr lang="en-IN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7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71587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Sample complexity and VC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340" y="1166191"/>
            <a:ext cx="77260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For finite H, How many randomly drawn tr. Examples are sufficient to PAC learn a target concept c </a:t>
            </a:r>
            <a:r>
              <a:rPr lang="en-US" sz="2400" b="1" dirty="0" smtClean="0"/>
              <a:t>∈ </a:t>
            </a:r>
            <a:r>
              <a:rPr lang="en-US" sz="2400" dirty="0" smtClean="0"/>
              <a:t>C?</a:t>
            </a:r>
          </a:p>
          <a:p>
            <a:endParaRPr lang="en-US" sz="2400" dirty="0" smtClean="0"/>
          </a:p>
          <a:p>
            <a:r>
              <a:rPr lang="en-IN" sz="2400" dirty="0" smtClean="0"/>
              <a:t>(That means how many examples are enough to </a:t>
            </a:r>
            <a:r>
              <a:rPr lang="en-US" sz="2400" b="1" dirty="0" smtClean="0">
                <a:solidFill>
                  <a:srgbClr val="0000FF"/>
                </a:solidFill>
                <a:sym typeface="Symbol" pitchFamily="2" charset="2"/>
              </a:rPr>
              <a:t> </a:t>
            </a:r>
            <a:r>
              <a:rPr lang="en-US" sz="2400" b="1" dirty="0" smtClean="0">
                <a:sym typeface="Symbol" pitchFamily="2" charset="2"/>
              </a:rPr>
              <a:t>-exhaust the VS</a:t>
            </a:r>
            <a:r>
              <a:rPr lang="en-US" sz="2400" b="1" baseline="-25000" dirty="0" smtClean="0">
                <a:sym typeface="Symbol" pitchFamily="2" charset="2"/>
              </a:rPr>
              <a:t>H,D</a:t>
            </a:r>
            <a:r>
              <a:rPr lang="en-US" sz="2400" b="1" dirty="0" smtClean="0">
                <a:sym typeface="Symbol" pitchFamily="2" charset="2"/>
              </a:rPr>
              <a:t> with prob. (1-</a:t>
            </a:r>
            <a:r>
              <a:rPr lang="en-US" sz="2400" b="1" dirty="0" smtClean="0">
                <a:sym typeface="Symbol" pitchFamily="2" charset="2"/>
              </a:rPr>
              <a:t> </a:t>
            </a:r>
            <a:r>
              <a:rPr lang="en-US" sz="2400" b="1" dirty="0" smtClean="0">
                <a:sym typeface="Symbol" pitchFamily="2" charset="2"/>
              </a:rPr>
              <a:t>)?)</a:t>
            </a:r>
          </a:p>
          <a:p>
            <a:endParaRPr lang="en-IN" sz="2400" b="1" dirty="0" smtClean="0">
              <a:sym typeface="Symbol" pitchFamily="2" charset="2"/>
            </a:endParaRPr>
          </a:p>
          <a:p>
            <a:r>
              <a:rPr lang="en-IN" sz="2400" b="1" dirty="0" smtClean="0">
                <a:sym typeface="Symbol" pitchFamily="2" charset="2"/>
              </a:rPr>
              <a:t>But this was when H was finite. </a:t>
            </a:r>
          </a:p>
          <a:p>
            <a:endParaRPr lang="en-IN" sz="2400" b="1" dirty="0" smtClean="0">
              <a:sym typeface="Symbol" pitchFamily="2" charset="2"/>
            </a:endParaRP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There is an alternative</a:t>
            </a:r>
            <a:r>
              <a:rPr lang="en-IN" sz="2400" dirty="0" smtClean="0">
                <a:solidFill>
                  <a:srgbClr val="FF0000"/>
                </a:solidFill>
                <a:sym typeface="Symbol" pitchFamily="2" charset="2"/>
              </a:rPr>
              <a:t> bound on m for infinite hypothesis space H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in terms of </a:t>
            </a:r>
            <a:r>
              <a:rPr lang="en-IN" sz="2400" dirty="0" smtClean="0">
                <a:solidFill>
                  <a:srgbClr val="FF0000"/>
                </a:solidFill>
                <a:sym typeface="Symbol" pitchFamily="2" charset="2"/>
              </a:rPr>
              <a:t>VC dimension.</a:t>
            </a:r>
          </a:p>
          <a:p>
            <a:endParaRPr lang="en-IN" dirty="0" smtClean="0">
              <a:solidFill>
                <a:srgbClr val="FF0000"/>
              </a:solidFill>
              <a:sym typeface="Symbol" pitchFamily="2" charset="2"/>
            </a:endParaRP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	</a:t>
            </a:r>
          </a:p>
          <a:p>
            <a:endParaRPr lang="en-US" b="1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95061" y="5459895"/>
            <a:ext cx="4292742" cy="601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87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71587" y="0"/>
            <a:ext cx="871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rgbClr val="DFA267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45789" y="828042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218CA0-ED17-A644-AFD0-ACA933D3B744}"/>
              </a:ext>
            </a:extLst>
          </p:cNvPr>
          <p:cNvSpPr txBox="1"/>
          <p:nvPr/>
        </p:nvSpPr>
        <p:spPr>
          <a:xfrm>
            <a:off x="158524" y="1065787"/>
            <a:ext cx="832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7565" y="1113183"/>
            <a:ext cx="773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 smtClean="0"/>
              <a:t>Nptel</a:t>
            </a:r>
            <a:r>
              <a:rPr lang="en-IN" dirty="0" smtClean="0"/>
              <a:t> Lecture series on Machine Learning by </a:t>
            </a:r>
            <a:r>
              <a:rPr lang="en-IN" dirty="0" err="1" smtClean="0"/>
              <a:t>Sudeshna</a:t>
            </a:r>
            <a:r>
              <a:rPr lang="en-IN" dirty="0" smtClean="0"/>
              <a:t> </a:t>
            </a:r>
            <a:r>
              <a:rPr lang="en-IN" dirty="0" err="1" smtClean="0"/>
              <a:t>Sarkar</a:t>
            </a:r>
            <a:r>
              <a:rPr lang="en-IN" dirty="0" smtClean="0"/>
              <a:t>, IIT </a:t>
            </a:r>
            <a:r>
              <a:rPr lang="en-IN" dirty="0" err="1" smtClean="0"/>
              <a:t>Kahargpur</a:t>
            </a:r>
            <a:endParaRPr lang="en-IN" dirty="0" smtClean="0"/>
          </a:p>
          <a:p>
            <a:pPr marL="342900" indent="-342900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www.youtube.com/watch?v=PVhhLKodQ7c&amp;width=640&amp;height=480</a:t>
            </a:r>
            <a:endParaRPr lang="en-US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2. Machine Learning By Tom Mitchell. Published by McGraw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9972032451 Extn 029 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882" y="2877199"/>
            <a:ext cx="918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smtClean="0">
                <a:solidFill>
                  <a:srgbClr val="002060"/>
                </a:solidFill>
              </a:rPr>
              <a:t>VC Dimension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22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Vapnik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Chervonenkis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Dimension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011" y="1293223"/>
            <a:ext cx="85272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As in PAC learning, we have seen that </a:t>
            </a:r>
          </a:p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≥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sym typeface="Symbol" pitchFamily="2" charset="2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sym typeface="Symbol" pitchFamily="2" charset="2"/>
              </a:rPr>
              <a:t>(</a:t>
            </a:r>
            <a:r>
              <a:rPr lang="en-IN" sz="2400" b="1" dirty="0" err="1" smtClean="0">
                <a:solidFill>
                  <a:srgbClr val="0000FF"/>
                </a:solidFill>
                <a:sym typeface="Symbol" pitchFamily="2" charset="2"/>
              </a:rPr>
              <a:t>ln</a:t>
            </a:r>
            <a:r>
              <a:rPr lang="en-IN" sz="2400" b="1" dirty="0" smtClean="0">
                <a:solidFill>
                  <a:srgbClr val="0000FF"/>
                </a:solidFill>
                <a:sym typeface="Symbol" pitchFamily="2" charset="2"/>
              </a:rPr>
              <a:t> |H|+</a:t>
            </a:r>
            <a:r>
              <a:rPr lang="en-IN" sz="2400" b="1" dirty="0" err="1" smtClean="0">
                <a:solidFill>
                  <a:srgbClr val="0000FF"/>
                </a:solidFill>
                <a:sym typeface="Symbol" pitchFamily="2" charset="2"/>
              </a:rPr>
              <a:t>ln</a:t>
            </a:r>
            <a:r>
              <a:rPr lang="en-IN" sz="2400" b="1" dirty="0" smtClean="0">
                <a:solidFill>
                  <a:srgbClr val="0000FF"/>
                </a:solidFill>
                <a:sym typeface="Symbol" pitchFamily="2" charset="2"/>
              </a:rPr>
              <a:t>(1/</a:t>
            </a:r>
            <a:r>
              <a:rPr lang="en-US" sz="2400" b="1" dirty="0" smtClean="0">
                <a:solidFill>
                  <a:srgbClr val="0000FF"/>
                </a:solidFill>
                <a:sym typeface="Symbol" pitchFamily="2" charset="2"/>
              </a:rPr>
              <a:t>))/ ---------(1)</a:t>
            </a:r>
          </a:p>
          <a:p>
            <a:endParaRPr lang="en-US" sz="2400" b="1" dirty="0" smtClean="0">
              <a:solidFill>
                <a:srgbClr val="0000FF"/>
              </a:solidFill>
              <a:sym typeface="Symbol" pitchFamily="2" charset="2"/>
            </a:endParaRPr>
          </a:p>
          <a:p>
            <a:r>
              <a:rPr lang="en-IN" sz="2400" dirty="0" smtClean="0">
                <a:sym typeface="Symbol" pitchFamily="2" charset="2"/>
              </a:rPr>
              <a:t>That is, we can say that “</a:t>
            </a:r>
            <a:r>
              <a:rPr lang="en-IN" sz="2400" i="1" dirty="0" smtClean="0">
                <a:sym typeface="Symbol" pitchFamily="2" charset="2"/>
              </a:rPr>
              <a:t>the complexity of sample for PAC learning increases as natural log of size of </a:t>
            </a:r>
            <a:r>
              <a:rPr lang="en-IN" sz="2400" i="1" dirty="0" smtClean="0">
                <a:sym typeface="Symbol" pitchFamily="2" charset="2"/>
              </a:rPr>
              <a:t>H, log of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1/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 and linearly in 1/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 </a:t>
            </a:r>
            <a:r>
              <a:rPr lang="en-I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2" charset="2"/>
              </a:rPr>
              <a:t> </a:t>
            </a:r>
            <a:r>
              <a:rPr lang="en-IN" sz="2400" i="1" dirty="0" smtClean="0">
                <a:sym typeface="Symbol" pitchFamily="2" charset="2"/>
              </a:rPr>
              <a:t>.”</a:t>
            </a:r>
          </a:p>
          <a:p>
            <a:endParaRPr lang="en-IN" sz="2400" i="1" dirty="0" smtClean="0">
              <a:sym typeface="Symbol" pitchFamily="2" charset="2"/>
            </a:endParaRPr>
          </a:p>
          <a:p>
            <a:pPr algn="just"/>
            <a:r>
              <a:rPr lang="en-IN" sz="2400" i="1" dirty="0" smtClean="0">
                <a:sym typeface="Symbol" pitchFamily="2" charset="2"/>
              </a:rPr>
              <a:t>Example: </a:t>
            </a:r>
          </a:p>
          <a:p>
            <a:pPr algn="just"/>
            <a:r>
              <a:rPr lang="en-IN" sz="2000" i="1" dirty="0" smtClean="0">
                <a:sym typeface="Symbol" pitchFamily="2" charset="2"/>
              </a:rPr>
              <a:t>Consider a classification function, f:X</a:t>
            </a:r>
            <a:r>
              <a:rPr lang="en-IN" sz="2000" i="1" dirty="0" smtClean="0">
                <a:sym typeface="Wingdings" pitchFamily="2" charset="2"/>
              </a:rPr>
              <a:t>Y. Some instances X=&lt;X1,X2,X3,X4&gt;, Xi is </a:t>
            </a:r>
            <a:r>
              <a:rPr lang="en-IN" sz="2000" i="1" dirty="0" err="1" smtClean="0">
                <a:sym typeface="Wingdings" pitchFamily="2" charset="2"/>
              </a:rPr>
              <a:t>boolean</a:t>
            </a:r>
            <a:r>
              <a:rPr lang="en-IN" sz="2000" i="1" dirty="0" smtClean="0">
                <a:sym typeface="Wingdings" pitchFamily="2" charset="2"/>
              </a:rPr>
              <a:t>. Each hypothesis in H is in the form of a rule: </a:t>
            </a:r>
          </a:p>
          <a:p>
            <a:pPr algn="just"/>
            <a:r>
              <a:rPr lang="en-IN" sz="2000" i="1" dirty="0" smtClean="0">
                <a:sym typeface="Wingdings" pitchFamily="2" charset="2"/>
              </a:rPr>
              <a:t>	</a:t>
            </a:r>
            <a:r>
              <a:rPr lang="en-IN" sz="2000" i="1" dirty="0" smtClean="0">
                <a:sym typeface="Wingdings" pitchFamily="2" charset="2"/>
              </a:rPr>
              <a:t>If &lt;X1, X2, X3, X4&gt;=&lt;0, ?, 1, ?&gt; then Y=1 else Y=0.</a:t>
            </a:r>
          </a:p>
          <a:p>
            <a:pPr algn="just"/>
            <a:r>
              <a:rPr lang="en-IN" sz="2000" i="1" dirty="0" smtClean="0">
                <a:sym typeface="Wingdings" pitchFamily="2" charset="2"/>
              </a:rPr>
              <a:t>How many training examples must assure that with a prob</a:t>
            </a:r>
            <a:r>
              <a:rPr lang="en-IN" sz="2000" i="1" dirty="0" smtClean="0">
                <a:sym typeface="Wingdings" pitchFamily="2" charset="2"/>
              </a:rPr>
              <a:t>. of 0.99, </a:t>
            </a:r>
            <a:r>
              <a:rPr lang="en-IN" sz="2000" i="1" dirty="0" smtClean="0">
                <a:sym typeface="Wingdings" pitchFamily="2" charset="2"/>
              </a:rPr>
              <a:t>a consistent learner will give a  hypothesis with a true error of at most 0.05?</a:t>
            </a:r>
            <a:endParaRPr lang="en-IN" sz="2000" i="1" dirty="0" smtClean="0">
              <a:sym typeface="Symbol" pitchFamily="2" charset="2"/>
            </a:endParaRPr>
          </a:p>
          <a:p>
            <a:endParaRPr lang="en-IN" sz="2400" i="1" dirty="0" smtClean="0">
              <a:sym typeface="Symbol" pitchFamily="2" charset="2"/>
            </a:endParaRPr>
          </a:p>
          <a:p>
            <a:endParaRPr lang="en-IN" sz="2400" dirty="0" smtClean="0">
              <a:sym typeface="Symbol" pitchFamily="2" charset="2"/>
            </a:endParaRPr>
          </a:p>
          <a:p>
            <a:endParaRPr lang="en-IN" sz="2400" i="1" dirty="0" smtClean="0">
              <a:sym typeface="Symbol" pitchFamily="2" charset="2"/>
            </a:endParaRP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Vapnik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Chervonenkis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(VC) Dimension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1924" y="1587812"/>
            <a:ext cx="5319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ym typeface="Symbol" pitchFamily="2" charset="2"/>
              </a:rPr>
              <a:t>Unfortunately, (1) has 2 major drawbacks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36251" y="2160104"/>
            <a:ext cx="461175" cy="56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2887" y="2107097"/>
            <a:ext cx="6096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165" y="2782010"/>
            <a:ext cx="2625635" cy="1476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The bound on </a:t>
            </a:r>
            <a:r>
              <a:rPr lang="en-US" dirty="0" smtClean="0">
                <a:solidFill>
                  <a:schemeClr val="tx1"/>
                </a:solidFill>
                <a:sym typeface="Symbol" pitchFamily="2" charset="2"/>
              </a:rPr>
              <a:t> can be significantly &gt; 1 for large |H|.( t</a:t>
            </a:r>
            <a:r>
              <a:rPr lang="en-IN" dirty="0" smtClean="0">
                <a:solidFill>
                  <a:schemeClr val="tx1"/>
                </a:solidFill>
              </a:rPr>
              <a:t>hereby  making the bound weak)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57627" y="2768947"/>
            <a:ext cx="2475694" cy="1458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(1) doesn’t work when H is infinite.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Vapnik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Chervonenkis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(VC) Dimension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827" y="1351722"/>
            <a:ext cx="712966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A general question: </a:t>
            </a:r>
          </a:p>
          <a:p>
            <a:r>
              <a:rPr lang="en-IN" sz="2400" dirty="0" smtClean="0"/>
              <a:t>When does Hypothesis space becomes infinite?</a:t>
            </a:r>
          </a:p>
          <a:p>
            <a:endParaRPr lang="en-IN" sz="2400" dirty="0" smtClean="0"/>
          </a:p>
          <a:p>
            <a:pPr algn="just"/>
            <a:r>
              <a:rPr lang="en-IN" sz="2000" dirty="0" smtClean="0"/>
              <a:t>Consider 2 points having x1 and x2 as real valued attributes, clearly there could be infinite hypothesis satisfying these two points.</a:t>
            </a:r>
          </a:p>
          <a:p>
            <a:pPr algn="just"/>
            <a:r>
              <a:rPr lang="en-IN" sz="2000" dirty="0" smtClean="0"/>
              <a:t>Clearly, the no. of linear functions segregating these points will be infinite. </a:t>
            </a:r>
          </a:p>
          <a:p>
            <a:r>
              <a:rPr lang="en-IN" sz="2400" b="1" dirty="0" smtClean="0"/>
              <a:t>Thus H becomes infinite.</a:t>
            </a:r>
          </a:p>
          <a:p>
            <a:endParaRPr lang="en-IN" sz="2400" b="1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For such Hypothesis space, the </a:t>
            </a:r>
            <a:r>
              <a:rPr lang="en-IN" sz="2400" b="1" i="1" dirty="0" smtClean="0">
                <a:solidFill>
                  <a:srgbClr val="C00000"/>
                </a:solidFill>
              </a:rPr>
              <a:t>bound on m described earlier will not work.</a:t>
            </a:r>
          </a:p>
          <a:p>
            <a:endParaRPr lang="en-IN" sz="2400" b="1" i="1" dirty="0" smtClean="0">
              <a:solidFill>
                <a:srgbClr val="C00000"/>
              </a:solidFill>
            </a:endParaRPr>
          </a:p>
          <a:p>
            <a:r>
              <a:rPr lang="en-IN" sz="2400" b="1" i="1" dirty="0" smtClean="0"/>
              <a:t>So here comes for rescue-</a:t>
            </a:r>
            <a:r>
              <a:rPr lang="en-IN" sz="2400" b="1" i="1" dirty="0" smtClean="0">
                <a:solidFill>
                  <a:srgbClr val="C00000"/>
                </a:solidFill>
              </a:rPr>
              <a:t>-----</a:t>
            </a:r>
            <a:r>
              <a:rPr lang="en-IN" sz="2400" b="1" i="1" dirty="0" smtClean="0">
                <a:solidFill>
                  <a:schemeClr val="accent5">
                    <a:lumMod val="75000"/>
                  </a:schemeClr>
                </a:solidFill>
              </a:rPr>
              <a:t>The VC dimension</a:t>
            </a:r>
            <a:endParaRPr lang="en-US" sz="2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763" y="811076"/>
            <a:ext cx="1884745" cy="157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Shattering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043" y="1020417"/>
            <a:ext cx="78452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Consider an infinite hypothesis space H and a binary classification problem having class labels {Blue, Red}. </a:t>
            </a:r>
            <a:endParaRPr lang="en-IN" sz="2400" dirty="0" smtClean="0"/>
          </a:p>
          <a:p>
            <a:r>
              <a:rPr lang="en-IN" sz="2400" dirty="0" smtClean="0"/>
              <a:t>Let </a:t>
            </a:r>
            <a:r>
              <a:rPr lang="en-IN" sz="2400" dirty="0" smtClean="0"/>
              <a:t>S be an instance set defined over X( instance </a:t>
            </a:r>
            <a:r>
              <a:rPr lang="en-IN" sz="2400" dirty="0" smtClean="0"/>
              <a:t>space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X) having 2 data points.</a:t>
            </a:r>
          </a:p>
          <a:p>
            <a:r>
              <a:rPr lang="en-IN" sz="2400" dirty="0" smtClean="0"/>
              <a:t> </a:t>
            </a:r>
          </a:p>
          <a:p>
            <a:r>
              <a:rPr lang="en-IN" sz="2400" i="1" dirty="0" smtClean="0"/>
              <a:t>Suppose model class is a line.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are 2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ways to label these.</a:t>
            </a:r>
          </a:p>
          <a:p>
            <a:r>
              <a:rPr lang="en-IN" sz="2400" dirty="0" smtClean="0"/>
              <a:t>If there are 3 points then 2</a:t>
            </a:r>
            <a:r>
              <a:rPr lang="en-IN" sz="2400" baseline="30000" dirty="0" smtClean="0"/>
              <a:t>3</a:t>
            </a:r>
            <a:r>
              <a:rPr lang="en-IN" sz="2400" dirty="0" smtClean="0"/>
              <a:t> labelling are possible.</a:t>
            </a:r>
          </a:p>
          <a:p>
            <a:r>
              <a:rPr lang="en-US" sz="2400" dirty="0" smtClean="0"/>
              <a:t>∴ for n points, 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n</a:t>
            </a:r>
            <a:r>
              <a:rPr lang="en-IN" sz="2400" dirty="0" smtClean="0"/>
              <a:t> possible labelling.</a:t>
            </a:r>
          </a:p>
          <a:p>
            <a:r>
              <a:rPr lang="en-IN" sz="2400" dirty="0" smtClean="0"/>
              <a:t>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27" y="2622602"/>
            <a:ext cx="7029163" cy="137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0331" y="4068418"/>
            <a:ext cx="7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Figure Courtesy: https://onlinecourses.nptel.ac.in/noc19_cs52/preview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633252" y="1987826"/>
            <a:ext cx="38828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Gabriola" pitchFamily="82" charset="0"/>
              </a:rPr>
              <a:t>Each h</a:t>
            </a:r>
            <a:r>
              <a:rPr lang="en-US" sz="2400" b="1" dirty="0" smtClean="0">
                <a:latin typeface="Gabriola" pitchFamily="82" charset="0"/>
              </a:rPr>
              <a:t>∈</a:t>
            </a:r>
            <a:r>
              <a:rPr lang="en-US" sz="2400" dirty="0" smtClean="0">
                <a:latin typeface="Gabriola" pitchFamily="82" charset="0"/>
              </a:rPr>
              <a:t> H can dichotomize </a:t>
            </a:r>
            <a:r>
              <a:rPr lang="en-US" sz="2400" dirty="0" err="1" smtClean="0">
                <a:latin typeface="Gabriola" pitchFamily="82" charset="0"/>
              </a:rPr>
              <a:t>elts</a:t>
            </a:r>
            <a:r>
              <a:rPr lang="en-US" sz="2400" dirty="0" smtClean="0">
                <a:latin typeface="Gabriola" pitchFamily="82" charset="0"/>
              </a:rPr>
              <a:t> of S. </a:t>
            </a:r>
          </a:p>
          <a:p>
            <a:pPr algn="just"/>
            <a:r>
              <a:rPr lang="en-IN" sz="2400" dirty="0" smtClean="0">
                <a:latin typeface="Gabriola" pitchFamily="82" charset="0"/>
              </a:rPr>
              <a:t>Given some instance set S, there are 2</a:t>
            </a:r>
            <a:r>
              <a:rPr lang="en-IN" sz="2400" baseline="30000" dirty="0" smtClean="0">
                <a:latin typeface="Gabriola" pitchFamily="82" charset="0"/>
              </a:rPr>
              <a:t>|S|</a:t>
            </a:r>
            <a:r>
              <a:rPr lang="en-IN" sz="2400" dirty="0" smtClean="0">
                <a:latin typeface="Gabriola" pitchFamily="82" charset="0"/>
              </a:rPr>
              <a:t> possible dichotomies.</a:t>
            </a:r>
          </a:p>
          <a:p>
            <a:pPr algn="just"/>
            <a:endParaRPr lang="en-IN" sz="2400" dirty="0" smtClean="0">
              <a:latin typeface="Gabriola" pitchFamily="82" charset="0"/>
            </a:endParaRPr>
          </a:p>
          <a:p>
            <a:pPr algn="just"/>
            <a:r>
              <a:rPr lang="en-IN" sz="2400" dirty="0" smtClean="0">
                <a:latin typeface="Gabriola" pitchFamily="82" charset="0"/>
              </a:rPr>
              <a:t>H shatters S if every possible dichotomy of S can be represented by some hypothesis </a:t>
            </a:r>
            <a:r>
              <a:rPr lang="en-US" sz="2400" b="1" dirty="0" smtClean="0">
                <a:latin typeface="Gabriola" pitchFamily="82" charset="0"/>
              </a:rPr>
              <a:t>∈</a:t>
            </a:r>
            <a:r>
              <a:rPr lang="en-IN" sz="2400" dirty="0" smtClean="0">
                <a:latin typeface="Gabriola" pitchFamily="82" charset="0"/>
              </a:rPr>
              <a:t> 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Shattering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951" y="1188212"/>
            <a:ext cx="7447722" cy="250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ko-KR" sz="2400" dirty="0" smtClean="0"/>
              <a:t>A </a:t>
            </a:r>
            <a:r>
              <a:rPr lang="en-US" altLang="ko-KR" sz="2400" b="1" dirty="0" smtClean="0"/>
              <a:t>dichotomy</a:t>
            </a:r>
            <a:r>
              <a:rPr lang="en-US" altLang="ko-KR" sz="2400" dirty="0" smtClean="0"/>
              <a:t> of a set </a:t>
            </a:r>
            <a:r>
              <a:rPr lang="en-US" altLang="ko-KR" sz="2400" i="1" dirty="0" smtClean="0"/>
              <a:t>S</a:t>
            </a:r>
            <a:r>
              <a:rPr lang="en-US" altLang="ko-KR" sz="2400" dirty="0" smtClean="0"/>
              <a:t> is a partition of </a:t>
            </a:r>
            <a:r>
              <a:rPr lang="en-US" altLang="ko-KR" sz="2400" i="1" dirty="0" smtClean="0"/>
              <a:t>S</a:t>
            </a:r>
            <a:r>
              <a:rPr lang="en-US" altLang="ko-KR" sz="2400" dirty="0" smtClean="0"/>
              <a:t> into two disjoint subsets.</a:t>
            </a:r>
          </a:p>
          <a:p>
            <a:pPr algn="just">
              <a:lnSpc>
                <a:spcPct val="110000"/>
              </a:lnSpc>
            </a:pPr>
            <a:endParaRPr lang="en-US" altLang="ko-KR" sz="2400" dirty="0" smtClean="0"/>
          </a:p>
          <a:p>
            <a:pPr algn="just">
              <a:lnSpc>
                <a:spcPct val="110000"/>
              </a:lnSpc>
            </a:pPr>
            <a:r>
              <a:rPr lang="en-US" altLang="ko-KR" sz="2400" i="1" dirty="0" smtClean="0"/>
              <a:t>Def</a:t>
            </a:r>
            <a:r>
              <a:rPr lang="en-US" altLang="ko-KR" sz="2400" dirty="0" smtClean="0"/>
              <a:t>: A set of instances </a:t>
            </a:r>
            <a:r>
              <a:rPr lang="en-US" altLang="ko-KR" sz="2400" i="1" dirty="0" smtClean="0"/>
              <a:t>S</a:t>
            </a:r>
            <a:r>
              <a:rPr lang="en-US" altLang="ko-KR" sz="2400" dirty="0" smtClean="0"/>
              <a:t> is </a:t>
            </a:r>
            <a:r>
              <a:rPr lang="en-US" altLang="ko-KR" sz="2400" b="1" dirty="0" smtClean="0"/>
              <a:t>shattered</a:t>
            </a:r>
            <a:r>
              <a:rPr lang="en-US" altLang="ko-KR" sz="2400" dirty="0" smtClean="0"/>
              <a:t> by hypothesis space </a:t>
            </a:r>
            <a:r>
              <a:rPr lang="en-US" altLang="ko-KR" sz="2400" i="1" dirty="0" smtClean="0"/>
              <a:t>H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if and only if </a:t>
            </a:r>
            <a:r>
              <a:rPr lang="en-US" altLang="ko-KR" sz="2400" dirty="0" smtClean="0"/>
              <a:t>for every dichotomy of </a:t>
            </a:r>
            <a:r>
              <a:rPr lang="en-US" altLang="ko-KR" sz="2400" i="1" dirty="0" smtClean="0"/>
              <a:t>S</a:t>
            </a:r>
            <a:r>
              <a:rPr lang="en-US" altLang="ko-KR" sz="2400" dirty="0" smtClean="0"/>
              <a:t> there exists some hypothesis in </a:t>
            </a:r>
            <a:r>
              <a:rPr lang="en-US" altLang="ko-KR" sz="2400" i="1" dirty="0" smtClean="0"/>
              <a:t>H</a:t>
            </a:r>
            <a:r>
              <a:rPr lang="en-US" altLang="ko-KR" sz="2400" dirty="0" smtClean="0"/>
              <a:t> consistent with this dichotomy.</a:t>
            </a:r>
            <a:endParaRPr lang="en-US" altLang="ko-KR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983B5F47-7AB5-114D-AF43-74EC8D2B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3" y="4068028"/>
            <a:ext cx="4234609" cy="248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5948" y="3723861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Instance Space 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2817" y="4518991"/>
            <a:ext cx="1470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Courtesy: “Machine Learning” by Tom Mitchell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Vapnik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Chervonenkis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Dimension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88" y="1306284"/>
            <a:ext cx="73935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VC(H)</a:t>
            </a:r>
            <a:r>
              <a:rPr lang="en-IN" sz="2400" dirty="0" smtClean="0"/>
              <a:t>, of hypothesis space H defined over X = size of the largest finite subset of X that can be shattered by H.</a:t>
            </a:r>
          </a:p>
          <a:p>
            <a:endParaRPr lang="en-IN" sz="2400" dirty="0" smtClean="0"/>
          </a:p>
          <a:p>
            <a:r>
              <a:rPr lang="en-IN" sz="2400" dirty="0" smtClean="0"/>
              <a:t>If H </a:t>
            </a:r>
            <a:r>
              <a:rPr lang="en-IN" sz="2400" i="1" dirty="0" smtClean="0">
                <a:solidFill>
                  <a:srgbClr val="FF0066"/>
                </a:solidFill>
              </a:rPr>
              <a:t>shatters arbitrarily large finite subsets </a:t>
            </a:r>
            <a:r>
              <a:rPr lang="en-IN" sz="2400" dirty="0" smtClean="0"/>
              <a:t>of X, </a:t>
            </a:r>
          </a:p>
          <a:p>
            <a:r>
              <a:rPr lang="en-IN" sz="2400" dirty="0" smtClean="0"/>
              <a:t>then </a:t>
            </a:r>
          </a:p>
          <a:p>
            <a:r>
              <a:rPr lang="en-IN" sz="2400" dirty="0" smtClean="0"/>
              <a:t>	</a:t>
            </a:r>
            <a:r>
              <a:rPr lang="en-IN" sz="2400" dirty="0" smtClean="0"/>
              <a:t>VC(H) </a:t>
            </a:r>
            <a:r>
              <a:rPr lang="en-US" sz="2400" b="1" dirty="0" smtClean="0"/>
              <a:t>≡  </a:t>
            </a:r>
            <a:r>
              <a:rPr lang="en-US" sz="2400" dirty="0" smtClean="0"/>
              <a:t>∞</a:t>
            </a:r>
          </a:p>
          <a:p>
            <a:endParaRPr lang="en-IN" sz="2400" dirty="0" smtClean="0"/>
          </a:p>
          <a:p>
            <a:r>
              <a:rPr lang="en-IN" sz="2400" b="1" dirty="0" smtClean="0"/>
              <a:t>NOTE:</a:t>
            </a:r>
          </a:p>
          <a:p>
            <a:r>
              <a:rPr lang="en-IN" sz="2400" dirty="0" smtClean="0"/>
              <a:t>For finite H, VC(H)≤ log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|H|</a:t>
            </a:r>
          </a:p>
          <a:p>
            <a:r>
              <a:rPr lang="en-IN" sz="2400" dirty="0" smtClean="0"/>
              <a:t>( Say,  VC(H)=d</a:t>
            </a:r>
          </a:p>
          <a:p>
            <a:r>
              <a:rPr lang="en-IN" sz="2400" dirty="0" smtClean="0"/>
              <a:t>Then H needs 2</a:t>
            </a:r>
            <a:r>
              <a:rPr lang="en-IN" sz="2400" baseline="30000" dirty="0" smtClean="0"/>
              <a:t>d</a:t>
            </a:r>
            <a:r>
              <a:rPr lang="en-IN" sz="2400" dirty="0" smtClean="0"/>
              <a:t> distinct hypothesis to shatter d instances. That is, 2</a:t>
            </a:r>
            <a:r>
              <a:rPr lang="en-IN" sz="2400" baseline="30000" dirty="0" smtClean="0"/>
              <a:t>d</a:t>
            </a:r>
            <a:r>
              <a:rPr lang="en-IN" sz="2400" dirty="0" smtClean="0"/>
              <a:t> ≤ </a:t>
            </a:r>
            <a:r>
              <a:rPr lang="en-IN" sz="2400" dirty="0" smtClean="0"/>
              <a:t>|H|</a:t>
            </a:r>
          </a:p>
          <a:p>
            <a:r>
              <a:rPr lang="en-IN" sz="2400" dirty="0" smtClean="0"/>
              <a:t>Or d ( log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2) ≤ </a:t>
            </a:r>
            <a:r>
              <a:rPr lang="en-IN" sz="2400" dirty="0" smtClean="0"/>
              <a:t>log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|H|, hence </a:t>
            </a:r>
            <a:r>
              <a:rPr lang="en-IN" sz="2400" dirty="0" smtClean="0"/>
              <a:t>VC(H)≤ log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|H</a:t>
            </a:r>
            <a:r>
              <a:rPr lang="en-IN" sz="2400" dirty="0" smtClean="0"/>
              <a:t>|)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Example of VC dimension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899" y="2606177"/>
            <a:ext cx="5414402" cy="144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20877" y="4136665"/>
            <a:ext cx="9051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Figure Courtesy: https://onlinecourses.nptel.ac.in/noc19_cs52/preview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5847" y="1106935"/>
            <a:ext cx="621792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 us consider X=</a:t>
            </a:r>
            <a:r>
              <a:rPr lang="en-IN" dirty="0" smtClean="0">
                <a:latin typeface="Brush Script MT" pitchFamily="66" charset="0"/>
              </a:rPr>
              <a:t>R, </a:t>
            </a:r>
            <a:r>
              <a:rPr lang="en-IN" dirty="0" smtClean="0"/>
              <a:t> H = a &lt; x &lt; b, then what is VC(H)??</a:t>
            </a:r>
          </a:p>
          <a:p>
            <a:endParaRPr lang="en-IN" dirty="0" smtClean="0">
              <a:latin typeface="Brush Script MT" pitchFamily="66" charset="0"/>
            </a:endParaRPr>
          </a:p>
          <a:p>
            <a:r>
              <a:rPr lang="en-IN" dirty="0" smtClean="0"/>
              <a:t>Solution:  Find the largest subset of X that can be shattered by H.</a:t>
            </a:r>
          </a:p>
          <a:p>
            <a:r>
              <a:rPr lang="en-IN" dirty="0" smtClean="0"/>
              <a:t>Consider a subset having 2 instances: S={1.5, 2.7}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Can H shatter S? </a:t>
            </a:r>
            <a:r>
              <a:rPr lang="en-IN" dirty="0" smtClean="0"/>
              <a:t>Lets see</a:t>
            </a:r>
          </a:p>
          <a:p>
            <a:r>
              <a:rPr lang="en-IN" dirty="0" smtClean="0"/>
              <a:t>Is there a hypothesis that can cover both 1.5 and 2.7 instances?</a:t>
            </a:r>
          </a:p>
          <a:p>
            <a:r>
              <a:rPr lang="en-IN" dirty="0" smtClean="0"/>
              <a:t>	1 &lt; x &lt; 4</a:t>
            </a:r>
          </a:p>
          <a:p>
            <a:r>
              <a:rPr lang="en-IN" dirty="0" smtClean="0"/>
              <a:t>Is there a hypothesis that can </a:t>
            </a:r>
            <a:r>
              <a:rPr lang="en-IN" dirty="0" smtClean="0"/>
              <a:t>cover neither </a:t>
            </a:r>
            <a:r>
              <a:rPr lang="en-IN" dirty="0" smtClean="0"/>
              <a:t>1.5 and 2.7 </a:t>
            </a:r>
            <a:r>
              <a:rPr lang="en-IN" dirty="0" smtClean="0"/>
              <a:t>? </a:t>
            </a:r>
          </a:p>
          <a:p>
            <a:r>
              <a:rPr lang="en-IN" dirty="0" smtClean="0"/>
              <a:t>     	 0&lt;x&lt;1</a:t>
            </a:r>
          </a:p>
          <a:p>
            <a:r>
              <a:rPr lang="en-IN" dirty="0" smtClean="0"/>
              <a:t>Is </a:t>
            </a:r>
            <a:r>
              <a:rPr lang="en-IN" dirty="0" smtClean="0"/>
              <a:t>there a hypothesis that can cover </a:t>
            </a:r>
            <a:r>
              <a:rPr lang="en-IN" dirty="0" smtClean="0"/>
              <a:t>either </a:t>
            </a:r>
            <a:r>
              <a:rPr lang="en-IN" dirty="0" smtClean="0"/>
              <a:t>1.5 </a:t>
            </a:r>
            <a:r>
              <a:rPr lang="en-IN" dirty="0" smtClean="0"/>
              <a:t>or </a:t>
            </a:r>
            <a:r>
              <a:rPr lang="en-IN" dirty="0" smtClean="0"/>
              <a:t>2.7 ? </a:t>
            </a:r>
          </a:p>
          <a:p>
            <a:r>
              <a:rPr lang="en-IN" dirty="0" smtClean="0"/>
              <a:t>       1 &lt; x &lt; 2 or 2 &lt; x &lt; 4 .</a:t>
            </a:r>
          </a:p>
          <a:p>
            <a:r>
              <a:rPr lang="en-IN" dirty="0" smtClean="0"/>
              <a:t>   So a set of 2 pts. Can be </a:t>
            </a:r>
            <a:r>
              <a:rPr lang="en-IN" dirty="0" smtClean="0"/>
              <a:t>s</a:t>
            </a:r>
            <a:r>
              <a:rPr lang="en-IN" dirty="0" smtClean="0"/>
              <a:t>hattered by this H.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1057</Words>
  <Application>Microsoft Office PowerPoint</Application>
  <PresentationFormat>Custom</PresentationFormat>
  <Paragraphs>192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334</cp:revision>
  <dcterms:created xsi:type="dcterms:W3CDTF">2019-05-30T23:14:36Z</dcterms:created>
  <dcterms:modified xsi:type="dcterms:W3CDTF">2020-10-17T07:44:52Z</dcterms:modified>
</cp:coreProperties>
</file>