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7" r:id="rId2"/>
    <p:sldId id="358" r:id="rId3"/>
    <p:sldId id="1167" r:id="rId4"/>
    <p:sldId id="1158" r:id="rId5"/>
    <p:sldId id="1146" r:id="rId6"/>
    <p:sldId id="1166" r:id="rId7"/>
    <p:sldId id="1160" r:id="rId8"/>
    <p:sldId id="1156" r:id="rId9"/>
    <p:sldId id="1157" r:id="rId10"/>
    <p:sldId id="1161" r:id="rId11"/>
    <p:sldId id="1162" r:id="rId12"/>
    <p:sldId id="1163" r:id="rId13"/>
    <p:sldId id="1164" r:id="rId14"/>
    <p:sldId id="1165" r:id="rId15"/>
    <p:sldId id="362" r:id="rId16"/>
    <p:sldId id="1159" r:id="rId17"/>
    <p:sldId id="1148" r:id="rId18"/>
    <p:sldId id="3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98" autoAdjust="0"/>
    <p:restoredTop sz="94660"/>
  </p:normalViewPr>
  <p:slideViewPr>
    <p:cSldViewPr snapToGrid="0">
      <p:cViewPr varScale="1">
        <p:scale>
          <a:sx n="62" d="100"/>
          <a:sy n="62" d="100"/>
        </p:scale>
        <p:origin x="4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BFC1-CB42-476F-A2F7-819840C7136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1B1-1637-4064-8921-AC725E4B0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2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0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34023" y="210424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INTERNET OF THINGS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3634023" y="27505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Smart objects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634023" y="388315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634023" y="4280755"/>
            <a:ext cx="6274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634023" y="365168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" y="1493752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Different categories of Sensors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72343-6DD8-404C-A92A-FCCFBFE3139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96879B90-BD83-475F-AE29-B26741F28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22150"/>
              </p:ext>
            </p:extLst>
          </p:nvPr>
        </p:nvGraphicFramePr>
        <p:xfrm>
          <a:off x="393111" y="1450592"/>
          <a:ext cx="8583741" cy="5339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1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35369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Sensor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3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Pressure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8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Pressure sensors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related to force sensors,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measuring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force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applied by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liquids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gases.  Pressure is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measured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terms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force per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area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Barometer,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Bourdon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gauge,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piezometer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07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Flow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1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Flow sensors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rate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fluid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flow.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They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measure the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volume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(mass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flow)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rate (flow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velocity)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fluid that has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passed  through a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 a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given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period of</a:t>
                      </a:r>
                      <a:r>
                        <a:rPr sz="20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time.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Anemometer, mass</a:t>
                      </a:r>
                      <a:r>
                        <a:rPr sz="20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flow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sensor,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water</a:t>
                      </a:r>
                      <a:r>
                        <a:rPr sz="20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meter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470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Light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sensors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presence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light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(visible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invisible)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1462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Infrared sensor,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photodetector, 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flame</a:t>
                      </a:r>
                      <a:r>
                        <a:rPr sz="20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detector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7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Different categories of Sensors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72343-6DD8-404C-A92A-FCCFBFE3139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896D9E32-8761-4F28-90F8-39113CC5B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34801"/>
              </p:ext>
            </p:extLst>
          </p:nvPr>
        </p:nvGraphicFramePr>
        <p:xfrm>
          <a:off x="396770" y="1417072"/>
          <a:ext cx="8776727" cy="4126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57023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Sensor Types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2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Acoustic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288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Acoustic sensors measure sound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levels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convert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that information into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digital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analog data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signals.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Microphone,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geophone,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hydrophone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35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Humidity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23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Humidity sensors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humidity  (amount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water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vapour) in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air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mass.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Humidity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levels can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measured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 various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ways: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absolute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humidity,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relative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humidity,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mass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ratio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and so</a:t>
                      </a:r>
                      <a:r>
                        <a:rPr sz="2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Hygrometer, humistor,</a:t>
                      </a:r>
                      <a:r>
                        <a:rPr sz="20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soil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moisture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sensor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34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Different categories of Sensors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72343-6DD8-404C-A92A-FCCFBFE3139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E9EEEB1D-43A0-4813-A2FD-35537721E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26961"/>
              </p:ext>
            </p:extLst>
          </p:nvPr>
        </p:nvGraphicFramePr>
        <p:xfrm>
          <a:off x="393110" y="1574776"/>
          <a:ext cx="8741057" cy="408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 marL="57023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Sensor Types</a:t>
                      </a:r>
                      <a:endParaRPr lang="en-IN" sz="2000" b="1" spc="-5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570230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Radiation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375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Radiation sensors detect radiation in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environment.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Radiation can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be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sensed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scintillating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ionization  detection.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Geiger-Muller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counter,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scintillator,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neutron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detector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7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Biosensors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590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Biosensors detect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various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biological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elements such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organisms,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tissues,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cells,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enzymes,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antibodies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and nucleic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acid.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Blood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glucose,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biosensor,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pulse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oximetry,</a:t>
                      </a:r>
                      <a:r>
                        <a:rPr sz="20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electrocardiograph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18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Different categories of Sensors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72343-6DD8-404C-A92A-FCCFBFE3139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C338745B-F815-4B4E-B1DF-3AB0F0885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28290"/>
              </p:ext>
            </p:extLst>
          </p:nvPr>
        </p:nvGraphicFramePr>
        <p:xfrm>
          <a:off x="393111" y="1457799"/>
          <a:ext cx="8868876" cy="4275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3937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Sensor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Temperature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32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Temperature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sensors measure the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amount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heat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cold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 present in a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system.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They can be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broadly of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two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types: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contact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and no-contact. Contact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temperature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sensors need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to be in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physical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contact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with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object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being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sensed.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Non-contact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sensors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not need physical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contact, as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they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measure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temperature through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convection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radiation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Thermometer,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calorimeter,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temperature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gauge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9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Different categories of Sensors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72343-6DD8-404C-A92A-FCCFBFE3139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492CD85F-C06A-4D9A-A874-CEF08D6A5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2500"/>
              </p:ext>
            </p:extLst>
          </p:nvPr>
        </p:nvGraphicFramePr>
        <p:xfrm>
          <a:off x="371880" y="1457799"/>
          <a:ext cx="9000765" cy="3176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0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3937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Sensor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Chemical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953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Chemicals sensors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measure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concentration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chemicals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 a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system.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subjected to a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mix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chemicals,  chemicals sensors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typically selective  for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 target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type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chemical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(for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example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CO2 sensor senses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only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carbon</a:t>
                      </a:r>
                      <a:r>
                        <a:rPr sz="2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dioxide).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Breathalyzer,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Olfactometer,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smoke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detector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91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Biodegradable</a:t>
            </a:r>
            <a:r>
              <a:rPr lang="en-IN" sz="2800" spc="-10" dirty="0"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Passive micro Sensors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964" y="1388377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B9AAF5-AE63-440C-8179-F68F39D8CE9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1B20C-65F8-40A9-87C5-532105A1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0" y="2291948"/>
            <a:ext cx="6870023" cy="28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9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Sensors in a Smart Phone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964" y="1388377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B9AAF5-AE63-440C-8179-F68F39D8CE9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23157-1C32-4984-ACCD-71F514C8CD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1" y="1465006"/>
            <a:ext cx="7067372" cy="51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Growth and Predictions in the Number of Sensors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6E46D9-D20E-4D55-B94F-FD1410A7197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4C7FC-D58A-429E-8397-0659F2E388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8" y="1580954"/>
            <a:ext cx="6051444" cy="42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charanrajbr@pes.edu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557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721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Internet of things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Smart objects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Outline of Presentation</a:t>
            </a:r>
          </a:p>
          <a:p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B9AAF5-AE63-440C-8179-F68F39D8CE9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3C5486-FD16-49AD-99A8-E9AE1807EF7D}"/>
              </a:ext>
            </a:extLst>
          </p:cNvPr>
          <p:cNvSpPr txBox="1"/>
          <p:nvPr/>
        </p:nvSpPr>
        <p:spPr>
          <a:xfrm>
            <a:off x="616451" y="2504538"/>
            <a:ext cx="6226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338025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Sensors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72343-6DD8-404C-A92A-FCCFBFE3139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C4ED97B-ECCA-447F-AFDB-937E5EB6D007}"/>
              </a:ext>
            </a:extLst>
          </p:cNvPr>
          <p:cNvSpPr/>
          <p:nvPr/>
        </p:nvSpPr>
        <p:spPr>
          <a:xfrm>
            <a:off x="5073445" y="2011123"/>
            <a:ext cx="2320413" cy="1781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DAF27-36C3-43EB-99AF-99CFE3CE64E2}"/>
              </a:ext>
            </a:extLst>
          </p:cNvPr>
          <p:cNvSpPr txBox="1"/>
          <p:nvPr/>
        </p:nvSpPr>
        <p:spPr>
          <a:xfrm>
            <a:off x="414960" y="1853863"/>
            <a:ext cx="46584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spc="25" dirty="0"/>
              <a:t>A </a:t>
            </a:r>
            <a:r>
              <a:rPr lang="en-IN" sz="2400" b="1" spc="20" dirty="0">
                <a:solidFill>
                  <a:srgbClr val="FF9300"/>
                </a:solidFill>
                <a:cs typeface="Arial"/>
              </a:rPr>
              <a:t>sensor </a:t>
            </a:r>
            <a:r>
              <a:rPr lang="en-IN" sz="2400" spc="10" dirty="0"/>
              <a:t>is </a:t>
            </a:r>
            <a:r>
              <a:rPr lang="en-IN" sz="2400" spc="20" dirty="0"/>
              <a:t>a system whose purpose </a:t>
            </a:r>
            <a:r>
              <a:rPr lang="en-IN" sz="2400" spc="10" dirty="0"/>
              <a:t>is to  </a:t>
            </a:r>
            <a:r>
              <a:rPr lang="en-IN" sz="2400" spc="15" dirty="0"/>
              <a:t>detect events or </a:t>
            </a:r>
            <a:r>
              <a:rPr lang="en-IN" sz="2400" spc="20" dirty="0"/>
              <a:t>changes </a:t>
            </a:r>
            <a:r>
              <a:rPr lang="en-IN" sz="2400" spc="15" dirty="0"/>
              <a:t>in </a:t>
            </a:r>
            <a:r>
              <a:rPr lang="en-IN" sz="2400" spc="10" dirty="0"/>
              <a:t>its </a:t>
            </a:r>
            <a:r>
              <a:rPr lang="en-IN" sz="2400" spc="20" dirty="0"/>
              <a:t>environment  and send </a:t>
            </a:r>
            <a:r>
              <a:rPr lang="en-IN" sz="2400" spc="15" dirty="0"/>
              <a:t>the information </a:t>
            </a:r>
            <a:r>
              <a:rPr lang="en-IN" sz="2400" spc="10" dirty="0"/>
              <a:t>to </a:t>
            </a:r>
            <a:r>
              <a:rPr lang="en-IN" sz="2400" spc="20" dirty="0"/>
              <a:t>a computer </a:t>
            </a:r>
            <a:r>
              <a:rPr lang="en-IN" sz="2400" spc="-5" dirty="0"/>
              <a:t>processor.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83830-AC0F-456A-9A24-AD35BD6B1E6D}"/>
              </a:ext>
            </a:extLst>
          </p:cNvPr>
          <p:cNvSpPr txBox="1"/>
          <p:nvPr/>
        </p:nvSpPr>
        <p:spPr>
          <a:xfrm>
            <a:off x="393111" y="3960927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senses</a:t>
            </a:r>
            <a:endParaRPr lang="en-IN" sz="24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igital representation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seful data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uman sense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spc="-10" dirty="0">
                <a:cs typeface="Times New Roman"/>
              </a:rPr>
              <a:t>Not </a:t>
            </a:r>
            <a:r>
              <a:rPr lang="en-IN" sz="2400" spc="-15" dirty="0">
                <a:cs typeface="Times New Roman"/>
              </a:rPr>
              <a:t>limited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spc="-5" dirty="0">
                <a:cs typeface="Times New Roman"/>
              </a:rPr>
              <a:t>Embedded in any </a:t>
            </a:r>
            <a:r>
              <a:rPr lang="en-IN" sz="2400" spc="-15" dirty="0">
                <a:cs typeface="Times New Roman"/>
              </a:rPr>
              <a:t>physical </a:t>
            </a:r>
            <a:r>
              <a:rPr lang="en-IN" sz="2400" spc="-10" dirty="0">
                <a:cs typeface="Times New Roman"/>
              </a:rPr>
              <a:t>objects</a:t>
            </a: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5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Different categories of Sensors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72343-6DD8-404C-A92A-FCCFBFE3139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13401-8B58-430A-92E0-149225E498DF}"/>
              </a:ext>
            </a:extLst>
          </p:cNvPr>
          <p:cNvSpPr txBox="1"/>
          <p:nvPr/>
        </p:nvSpPr>
        <p:spPr>
          <a:xfrm>
            <a:off x="-441789" y="1574776"/>
            <a:ext cx="55685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b="1" spc="-5" dirty="0">
                <a:cs typeface="Times New Roman"/>
              </a:rPr>
              <a:t>Active or </a:t>
            </a:r>
            <a:r>
              <a:rPr lang="en-IN" sz="2400" b="1" spc="-10" dirty="0">
                <a:cs typeface="Times New Roman"/>
              </a:rPr>
              <a:t>passive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IN" sz="2400" b="1" spc="-10" dirty="0">
              <a:cs typeface="Times New Roman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b="1" spc="-10" dirty="0">
                <a:cs typeface="Times New Roman"/>
              </a:rPr>
              <a:t>Invasive </a:t>
            </a:r>
            <a:r>
              <a:rPr lang="en-IN" sz="2400" b="1" spc="-5" dirty="0">
                <a:cs typeface="Times New Roman"/>
              </a:rPr>
              <a:t>or </a:t>
            </a:r>
            <a:r>
              <a:rPr lang="en-IN" sz="2400" b="1" spc="-10" dirty="0">
                <a:cs typeface="Times New Roman"/>
              </a:rPr>
              <a:t>non-invasive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IN" sz="2400" b="1" spc="-10" dirty="0">
              <a:cs typeface="Times New Roman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b="1" spc="-5" dirty="0">
                <a:cs typeface="Times New Roman"/>
              </a:rPr>
              <a:t>Contact or no-contact</a:t>
            </a:r>
            <a:endParaRPr lang="en-IN" sz="2400" b="1" spc="-10" dirty="0">
              <a:cs typeface="Times New Roman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IN" sz="2400" b="1" spc="-10" dirty="0">
              <a:cs typeface="Times New Roman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b="1" spc="-10" dirty="0">
                <a:cs typeface="Times New Roman"/>
              </a:rPr>
              <a:t>Absolute </a:t>
            </a:r>
            <a:r>
              <a:rPr lang="en-IN" sz="2400" b="1" spc="-5" dirty="0">
                <a:cs typeface="Times New Roman"/>
              </a:rPr>
              <a:t>or </a:t>
            </a:r>
            <a:r>
              <a:rPr lang="en-IN" sz="2400" b="1" spc="-15" dirty="0">
                <a:cs typeface="Times New Roman"/>
              </a:rPr>
              <a:t>relative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IN" sz="2400" b="1" spc="-15" dirty="0">
              <a:cs typeface="Times New Roman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b="1" spc="-20" dirty="0">
                <a:cs typeface="Times New Roman"/>
              </a:rPr>
              <a:t>Area </a:t>
            </a:r>
            <a:r>
              <a:rPr lang="en-IN" sz="2400" b="1" spc="5" dirty="0">
                <a:cs typeface="Times New Roman"/>
              </a:rPr>
              <a:t>of </a:t>
            </a:r>
            <a:r>
              <a:rPr lang="en-IN" sz="2400" b="1" spc="-5" dirty="0">
                <a:cs typeface="Times New Roman"/>
              </a:rPr>
              <a:t>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48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Sensors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72343-6DD8-404C-A92A-FCCFBFE3139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DAF27-36C3-43EB-99AF-99CFE3CE64E2}"/>
              </a:ext>
            </a:extLst>
          </p:cNvPr>
          <p:cNvSpPr txBox="1"/>
          <p:nvPr/>
        </p:nvSpPr>
        <p:spPr>
          <a:xfrm>
            <a:off x="371880" y="1590169"/>
            <a:ext cx="98840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How sensors Measure?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sensors Measure?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882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Types of Sensors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72343-6DD8-404C-A92A-FCCFBFE3139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E76BED9A-C59B-42EE-92D6-790A88387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3" y="1526755"/>
            <a:ext cx="8300052" cy="50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2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Types of Sensors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72343-6DD8-404C-A92A-FCCFBFE3139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F19DA8E3-7F98-4BF1-8A2D-04C711A60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755540"/>
              </p:ext>
            </p:extLst>
          </p:nvPr>
        </p:nvGraphicFramePr>
        <p:xfrm>
          <a:off x="393109" y="1457799"/>
          <a:ext cx="9252336" cy="530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0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Sensor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Types</a:t>
                      </a:r>
                      <a:endParaRPr lang="en-IN" sz="2000" b="1" spc="-5" dirty="0">
                        <a:solidFill>
                          <a:srgbClr val="FFFFFF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822325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30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Position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35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position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sensor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measures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position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object,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position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measurement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either in  absolute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terms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(absolute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position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sensor)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  relative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terms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(displacement sensor).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Position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sensors can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linear,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angular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multi-axis.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8655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Potentiometer,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inclinometer,  Proximity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sensor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7209">
                <a:tc>
                  <a:txBody>
                    <a:bodyPr/>
                    <a:lstStyle/>
                    <a:p>
                      <a:pPr marL="91440" marR="6997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Occupancy and  motion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7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Occupancy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sensor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presence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people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animals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 a surveillance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area,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while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motion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sensors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movement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people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objects.  The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difference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between the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two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 that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occupancy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sensor generate a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signal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even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person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  stationary,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whereas motion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sensors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20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not.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Electric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eye,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radar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18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Different categories of Sensors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372343-6DD8-404C-A92A-FCCFBFE3139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11D82F65-D7BD-4CF8-8072-66E1B5007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3020"/>
              </p:ext>
            </p:extLst>
          </p:nvPr>
        </p:nvGraphicFramePr>
        <p:xfrm>
          <a:off x="393110" y="1476103"/>
          <a:ext cx="8986863" cy="2872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Sensor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822325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69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Velocity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acceleration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4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Velocity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(speed of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motion)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sensors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linear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angular, indicating how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fast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object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moves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along a straight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line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how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fast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rotates.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Acceleration sensors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measure changes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velocity.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Accelerometer,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gyroscope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B790141D-3E09-4674-B107-4FA79D126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17153"/>
              </p:ext>
            </p:extLst>
          </p:nvPr>
        </p:nvGraphicFramePr>
        <p:xfrm>
          <a:off x="402941" y="4348842"/>
          <a:ext cx="8977031" cy="1143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5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3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Force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60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Force sensors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whether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physical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force is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applied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whether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 magnitude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force is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beyond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threshold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Force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gauge, viscometer,</a:t>
                      </a:r>
                      <a:r>
                        <a:rPr sz="20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tactile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sensor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(touch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sensor)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0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765</Words>
  <Application>Microsoft Office PowerPoint</Application>
  <PresentationFormat>Widescreen</PresentationFormat>
  <Paragraphs>166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Charanraj B R</cp:lastModifiedBy>
  <cp:revision>67</cp:revision>
  <dcterms:created xsi:type="dcterms:W3CDTF">2020-06-03T14:19:11Z</dcterms:created>
  <dcterms:modified xsi:type="dcterms:W3CDTF">2020-09-28T16:30:19Z</dcterms:modified>
</cp:coreProperties>
</file>